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9" r:id="rId3"/>
    <p:sldId id="287" r:id="rId4"/>
    <p:sldId id="259" r:id="rId5"/>
    <p:sldId id="270" r:id="rId6"/>
    <p:sldId id="290" r:id="rId7"/>
    <p:sldId id="289" r:id="rId8"/>
    <p:sldId id="263" r:id="rId9"/>
    <p:sldId id="280" r:id="rId10"/>
    <p:sldId id="276" r:id="rId11"/>
    <p:sldId id="292" r:id="rId12"/>
    <p:sldId id="296" r:id="rId13"/>
    <p:sldId id="297" r:id="rId14"/>
    <p:sldId id="300" r:id="rId15"/>
    <p:sldId id="301" r:id="rId16"/>
    <p:sldId id="298" r:id="rId17"/>
    <p:sldId id="324" r:id="rId18"/>
    <p:sldId id="322" r:id="rId19"/>
    <p:sldId id="272" r:id="rId20"/>
    <p:sldId id="273" r:id="rId21"/>
    <p:sldId id="283" r:id="rId22"/>
    <p:sldId id="284" r:id="rId23"/>
    <p:sldId id="312" r:id="rId24"/>
    <p:sldId id="313" r:id="rId25"/>
    <p:sldId id="311" r:id="rId26"/>
    <p:sldId id="316" r:id="rId27"/>
    <p:sldId id="314" r:id="rId28"/>
    <p:sldId id="321" r:id="rId29"/>
    <p:sldId id="320" r:id="rId30"/>
    <p:sldId id="285" r:id="rId31"/>
    <p:sldId id="274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D4F59-7D91-49CB-BBD9-C17C1C97B10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0AB18-05CA-466B-8BA7-F528996D0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7239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95400" y="1828800"/>
            <a:ext cx="3579813" cy="4343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7613" y="1828800"/>
            <a:ext cx="3581400" cy="4343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8DAD2-0C9C-4182-883B-B9A429C62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amera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04B45-BE04-460C-B0FA-A8C038F71F1F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2470B-AABA-426C-9201-FFAEB0BE9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stroy-podskazka.ru/fotoapparat/istoriya/" TargetMode="External"/><Relationship Id="rId2" Type="http://schemas.openxmlformats.org/officeDocument/2006/relationships/hyperlink" Target="https://&#1080;&#1089;&#1090;&#1086;&#1088;&#1080;&#1103;-&#1074;&#1077;&#1097;&#1077;&#1081;.&#1088;&#1092;/byitovaya-tehnika/istoriya-fotoapparat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search/?text=%D1%84%D0%BE%D1%82%D0%BE%D0%BF%D1%80%D0%B8%D0%BD%D0%B0%D0%B4%D0%BB%D0%B5%D0%B6%D0%BD%D0%BE%D1%81%D1%82%D0%B8%20%D1%81%D1%81%D1%81%D1%80&amp;lr=39&amp;src=suggest_T" TargetMode="External"/><Relationship Id="rId5" Type="http://schemas.openxmlformats.org/officeDocument/2006/relationships/hyperlink" Target="https://stroy-podskazka.ru/fotoapparat/brendy/fed/" TargetMode="External"/><Relationship Id="rId4" Type="http://schemas.openxmlformats.org/officeDocument/2006/relationships/hyperlink" Target="https://yandex.ru/images/search?text=%D1%84%D0%BE%D1%82%D0%BE%D1%83%D0%B2%D0%B5%D0%BB%D0%B8%D1%87%D0%B8%D1%82%D0%B5%D0%BB%D1%8C%20%D0%BB%D0%B5%D0%BD%D0%B8%D0%BD%D0%B3%D1%80%D0%B0%D0%B4&amp;stype=image&amp;lr=39&amp;source=wiz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b/b2/Sergei-Prokudin-Gorski-Larg.jpg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286808" cy="1470025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</a:rPr>
              <a:t>Технология фотографии. </a:t>
            </a:r>
            <a:r>
              <a:rPr lang="ru-RU" sz="4800" b="1" i="1" dirty="0" smtClean="0">
                <a:solidFill>
                  <a:srgbClr val="002060"/>
                </a:solidFill>
              </a:rPr>
              <a:t>История фотоаппарата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857760"/>
            <a:ext cx="8643998" cy="171451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Подготовил: учитель технологии МБОУ </a:t>
            </a:r>
            <a:r>
              <a:rPr lang="ru-RU" sz="2800" b="1" i="1" dirty="0" smtClean="0">
                <a:solidFill>
                  <a:srgbClr val="002060"/>
                </a:solidFill>
              </a:rPr>
              <a:t>          «</a:t>
            </a:r>
            <a:r>
              <a:rPr lang="ru-RU" sz="2800" b="1" i="1" dirty="0" smtClean="0">
                <a:solidFill>
                  <a:srgbClr val="002060"/>
                </a:solidFill>
              </a:rPr>
              <a:t>Лицей № 102</a:t>
            </a:r>
            <a:r>
              <a:rPr lang="ru-RU" sz="2800" b="1" i="1" dirty="0" smtClean="0">
                <a:solidFill>
                  <a:srgbClr val="002060"/>
                </a:solidFill>
              </a:rPr>
              <a:t>» г.Ростова-на-Дону   </a:t>
            </a:r>
            <a:r>
              <a:rPr lang="ru-RU" sz="2800" b="1" i="1" dirty="0" smtClean="0">
                <a:solidFill>
                  <a:srgbClr val="002060"/>
                </a:solidFill>
              </a:rPr>
              <a:t>Глебов А.А.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2021г.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Picture 2" descr="История фотоаппарат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2000240"/>
            <a:ext cx="4310406" cy="2786082"/>
          </a:xfrm>
          <a:prstGeom prst="rect">
            <a:avLst/>
          </a:prstGeom>
          <a:solidFill>
            <a:schemeClr val="accent2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3114684"/>
          </a:xfrm>
        </p:spPr>
        <p:txBody>
          <a:bodyPr/>
          <a:lstStyle/>
          <a:p>
            <a:r>
              <a:rPr lang="ru-RU" b="1" dirty="0"/>
              <a:t>Советский фотоаппарат появился только в первой трети XX века.</a:t>
            </a:r>
            <a:r>
              <a:rPr lang="ru-RU" dirty="0"/>
              <a:t> За основу был взят опыт Запада, но отечественные ученые внедрили свои разработки. Были созданы модели, которые имели невысокую цену и стали доступны простому населению.</a:t>
            </a:r>
          </a:p>
        </p:txBody>
      </p:sp>
      <p:pic>
        <p:nvPicPr>
          <p:cNvPr id="5" name="Picture 2" descr="https://stroy-podskazka.ru/images/article/orig/2020/02/istoriya-sozdaniya-i-obzor-fotoapparatov-fed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3429000"/>
            <a:ext cx="4714908" cy="3140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90124" cy="1658448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dirty="0" smtClean="0"/>
              <a:t>История же  фотоаппаратов «Зенит» в </a:t>
            </a:r>
            <a:r>
              <a:rPr lang="ru-RU" sz="3200" dirty="0" smtClean="0"/>
              <a:t>России</a:t>
            </a:r>
            <a:r>
              <a:rPr lang="ru-RU" sz="2800" dirty="0" smtClean="0"/>
              <a:t> началась в 1952 году, когда дальнейшие эксперименты и конструкторские разработки модели «Зоркий» привели к появлению нового зеркального малоформатного фотоаппарата. В 1955 году был выпущен первый по настоящему массовый аппарат семейства «Зенит» - «Зенит-С», который приобрел улучшенный затвор.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8" name="Содержимое 7" descr="http://www.russika.ru/userimages/907_4573_1306675119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3929066"/>
            <a:ext cx="3357586" cy="22361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 создавался советский фотоаппарат «ФЭД», именуемый «непробиваемым»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2050" name="Picture 2" descr="http://fotorefit.ru/fotoapparaty_sssr/foto/foto_f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0"/>
            <a:ext cx="7048549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515352" cy="6143668"/>
          </a:xfrm>
        </p:spPr>
        <p:txBody>
          <a:bodyPr>
            <a:normAutofit/>
          </a:bodyPr>
          <a:lstStyle/>
          <a:p>
            <a:r>
              <a:rPr lang="ru-RU" dirty="0" smtClean="0"/>
              <a:t>Первый малоформатный фотоаппарат «ФЭД» появился в СССР в 1934 году.</a:t>
            </a:r>
          </a:p>
          <a:p>
            <a:r>
              <a:rPr lang="ru-RU" dirty="0" smtClean="0"/>
              <a:t>Идею доверить производство сложной фототехники воспитанникам детской трудовой коммуны имени Дзержинского поддержало партийное руководство страны.</a:t>
            </a:r>
          </a:p>
          <a:p>
            <a:r>
              <a:rPr lang="ru-RU" dirty="0" smtClean="0"/>
              <a:t>В коммуну привезли последнюю модель немецкой «</a:t>
            </a:r>
            <a:r>
              <a:rPr lang="ru-RU" dirty="0" err="1" smtClean="0"/>
              <a:t>Leica</a:t>
            </a:r>
            <a:r>
              <a:rPr lang="ru-RU" dirty="0" smtClean="0"/>
              <a:t> II». Она была разобрана на мельчайшие детали, а затем собрана заново.</a:t>
            </a:r>
          </a:p>
          <a:p>
            <a:r>
              <a:rPr lang="ru-RU" dirty="0" smtClean="0"/>
              <a:t>Советскую модель фотоаппарата, созданного в детской трудовой коммуне, назвали «ФЭД»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/>
              <a:t>Устройство </a:t>
            </a:r>
            <a:r>
              <a:rPr lang="ru-RU" dirty="0" err="1" smtClean="0"/>
              <a:t>ФЭДа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 descr="https://stroy-podskazka.ru/images/article/orig/2020/02/istoriya-sozdaniya-i-obzor-fotoapparatov-fed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643866" cy="4999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572140"/>
            <a:ext cx="8929718" cy="1000132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Последним представителем легендарного фотоаппарата стал «ФЭД-5», который начали выпускать в 1977 году. Общее количество всех фотоаппаратов «ФЭД» к началу 90-х годов составило более 765 </a:t>
            </a:r>
            <a:r>
              <a:rPr lang="ru-RU" sz="2000" dirty="0" err="1" smtClean="0"/>
              <a:t>млн</a:t>
            </a:r>
            <a:r>
              <a:rPr lang="ru-RU" sz="2000" dirty="0" smtClean="0"/>
              <a:t> штук!</a:t>
            </a:r>
            <a:endParaRPr lang="ru-RU" sz="2000" dirty="0"/>
          </a:p>
        </p:txBody>
      </p:sp>
      <p:pic>
        <p:nvPicPr>
          <p:cNvPr id="55298" name="Picture 2" descr="https://stroy-podskazka.ru/images/article/thumb/718-0/2020/02/istoriya-sozdaniya-i-obzor-fotoapparatov-fed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3643338" cy="2441927"/>
          </a:xfrm>
          <a:prstGeom prst="rect">
            <a:avLst/>
          </a:prstGeom>
          <a:noFill/>
        </p:spPr>
      </p:pic>
      <p:pic>
        <p:nvPicPr>
          <p:cNvPr id="5" name="Picture 2" descr="https://media2.24aul.ru/imgs/5457e8d8d17dce1230842a46/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85728"/>
            <a:ext cx="3643370" cy="2732528"/>
          </a:xfrm>
          <a:prstGeom prst="rect">
            <a:avLst/>
          </a:prstGeom>
          <a:noFill/>
        </p:spPr>
      </p:pic>
      <p:pic>
        <p:nvPicPr>
          <p:cNvPr id="6" name="Picture 2" descr="https://stroy-podskazka.ru/images/article/thumb/718-0/2020/02/istoriya-sozdaniya-i-obzor-fotoapparatov-fed-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57496"/>
            <a:ext cx="4071934" cy="2700957"/>
          </a:xfrm>
          <a:prstGeom prst="rect">
            <a:avLst/>
          </a:prstGeom>
          <a:noFill/>
        </p:spPr>
      </p:pic>
      <p:pic>
        <p:nvPicPr>
          <p:cNvPr id="7" name="Picture 4" descr="https://stroy-podskazka.ru/images/article/thumb/718-0/2020/02/istoriya-sozdaniya-i-obzor-fotoapparatov-fed-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928934"/>
            <a:ext cx="3677071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14290"/>
            <a:ext cx="8543956" cy="642939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dirty="0" smtClean="0"/>
              <a:t>Фотолюбители с удовольствием вспоминают историю, которая произошла во Франции. Советская делегация любовалась Парижем с высоты Эйфелевой башни и одна женщина случайно выронила фотоаппарат «ФЭД». Французы, стараясь утешить ее, обещали подарить новую фотокамеру, чтобы возместить урон. Но женщина, улыбаясь, попросила спуститься вниз и принести ей «ФЭД». Пораженные французы не могли понять как фотоаппарат остался неповрежденным, упав с огромной высоты. Долго уговаривали продать им легендарную фотокамеру. Ящик французских духов «</a:t>
            </a:r>
            <a:r>
              <a:rPr lang="ru-RU" dirty="0" err="1" smtClean="0"/>
              <a:t>Шанель</a:t>
            </a:r>
            <a:r>
              <a:rPr lang="ru-RU" dirty="0" smtClean="0"/>
              <a:t> №5» сломал сопротивление женщины. Обмен состоялся.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04800"/>
            <a:ext cx="83248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Самый </a:t>
            </a:r>
            <a:r>
              <a:rPr lang="ru-RU" dirty="0" smtClean="0"/>
              <a:t>доступный</a:t>
            </a:r>
            <a:r>
              <a:rPr lang="ru-RU" b="1" dirty="0" smtClean="0"/>
              <a:t> фотоаппарат СССР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22" name="Picture 2" descr="http://img.crazys.info/files/i/2011.8.26/1314323093_photo_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781174"/>
            <a:ext cx="6667500" cy="5076826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Ребята фото кружка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0898" name="Picture 2" descr="https://cdn.fishki.net/upload/post/2018/09/18/2706561/12f2c555d31e9fd3a79e2d69d7cb0a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857232"/>
            <a:ext cx="76200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3929058" cy="52149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dirty="0"/>
              <a:t>В 1963 году компания «</a:t>
            </a:r>
            <a:r>
              <a:rPr lang="ru-RU" dirty="0" err="1"/>
              <a:t>Polaroid</a:t>
            </a:r>
            <a:r>
              <a:rPr lang="ru-RU" dirty="0"/>
              <a:t>» совершила новое революционное открытие в сфере фотографии – была изобретена мгновенная печать фотоизображений.</a:t>
            </a:r>
          </a:p>
        </p:txBody>
      </p:sp>
      <p:pic>
        <p:nvPicPr>
          <p:cNvPr id="31746" name="Picture 2" descr="История фотоаппарат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05250" y="1285860"/>
            <a:ext cx="5238750" cy="433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501122" cy="642942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dirty="0"/>
              <a:t>Еще </a:t>
            </a:r>
            <a:r>
              <a:rPr lang="ru-RU" dirty="0" smtClean="0"/>
              <a:t>недалеко то время, </a:t>
            </a:r>
            <a:r>
              <a:rPr lang="ru-RU" dirty="0"/>
              <a:t>когда старшее поколение использовало черно-белую пленку в советских фотоаппаратах марок </a:t>
            </a:r>
            <a:r>
              <a:rPr lang="ru-RU" dirty="0" smtClean="0"/>
              <a:t>«</a:t>
            </a:r>
            <a:r>
              <a:rPr lang="ru-RU" dirty="0"/>
              <a:t>ФЭД» или «Смена», после чего сами проявляли ее и печатали фотографии.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Для </a:t>
            </a:r>
            <a:r>
              <a:rPr lang="ru-RU" dirty="0"/>
              <a:t>современной молодежи это все является «экзотикой», потому что сейчас даже мобильный телефон или смартфон оборудованы камерой, позволяющей делать снимки хорошего качества, не говоря уже о профессиональных зеркальных цифровых камерах.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4043362" cy="635798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400" dirty="0"/>
              <a:t>Следующим значимым изобретением в фотоделе стало получение цифрового изображения. Впервые это удалось сделать в 1974 году. Уже в 80-х годах началось производство цифровых камер. В настоящее время цифровые фото- и видеокамеры можно встретить в совершенно разных приборах, которые окружают нас: от обычного мобильного телефона до телевизора или автомобиля.</a:t>
            </a:r>
          </a:p>
        </p:txBody>
      </p:sp>
      <p:pic>
        <p:nvPicPr>
          <p:cNvPr id="32770" name="Picture 2" descr="История фотоаппарат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714488"/>
            <a:ext cx="4286248" cy="3265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429684" cy="614366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4000" dirty="0"/>
              <a:t>Но отсчет цифрового фото начинается с момента выпуска фирмой </a:t>
            </a:r>
            <a:r>
              <a:rPr lang="ru-RU" sz="4000" dirty="0" err="1"/>
              <a:t>Sony</a:t>
            </a:r>
            <a:r>
              <a:rPr lang="ru-RU" sz="4000" dirty="0"/>
              <a:t> первой зеркальной камеры, в которой были сменные объективы, изображение записывалось на гибкий магнитный диск. Правда, на нем помещались всего 50 фотографий.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207170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/>
              <a:t>Дальше на рынке цифровой техники за потребителя продолжают бороться «Кодак», «</a:t>
            </a:r>
            <a:r>
              <a:rPr lang="ru-RU" dirty="0" err="1"/>
              <a:t>Фуджи</a:t>
            </a:r>
            <a:r>
              <a:rPr lang="ru-RU" dirty="0"/>
              <a:t>», «Сони», «Эппл», «Сигма» и «</a:t>
            </a:r>
            <a:r>
              <a:rPr lang="ru-RU" dirty="0" err="1"/>
              <a:t>Кэнон</a:t>
            </a:r>
            <a:r>
              <a:rPr lang="ru-RU" dirty="0"/>
              <a:t>».</a:t>
            </a:r>
          </a:p>
        </p:txBody>
      </p:sp>
      <p:pic>
        <p:nvPicPr>
          <p:cNvPr id="45058" name="Picture 2" descr="https://stroy-podskazka.ru/images/article/thumb/718-0/2020/03/istoriya-pervyh-fotoapparatov-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09" y="2428868"/>
            <a:ext cx="7661407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Фото</a:t>
            </a:r>
            <a:r>
              <a:rPr lang="ru-RU" b="1" dirty="0" smtClean="0"/>
              <a:t> </a:t>
            </a:r>
            <a:r>
              <a:rPr lang="ru-RU" dirty="0" smtClean="0"/>
              <a:t>принадлежности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68612" name="Picture 4" descr="https://www.avito.ru/img/share/auto/37040395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000108"/>
            <a:ext cx="6233856" cy="2786082"/>
          </a:xfrm>
          <a:prstGeom prst="rect">
            <a:avLst/>
          </a:prstGeom>
          <a:noFill/>
        </p:spPr>
      </p:pic>
      <p:pic>
        <p:nvPicPr>
          <p:cNvPr id="68614" name="Picture 6" descr="https://kaddr.com/wp-content/uploads/sites/2/2012/12/Sve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256"/>
            <a:ext cx="8286808" cy="23574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857232"/>
            <a:ext cx="3929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Фото экспонометр «Ленинград»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3929066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Фотопленка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 принадлежности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0664" name="Picture 8" descr="https://i.ytimg.com/vi/D_kXqLiKm4w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500174"/>
            <a:ext cx="8382091" cy="4714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2286016" cy="178595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/>
              <a:t>Фото</a:t>
            </a:r>
            <a:br>
              <a:rPr lang="ru-RU" sz="2800" b="1" dirty="0" smtClean="0"/>
            </a:br>
            <a:r>
              <a:rPr lang="ru-RU" sz="2800" b="1" dirty="0" smtClean="0"/>
              <a:t>увеличитель «Ленинград»</a:t>
            </a:r>
            <a:endParaRPr lang="ru-RU" sz="2800" b="1" dirty="0"/>
          </a:p>
        </p:txBody>
      </p:sp>
      <p:pic>
        <p:nvPicPr>
          <p:cNvPr id="69634" name="Picture 2" descr="https://cache3.youla.io/files/images/780_780/5a/04/5a04b843aaab2857286c83e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214290"/>
            <a:ext cx="4071966" cy="4071966"/>
          </a:xfrm>
          <a:prstGeom prst="rect">
            <a:avLst/>
          </a:prstGeom>
          <a:noFill/>
        </p:spPr>
      </p:pic>
      <p:pic>
        <p:nvPicPr>
          <p:cNvPr id="4" name="Picture 2" descr="http://www.classifieds24.ru/images/6664/6663434/thumb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14752"/>
            <a:ext cx="4429156" cy="28750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57752" y="5143512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Советская фотовспышка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4143404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Фото бачок </a:t>
            </a:r>
            <a:endParaRPr lang="ru-RU" sz="6000" dirty="0"/>
          </a:p>
        </p:txBody>
      </p:sp>
      <p:pic>
        <p:nvPicPr>
          <p:cNvPr id="74754" name="Picture 2" descr="https://ic.pics.livejournal.com/dubikvit/65747770/7419717/7419717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3616180" cy="2500330"/>
          </a:xfrm>
          <a:prstGeom prst="rect">
            <a:avLst/>
          </a:prstGeom>
          <a:noFill/>
        </p:spPr>
      </p:pic>
      <p:pic>
        <p:nvPicPr>
          <p:cNvPr id="4" name="Picture 2" descr="https://www.i-foto-graf.com/_bl/0/287401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357562"/>
            <a:ext cx="5143536" cy="3085661"/>
          </a:xfrm>
          <a:prstGeom prst="rect">
            <a:avLst/>
          </a:prstGeom>
          <a:noFill/>
        </p:spPr>
      </p:pic>
      <p:pic>
        <p:nvPicPr>
          <p:cNvPr id="5" name="Picture 2" descr="http://billionnews.ru/uploads/posts/2018-01/1517329800_15173297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714356"/>
            <a:ext cx="3025635" cy="1955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358114" cy="714356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Печатание фотографий</a:t>
            </a:r>
            <a:endParaRPr lang="ru-RU" dirty="0"/>
          </a:p>
        </p:txBody>
      </p:sp>
      <p:pic>
        <p:nvPicPr>
          <p:cNvPr id="71682" name="Picture 2" descr="https://img-fotki.yandex.ru/get/15573/97833783.ce8/0_12bcd8_824320a0_XX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928670"/>
            <a:ext cx="3883136" cy="2714644"/>
          </a:xfrm>
          <a:prstGeom prst="rect">
            <a:avLst/>
          </a:prstGeom>
          <a:noFill/>
        </p:spPr>
      </p:pic>
      <p:pic>
        <p:nvPicPr>
          <p:cNvPr id="5" name="Picture 2" descr="https://club.foto.ru/gallery/images/photo/2011/11/05/18734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000108"/>
            <a:ext cx="3983615" cy="3071810"/>
          </a:xfrm>
          <a:prstGeom prst="rect">
            <a:avLst/>
          </a:prstGeom>
          <a:noFill/>
        </p:spPr>
      </p:pic>
      <p:pic>
        <p:nvPicPr>
          <p:cNvPr id="6" name="Picture 2" descr="https://3.404content.com/1/06/18/1862325845998437868/fullsiz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3786190"/>
            <a:ext cx="3747552" cy="2481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143668" cy="1143000"/>
          </a:xfrm>
        </p:spPr>
        <p:txBody>
          <a:bodyPr/>
          <a:lstStyle/>
          <a:p>
            <a:r>
              <a:rPr lang="ru-RU" dirty="0" smtClean="0"/>
              <a:t>Набор фотобумаги</a:t>
            </a:r>
            <a:endParaRPr lang="ru-RU" dirty="0"/>
          </a:p>
        </p:txBody>
      </p:sp>
      <p:pic>
        <p:nvPicPr>
          <p:cNvPr id="77826" name="Picture 2" descr="https://cdn.fishki.net/upload/post/2018/10/18/2738148/7-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214422"/>
            <a:ext cx="4143404" cy="2827863"/>
          </a:xfrm>
          <a:prstGeom prst="rect">
            <a:avLst/>
          </a:prstGeom>
          <a:noFill/>
        </p:spPr>
      </p:pic>
      <p:pic>
        <p:nvPicPr>
          <p:cNvPr id="5" name="Picture 2" descr="https://fotointeres.ru/wp-content/uploads/2014/03/1393749959_461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857628"/>
            <a:ext cx="4080466" cy="27146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3071810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ХИМИКАТЫ: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s://mtdata.ru/u2/photoF957/20296759389-0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643470" cy="348260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2928934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Набор ванночек 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https://93.img.avito.st/640x480/5908802593.jpg"/>
          <p:cNvPicPr>
            <a:picLocks noChangeAspect="1" noChangeArrowheads="1"/>
          </p:cNvPicPr>
          <p:nvPr/>
        </p:nvPicPr>
        <p:blipFill>
          <a:blip r:embed="rId3"/>
          <a:srcRect l="39224"/>
          <a:stretch>
            <a:fillRect/>
          </a:stretch>
        </p:blipFill>
        <p:spPr bwMode="auto">
          <a:xfrm>
            <a:off x="5214942" y="1500174"/>
            <a:ext cx="3589143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www.rusring.net/~levin/levin3d/3d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764704"/>
            <a:ext cx="3318638" cy="4737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Блок-схема: альтернативный процесс 7"/>
          <p:cNvSpPr/>
          <p:nvPr/>
        </p:nvSpPr>
        <p:spPr>
          <a:xfrm>
            <a:off x="3857620" y="357166"/>
            <a:ext cx="5035430" cy="5500726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Менее двух столетий отделяют нас от того дня, когда впервые созданные фотоснимки стали сенсационными – сложно было предположить тогда, что очень скоро фотоаппарат ожидает интересная, богатая и необычная история создания и развития </a:t>
            </a:r>
            <a:r>
              <a:rPr lang="ru-RU" sz="2800" b="1" dirty="0" smtClean="0">
                <a:solidFill>
                  <a:schemeClr val="tx1"/>
                </a:solidFill>
              </a:rPr>
              <a:t>…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292895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i="1" dirty="0"/>
              <a:t>Сегодня уже трудно представить людей без камеры в руках, хотя бы установленной на сотовом телефоне. Но чтобы мы могли иметь такое устройство, ученые многих стран совершили немало открытий, вводя человечество в век фотографии</a:t>
            </a:r>
            <a:r>
              <a:rPr lang="ru-RU" sz="2800" i="1" dirty="0" smtClean="0"/>
              <a:t>.</a:t>
            </a:r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571876"/>
            <a:ext cx="792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Всего лишь полтора века понадобилось человечеству, чтобы научиться запечатлевать навеки важные события, красивые пейзажи и дорогие лица. И сегодня фотоаппарат – это не просто техника, а возможность создавать настоящие художественные шедевры!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/>
              <a:t>Интернет источники: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5720" y="1071546"/>
            <a:ext cx="8643998" cy="521497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История фотоаппарата — История вещей (xn----dtbjalal8asil4g8c.xn--p1ai)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Первые фотоаппараты (43 фото): в каком году изобрели первую фотокамеру в мире? История изобретения, эволюция (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stroy-podskazka.ru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)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 smtClean="0">
                <a:hlinkClick r:id="rId4"/>
              </a:rPr>
              <a:t>фотоувеличитель </a:t>
            </a:r>
            <a:r>
              <a:rPr lang="ru-RU" sz="3200" dirty="0" err="1" smtClean="0">
                <a:hlinkClick r:id="rId4"/>
              </a:rPr>
              <a:t>ленинград</a:t>
            </a:r>
            <a:r>
              <a:rPr lang="ru-RU" sz="3200" dirty="0" smtClean="0">
                <a:hlinkClick r:id="rId4"/>
              </a:rPr>
              <a:t>: 2 </a:t>
            </a:r>
            <a:r>
              <a:rPr lang="ru-RU" sz="3200" dirty="0" err="1" smtClean="0">
                <a:hlinkClick r:id="rId4"/>
              </a:rPr>
              <a:t>тыс</a:t>
            </a:r>
            <a:r>
              <a:rPr lang="ru-RU" sz="3200" dirty="0" smtClean="0">
                <a:hlinkClick r:id="rId4"/>
              </a:rPr>
              <a:t> изображений найдено в </a:t>
            </a:r>
            <a:r>
              <a:rPr lang="ru-RU" sz="3200" dirty="0" err="1" smtClean="0">
                <a:hlinkClick r:id="rId4"/>
              </a:rPr>
              <a:t>Яндекс.Картинках</a:t>
            </a:r>
            <a:r>
              <a:rPr lang="ru-RU" sz="3200" dirty="0" smtClean="0">
                <a:hlinkClick r:id="rId4"/>
              </a:rPr>
              <a:t> (</a:t>
            </a:r>
            <a:r>
              <a:rPr lang="ru-RU" sz="3200" dirty="0" err="1" smtClean="0">
                <a:hlinkClick r:id="rId4"/>
              </a:rPr>
              <a:t>yandex.ru</a:t>
            </a:r>
            <a:r>
              <a:rPr lang="ru-RU" sz="3200" dirty="0" smtClean="0">
                <a:hlinkClick r:id="rId4"/>
              </a:rPr>
              <a:t>)</a:t>
            </a:r>
            <a:endParaRPr lang="ru-RU" sz="32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hlinkClick r:id="rId5"/>
              </a:rPr>
              <a:t>Фотоаппараты ФЭД (29 фото): «ФЭД-2» и «ФЭД-3», «ФЭД-5» и другие лучшие фотокамеры промышленности СССР. Когда их начали выпускать? (</a:t>
            </a:r>
            <a:r>
              <a:rPr lang="ru-RU" sz="2800" dirty="0" err="1" smtClean="0">
                <a:hlinkClick r:id="rId5"/>
              </a:rPr>
              <a:t>stroy-podskazka.ru</a:t>
            </a:r>
            <a:r>
              <a:rPr lang="ru-RU" sz="2800" dirty="0" smtClean="0">
                <a:hlinkClick r:id="rId5"/>
              </a:rPr>
              <a:t>)</a:t>
            </a:r>
            <a:endParaRPr lang="ru-RU" sz="28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dirty="0" err="1" smtClean="0">
                <a:hlinkClick r:id="rId6"/>
              </a:rPr>
              <a:t>фотопринадлежности</a:t>
            </a:r>
            <a:r>
              <a:rPr lang="ru-RU" sz="2800" dirty="0" smtClean="0">
                <a:hlinkClick r:id="rId6"/>
              </a:rPr>
              <a:t> </a:t>
            </a:r>
            <a:r>
              <a:rPr lang="ru-RU" sz="2800" dirty="0" err="1" smtClean="0">
                <a:hlinkClick r:id="rId6"/>
              </a:rPr>
              <a:t>ссср</a:t>
            </a:r>
            <a:r>
              <a:rPr lang="ru-RU" sz="2800" dirty="0" smtClean="0">
                <a:hlinkClick r:id="rId6"/>
              </a:rPr>
              <a:t> — </a:t>
            </a:r>
            <a:r>
              <a:rPr lang="ru-RU" sz="2800" dirty="0" err="1" smtClean="0">
                <a:hlinkClick r:id="rId6"/>
              </a:rPr>
              <a:t>Яндекс</a:t>
            </a:r>
            <a:r>
              <a:rPr lang="ru-RU" sz="2800" dirty="0" smtClean="0">
                <a:hlinkClick r:id="rId6"/>
              </a:rPr>
              <a:t>: нашлось 10 </a:t>
            </a:r>
            <a:r>
              <a:rPr lang="ru-RU" sz="2800" dirty="0" err="1" smtClean="0">
                <a:hlinkClick r:id="rId6"/>
              </a:rPr>
              <a:t>млн</a:t>
            </a:r>
            <a:r>
              <a:rPr lang="ru-RU" sz="2800" dirty="0" smtClean="0">
                <a:hlinkClick r:id="rId6"/>
              </a:rPr>
              <a:t> результатов (</a:t>
            </a:r>
            <a:r>
              <a:rPr lang="ru-RU" sz="2800" dirty="0" err="1" smtClean="0">
                <a:hlinkClick r:id="rId6"/>
              </a:rPr>
              <a:t>yandex.ru</a:t>
            </a:r>
            <a:r>
              <a:rPr lang="ru-RU" sz="2800" dirty="0" smtClean="0">
                <a:hlinkClick r:id="rId6"/>
              </a:rPr>
              <a:t>)</a:t>
            </a:r>
            <a:endParaRPr lang="ru-RU" sz="28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kumimoji="0" lang="ru-RU" sz="4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256"/>
            <a:ext cx="8715436" cy="214311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fontAlgn="base"/>
            <a:r>
              <a:rPr lang="ru-RU" sz="2400" b="1" i="1" dirty="0"/>
              <a:t>Камера-обскура</a:t>
            </a:r>
          </a:p>
          <a:p>
            <a:pPr fontAlgn="base"/>
            <a:r>
              <a:rPr lang="ru-RU" sz="2000" b="1" dirty="0"/>
              <a:t>Была упомянута еще в V веке китайскими учеными, но подробно ее описал древнегреческий ученый Аристотель.</a:t>
            </a:r>
          </a:p>
          <a:p>
            <a:pPr fontAlgn="base"/>
            <a:r>
              <a:rPr lang="ru-RU" sz="2000" b="1" dirty="0"/>
              <a:t>Устройство представляет собой черный ящик, с одной стороны закрытый матовым стеклом, с отверстием в центре. Через него на противоположную стену проникают лучи.</a:t>
            </a:r>
          </a:p>
          <a:p>
            <a:endParaRPr lang="ru-RU" sz="2000" b="1" dirty="0"/>
          </a:p>
        </p:txBody>
      </p:sp>
      <p:pic>
        <p:nvPicPr>
          <p:cNvPr id="1026" name="Picture 2" descr="https://stroy-podskazka.ru/images/article/thumb/718-0/2020/03/istoriya-pervyh-fotoapparatov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8604"/>
            <a:ext cx="7143800" cy="3731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229600" cy="321471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/>
              <a:t>На заре XVII века известный астроном </a:t>
            </a:r>
            <a:r>
              <a:rPr lang="ru-RU" sz="2800" dirty="0" err="1"/>
              <a:t>Йоганн</a:t>
            </a:r>
            <a:r>
              <a:rPr lang="ru-RU" sz="2800" dirty="0"/>
              <a:t> Кеплер ставил опыты по проецированию изображения на плоские поверхности, используя закон преломления света в оптической среде. Но добиться фиксации такого изображения удалось только </a:t>
            </a:r>
            <a:r>
              <a:rPr lang="ru-RU" sz="2800" dirty="0" err="1"/>
              <a:t>Жозефу</a:t>
            </a:r>
            <a:r>
              <a:rPr lang="ru-RU" sz="2800" dirty="0"/>
              <a:t> </a:t>
            </a:r>
            <a:r>
              <a:rPr lang="ru-RU" sz="2800" dirty="0" err="1"/>
              <a:t>Нисефору</a:t>
            </a:r>
            <a:r>
              <a:rPr lang="ru-RU" sz="2800" dirty="0"/>
              <a:t> </a:t>
            </a:r>
            <a:r>
              <a:rPr lang="ru-RU" sz="2800" dirty="0" err="1"/>
              <a:t>Ньепсу</a:t>
            </a:r>
            <a:r>
              <a:rPr lang="ru-RU" sz="2800" dirty="0"/>
              <a:t>. Это произошло в 20-х годах XIX века.</a:t>
            </a:r>
          </a:p>
        </p:txBody>
      </p:sp>
      <p:pic>
        <p:nvPicPr>
          <p:cNvPr id="29698" name="Picture 2" descr="История фотоаппара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79762"/>
            <a:ext cx="2928958" cy="17041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" name="Picture 2" descr="https://stroy-podskazka.ru/images/article/thumb/718-0/2020/03/istoriya-pervyh-fotoapparatov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000504"/>
            <a:ext cx="2714644" cy="21475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85720" y="214290"/>
            <a:ext cx="3929090" cy="607223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В России фотограф, химик и изобретатель С.М. </a:t>
            </a:r>
            <a:r>
              <a:rPr lang="ru-RU" sz="2800" dirty="0" err="1" smtClean="0"/>
              <a:t>Проскудин-Горский</a:t>
            </a:r>
            <a:r>
              <a:rPr lang="ru-RU" sz="2800" dirty="0" smtClean="0"/>
              <a:t> также проводит ряд успешных опытов, в результате чего создает собственные уникальные, </a:t>
            </a:r>
            <a:r>
              <a:rPr lang="ru-RU" sz="2800" dirty="0" err="1" smtClean="0"/>
              <a:t>фототехнологии</a:t>
            </a:r>
            <a:r>
              <a:rPr lang="ru-RU" sz="2800" dirty="0" smtClean="0"/>
              <a:t>. Он был фотографом царя Николая </a:t>
            </a:r>
            <a:r>
              <a:rPr lang="en-US" sz="2800" dirty="0" smtClean="0"/>
              <a:t>II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8" name="Рисунок 7" descr="File:Sergei-Prokudin-Gorski-Larg.jpg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642919"/>
            <a:ext cx="3684378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429124" y="428604"/>
            <a:ext cx="4429156" cy="600079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   </a:t>
            </a:r>
            <a:r>
              <a:rPr lang="ru-RU" dirty="0" smtClean="0"/>
              <a:t>В  1889  году новым, революционным шагом в эволюции фотографии стало открытие братьев Люмьер, предложивших использовать специальные пластины для создания цветного фото. </a:t>
            </a:r>
          </a:p>
          <a:p>
            <a:endParaRPr lang="ru-RU" sz="4000" dirty="0"/>
          </a:p>
        </p:txBody>
      </p:sp>
      <p:pic>
        <p:nvPicPr>
          <p:cNvPr id="5" name="Рисунок 4" descr="http://znyata.com/images/stories/news2010/nikolaj_ii_fot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71480"/>
            <a:ext cx="407196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0570"/>
            <a:ext cx="8229600" cy="2071702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/>
              <a:t>Первые фотообъективы были созданы</a:t>
            </a:r>
            <a:r>
              <a:rPr lang="ru-RU" b="1" dirty="0"/>
              <a:t> в 1850 годах</a:t>
            </a:r>
            <a:r>
              <a:rPr lang="ru-RU" dirty="0"/>
              <a:t>, но до 1960-го появились все виды, используемые сегодня.</a:t>
            </a:r>
          </a:p>
          <a:p>
            <a:endParaRPr lang="ru-RU" dirty="0"/>
          </a:p>
        </p:txBody>
      </p:sp>
      <p:pic>
        <p:nvPicPr>
          <p:cNvPr id="21506" name="Picture 2" descr="https://img.moyo.ua/img/news_desc/1654/165426_1519034890_2.png"/>
          <p:cNvPicPr>
            <a:picLocks noChangeAspect="1" noChangeArrowheads="1"/>
          </p:cNvPicPr>
          <p:nvPr/>
        </p:nvPicPr>
        <p:blipFill>
          <a:blip r:embed="rId2"/>
          <a:srcRect r="36039"/>
          <a:stretch>
            <a:fillRect/>
          </a:stretch>
        </p:blipFill>
        <p:spPr bwMode="auto">
          <a:xfrm>
            <a:off x="1928794" y="285728"/>
            <a:ext cx="5429288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572008"/>
            <a:ext cx="8229600" cy="204311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Фотокор-1. </a:t>
            </a:r>
            <a:r>
              <a:rPr lang="ru-RU" dirty="0"/>
              <a:t>Выпущен первый советский фотоаппарат тридцатых годов. Снимал на пластины размером 9х12. Фотографии были довольно четкими, можно было снимать объекты в натуральную величину. Подходил для пересъемки чертежей и схем. Небольшая камера еще складывалась, что было удобно для переноски.</a:t>
            </a:r>
          </a:p>
          <a:p>
            <a:endParaRPr lang="ru-RU" dirty="0"/>
          </a:p>
        </p:txBody>
      </p:sp>
      <p:pic>
        <p:nvPicPr>
          <p:cNvPr id="38914" name="Picture 2" descr="https://stroy-podskazka.ru/images/article/thumb/718-0/2020/03/istoriya-pervyh-fotoapparatov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500042"/>
            <a:ext cx="4786346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810</Words>
  <Application>Microsoft Office PowerPoint</Application>
  <PresentationFormat>Экран (4:3)</PresentationFormat>
  <Paragraphs>53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Технология фотографии. История фотоаппарата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     История же  фотоаппаратов «Зенит» в России началась в 1952 году, когда дальнейшие эксперименты и конструкторские разработки модели «Зоркий» привели к появлению нового зеркального малоформатного фотоаппарата. В 1955 году был выпущен первый по настоящему массовый аппарат семейства «Зенит» - «Зенит-С», который приобрел улучшенный затвор. </vt:lpstr>
      <vt:lpstr>Как создавался советский фотоаппарат «ФЭД», именуемый «непробиваемым» </vt:lpstr>
      <vt:lpstr>Слайд 13</vt:lpstr>
      <vt:lpstr>Устройство ФЭДа</vt:lpstr>
      <vt:lpstr>Слайд 15</vt:lpstr>
      <vt:lpstr>Слайд 16</vt:lpstr>
      <vt:lpstr>Самый доступный фотоаппарат СССР</vt:lpstr>
      <vt:lpstr>Ребята фото кружка</vt:lpstr>
      <vt:lpstr>Слайд 19</vt:lpstr>
      <vt:lpstr>Слайд 20</vt:lpstr>
      <vt:lpstr>Слайд 21</vt:lpstr>
      <vt:lpstr>Слайд 22</vt:lpstr>
      <vt:lpstr>Фото принадлежности </vt:lpstr>
      <vt:lpstr>Фото принадлежности </vt:lpstr>
      <vt:lpstr>Фото увеличитель «Ленинград»</vt:lpstr>
      <vt:lpstr>Фото бачок </vt:lpstr>
      <vt:lpstr>Печатание фотографий</vt:lpstr>
      <vt:lpstr>Набор фотобумаги</vt:lpstr>
      <vt:lpstr>Слайд 29</vt:lpstr>
      <vt:lpstr>Слайд 30</vt:lpstr>
      <vt:lpstr>Интернет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фото</dc:title>
  <dc:creator>Пользователь Windows</dc:creator>
  <cp:lastModifiedBy>Пользователь Windows</cp:lastModifiedBy>
  <cp:revision>144</cp:revision>
  <dcterms:created xsi:type="dcterms:W3CDTF">2021-04-05T09:47:28Z</dcterms:created>
  <dcterms:modified xsi:type="dcterms:W3CDTF">2021-04-13T18:58:03Z</dcterms:modified>
</cp:coreProperties>
</file>