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7" r:id="rId4"/>
    <p:sldId id="269" r:id="rId5"/>
    <p:sldId id="268" r:id="rId6"/>
    <p:sldId id="258" r:id="rId7"/>
    <p:sldId id="261" r:id="rId8"/>
    <p:sldId id="262" r:id="rId9"/>
    <p:sldId id="263" r:id="rId10"/>
    <p:sldId id="264" r:id="rId11"/>
    <p:sldId id="265" r:id="rId12"/>
    <p:sldId id="270" r:id="rId13"/>
    <p:sldId id="259" r:id="rId14"/>
    <p:sldId id="271" r:id="rId15"/>
    <p:sldId id="273" r:id="rId16"/>
    <p:sldId id="272" r:id="rId17"/>
    <p:sldId id="275" r:id="rId18"/>
    <p:sldId id="266" r:id="rId19"/>
    <p:sldId id="260" r:id="rId20"/>
    <p:sldId id="276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3" autoAdjust="0"/>
    <p:restoredTop sz="94660"/>
  </p:normalViewPr>
  <p:slideViewPr>
    <p:cSldViewPr>
      <p:cViewPr varScale="1">
        <p:scale>
          <a:sx n="58" d="100"/>
          <a:sy n="58" d="100"/>
        </p:scale>
        <p:origin x="1157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>
            <a:lum/>
          </a:blip>
          <a:srcRect/>
          <a:stretch>
            <a:fillRect t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932"/>
            <a:ext cx="8424088" cy="1260000"/>
          </a:xfrm>
        </p:spPr>
        <p:txBody>
          <a:bodyPr/>
          <a:lstStyle>
            <a:lvl1pPr>
              <a:defRPr sz="8000" b="0">
                <a:solidFill>
                  <a:schemeClr val="bg2">
                    <a:lumMod val="25000"/>
                  </a:schemeClr>
                </a:solidFill>
                <a:effectLst/>
                <a:latin typeface="Cassandra" pitchFamily="66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180" y="3528591"/>
            <a:ext cx="6400800" cy="1260000"/>
          </a:xfrm>
        </p:spPr>
        <p:txBody>
          <a:bodyPr/>
          <a:lstStyle>
            <a:lvl1pPr marL="0" indent="0" algn="ctr">
              <a:buNone/>
              <a:defRPr sz="3600" i="1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16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241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22530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 baseline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248000"/>
          </a:xfrm>
        </p:spPr>
        <p:txBody>
          <a:bodyPr/>
          <a:lstStyle>
            <a:lvl1pPr marL="0" indent="0">
              <a:buNone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29648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935596" y="1593342"/>
            <a:ext cx="7920000" cy="4428000"/>
          </a:xfrm>
        </p:spPr>
        <p:txBody>
          <a:bodyPr/>
          <a:lstStyle>
            <a:lvl1pPr marL="342000" indent="-342000">
              <a:buSzPct val="80000"/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 marL="741600" indent="-284400">
              <a:buSzPct val="80000"/>
              <a:buFont typeface="Wingdings" pitchFamily="2" charset="2"/>
              <a:buChar char="§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 marL="1144800" indent="-230400">
              <a:buSzPct val="80000"/>
              <a:buFont typeface="Arial" pitchFamily="34" charset="0"/>
              <a:buChar char="•"/>
              <a:defRPr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buFont typeface="Wingdings 2" pitchFamily="18" charset="2"/>
              <a:buChar char="·"/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622170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5596" y="296652"/>
            <a:ext cx="7920000" cy="900113"/>
          </a:xfrm>
        </p:spPr>
        <p:txBody>
          <a:bodyPr/>
          <a:lstStyle>
            <a:lvl1pPr>
              <a:defRPr sz="6000" b="0">
                <a:solidFill>
                  <a:schemeClr val="bg2">
                    <a:lumMod val="25000"/>
                  </a:schemeClr>
                </a:solidFill>
                <a:latin typeface="Cassandr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3559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1592796"/>
            <a:ext cx="3780000" cy="4428000"/>
          </a:xfrm>
        </p:spPr>
        <p:txBody>
          <a:bodyPr/>
          <a:lstStyle>
            <a:lvl1pPr>
              <a:defRPr sz="320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bg2">
                    <a:lumMod val="2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bg2">
                    <a:lumMod val="2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93516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274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>
            <a:lum/>
          </a:blip>
          <a:srcRect/>
          <a:stretch>
            <a:fillRect t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971550" y="296863"/>
            <a:ext cx="792003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971550" y="1631950"/>
            <a:ext cx="7920038" cy="442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6000" kern="1200">
          <a:solidFill>
            <a:srgbClr val="4A452A"/>
          </a:solidFill>
          <a:latin typeface="Cassandra" pitchFamily="66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000">
          <a:solidFill>
            <a:srgbClr val="4A452A"/>
          </a:solidFill>
          <a:latin typeface="Cassandra" pitchFamily="66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 2" pitchFamily="18" charset="2"/>
        <a:buChar char="·"/>
        <a:defRPr sz="3200" kern="1200">
          <a:solidFill>
            <a:srgbClr val="4A452A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rgbClr val="4A452A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A452A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Ирина.0315D5F904DA4F7\Мои документы\Мои рисунки\Perov_Vasiliy_Grigorevich_The_Portrait_of_the_Dramatist_A_N_Ostrovsky_posters_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476672"/>
            <a:ext cx="3338684" cy="43924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pic>
      <p:pic>
        <p:nvPicPr>
          <p:cNvPr id="8" name="Picture 3" descr="C:\Documents and Settings\Ирина.0315D5F904DA4F7\Мои документы\Мои рисунки\91737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44232">
            <a:off x="5001727" y="3481773"/>
            <a:ext cx="1491796" cy="193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7" name="Picture 4" descr="C:\Documents and Settings\Ирина.0315D5F904DA4F7\Мои документы\Мои рисунки\кустодие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80790">
            <a:off x="6745123" y="2708903"/>
            <a:ext cx="2024342" cy="2903602"/>
          </a:xfrm>
          <a:prstGeom prst="rect">
            <a:avLst/>
          </a:prstGeom>
          <a:ln>
            <a:noFill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sp>
        <p:nvSpPr>
          <p:cNvPr id="9" name="TextBox 8"/>
          <p:cNvSpPr txBox="1"/>
          <p:nvPr/>
        </p:nvSpPr>
        <p:spPr>
          <a:xfrm>
            <a:off x="3431923" y="5802758"/>
            <a:ext cx="5466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b="1" i="1" dirty="0" smtClean="0">
                <a:latin typeface="AGPresquire" pitchFamily="2" charset="0"/>
              </a:rPr>
              <a:t>Подготовила  учитель русского языка и литературы </a:t>
            </a:r>
          </a:p>
          <a:p>
            <a:pPr algn="r"/>
            <a:r>
              <a:rPr lang="ru-RU" sz="1600" b="1" i="1" dirty="0" err="1" smtClean="0">
                <a:latin typeface="AGPresquire" pitchFamily="2" charset="0"/>
              </a:rPr>
              <a:t>Дрынова</a:t>
            </a:r>
            <a:r>
              <a:rPr lang="ru-RU" sz="1600" b="1" i="1" dirty="0" smtClean="0">
                <a:latin typeface="AGPresquire" pitchFamily="2" charset="0"/>
              </a:rPr>
              <a:t> Е.М.</a:t>
            </a:r>
            <a:endParaRPr lang="ru-RU" sz="1600" b="1" i="1" dirty="0">
              <a:latin typeface="AGPresquire" pitchFamily="2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908720"/>
            <a:ext cx="7920000" cy="900113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GPresquire" pitchFamily="2" charset="0"/>
              </a:rPr>
              <a:t>ТЕСТ</a:t>
            </a:r>
            <a:br>
              <a:rPr lang="ru-RU" sz="3600" dirty="0" smtClean="0">
                <a:latin typeface="AGPresquire" pitchFamily="2" charset="0"/>
              </a:rPr>
            </a:br>
            <a:r>
              <a:rPr lang="ru-RU" sz="3600" dirty="0" smtClean="0">
                <a:latin typeface="AGPresquire" pitchFamily="2" charset="0"/>
              </a:rPr>
              <a:t>по пьесе </a:t>
            </a:r>
            <a:br>
              <a:rPr lang="ru-RU" sz="3600" dirty="0" smtClean="0">
                <a:latin typeface="AGPresquire" pitchFamily="2" charset="0"/>
              </a:rPr>
            </a:br>
            <a:r>
              <a:rPr lang="ru-RU" sz="3600" dirty="0" smtClean="0">
                <a:latin typeface="AGPresquire" pitchFamily="2" charset="0"/>
              </a:rPr>
              <a:t>А. Н. Островского</a:t>
            </a:r>
            <a:br>
              <a:rPr lang="ru-RU" sz="3600" dirty="0" smtClean="0">
                <a:latin typeface="AGPresquire" pitchFamily="2" charset="0"/>
              </a:rPr>
            </a:br>
            <a:r>
              <a:rPr lang="ru-RU" sz="3600" dirty="0" smtClean="0">
                <a:latin typeface="AGPresquire" pitchFamily="2" charset="0"/>
              </a:rPr>
              <a:t> «Гроза»</a:t>
            </a:r>
            <a:endParaRPr lang="ru-RU" sz="3600" dirty="0">
              <a:latin typeface="AGPresquir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36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92696"/>
            <a:ext cx="8532068" cy="5328646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/>
              <a:t>Что </a:t>
            </a:r>
            <a:r>
              <a:rPr lang="ru-RU" sz="4000" b="1" dirty="0"/>
              <a:t>изобретал </a:t>
            </a:r>
            <a:endParaRPr lang="ru-RU" sz="4000" b="1" dirty="0" smtClean="0"/>
          </a:p>
          <a:p>
            <a:pPr marL="0" indent="0" algn="ctr">
              <a:buNone/>
            </a:pPr>
            <a:r>
              <a:rPr lang="ru-RU" sz="4000" b="1" dirty="0" smtClean="0"/>
              <a:t>механик - самоучка </a:t>
            </a:r>
            <a:r>
              <a:rPr lang="ru-RU" sz="4000" b="1" dirty="0" err="1"/>
              <a:t>Кулигин</a:t>
            </a:r>
            <a:r>
              <a:rPr lang="ru-RU" sz="4000" b="1" dirty="0" smtClean="0"/>
              <a:t>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600" b="1" dirty="0"/>
              <a:t>а) телеграф</a:t>
            </a:r>
          </a:p>
          <a:p>
            <a:pPr marL="0" indent="0">
              <a:buNone/>
            </a:pPr>
            <a:r>
              <a:rPr lang="ru-RU" sz="3600" b="1" dirty="0"/>
              <a:t>б) </a:t>
            </a:r>
            <a:r>
              <a:rPr lang="ru-RU" sz="3600" b="1" dirty="0" smtClean="0"/>
              <a:t>перпетуум-мобиле</a:t>
            </a:r>
            <a:endParaRPr lang="ru-RU" sz="3600" b="1" dirty="0"/>
          </a:p>
          <a:p>
            <a:pPr marL="0" indent="0">
              <a:buNone/>
            </a:pPr>
            <a:r>
              <a:rPr lang="ru-RU" sz="3600" b="1" dirty="0"/>
              <a:t>в) </a:t>
            </a:r>
            <a:r>
              <a:rPr lang="ru-RU" sz="3600" b="1" dirty="0" smtClean="0"/>
              <a:t>солнечные  </a:t>
            </a:r>
            <a:r>
              <a:rPr lang="ru-RU" sz="3600" b="1" dirty="0"/>
              <a:t>часы</a:t>
            </a:r>
          </a:p>
          <a:p>
            <a:endParaRPr lang="ru-RU" dirty="0"/>
          </a:p>
        </p:txBody>
      </p:sp>
      <p:pic>
        <p:nvPicPr>
          <p:cNvPr id="9218" name="Picture 2" descr="Кустодиев Борис Михайлович. Площадь на выезде из город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956" y="2996952"/>
            <a:ext cx="418404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72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620688"/>
            <a:ext cx="7920000" cy="540065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/>
              <a:t>Кто сказал: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«Воспитывали  нас  родители в  Москве  хорошо, ничего для нас не жалели. Меня </a:t>
            </a:r>
            <a:r>
              <a:rPr lang="ru-RU" dirty="0" smtClean="0"/>
              <a:t>отдали </a:t>
            </a:r>
            <a:r>
              <a:rPr lang="ru-RU" dirty="0"/>
              <a:t>в Коммерческую  академию, а сестру в пансион, да оба вдруг и умерли в </a:t>
            </a:r>
            <a:r>
              <a:rPr lang="ru-RU" dirty="0" smtClean="0"/>
              <a:t>холеру, мы </a:t>
            </a:r>
            <a:r>
              <a:rPr lang="ru-RU" dirty="0"/>
              <a:t>с сестрой  сиротами и остались. Потом мы слышим, что и бабушка здесь умерла </a:t>
            </a:r>
            <a:r>
              <a:rPr lang="ru-RU" dirty="0" smtClean="0"/>
              <a:t>и оставила  </a:t>
            </a:r>
            <a:r>
              <a:rPr lang="ru-RU" dirty="0"/>
              <a:t>завещание, чтобы дядя нам  выплатил часть, какую следует, когда мы </a:t>
            </a:r>
            <a:r>
              <a:rPr lang="ru-RU" dirty="0" smtClean="0"/>
              <a:t>придем в </a:t>
            </a:r>
            <a:r>
              <a:rPr lang="ru-RU" dirty="0"/>
              <a:t>совершеннолетие, только с условием</a:t>
            </a:r>
            <a:r>
              <a:rPr lang="ru-RU" dirty="0" smtClean="0"/>
              <a:t>…»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        а</a:t>
            </a:r>
            <a:r>
              <a:rPr lang="ru-RU" b="1" dirty="0"/>
              <a:t>) Тихон</a:t>
            </a:r>
          </a:p>
          <a:p>
            <a:pPr marL="0" indent="0">
              <a:buNone/>
            </a:pPr>
            <a:r>
              <a:rPr lang="ru-RU" b="1" dirty="0" smtClean="0"/>
              <a:t>        б</a:t>
            </a:r>
            <a:r>
              <a:rPr lang="ru-RU" b="1" dirty="0"/>
              <a:t>) Борис</a:t>
            </a:r>
          </a:p>
          <a:p>
            <a:pPr marL="0" indent="0">
              <a:buNone/>
            </a:pPr>
            <a:r>
              <a:rPr lang="ru-RU" b="1" dirty="0" smtClean="0"/>
              <a:t>        в</a:t>
            </a:r>
            <a:r>
              <a:rPr lang="ru-RU" b="1" dirty="0"/>
              <a:t>) Дикой</a:t>
            </a:r>
          </a:p>
          <a:p>
            <a:endParaRPr lang="ru-RU" dirty="0"/>
          </a:p>
        </p:txBody>
      </p:sp>
      <p:pic>
        <p:nvPicPr>
          <p:cNvPr id="12290" name="Picture 2" descr="Изображены гроза и лес в пьесах островского - с папой рисунк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06755"/>
            <a:ext cx="2664296" cy="248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04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48680"/>
            <a:ext cx="7920000" cy="478804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« Отчего люди не летают так,  как птицы?» - говорит Катерина. </a:t>
            </a:r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Кто </a:t>
            </a:r>
            <a:r>
              <a:rPr lang="ru-RU" b="1" dirty="0"/>
              <a:t>является её </a:t>
            </a:r>
            <a:r>
              <a:rPr lang="ru-RU" b="1" dirty="0" smtClean="0"/>
              <a:t>собеседником в этот момент?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             а</a:t>
            </a:r>
            <a:r>
              <a:rPr lang="ru-RU" b="1" dirty="0"/>
              <a:t>) Борис</a:t>
            </a:r>
          </a:p>
          <a:p>
            <a:pPr marL="0" indent="0">
              <a:buNone/>
            </a:pPr>
            <a:r>
              <a:rPr lang="ru-RU" b="1" dirty="0" smtClean="0"/>
              <a:t>             б</a:t>
            </a:r>
            <a:r>
              <a:rPr lang="ru-RU" b="1" dirty="0"/>
              <a:t>) Тихон</a:t>
            </a:r>
          </a:p>
          <a:p>
            <a:pPr marL="0" indent="0">
              <a:buNone/>
            </a:pPr>
            <a:r>
              <a:rPr lang="ru-RU" b="1" dirty="0" smtClean="0"/>
              <a:t>             в</a:t>
            </a:r>
            <a:r>
              <a:rPr lang="ru-RU" b="1" dirty="0"/>
              <a:t>) Варвара</a:t>
            </a:r>
          </a:p>
          <a:p>
            <a:endParaRPr lang="ru-RU" dirty="0"/>
          </a:p>
        </p:txBody>
      </p:sp>
      <p:pic>
        <p:nvPicPr>
          <p:cNvPr id="3074" name="Picture 2" descr="Изображены гроза и лес в пьесах островского - с папой рису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6333" y="2276872"/>
            <a:ext cx="3417667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85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908720"/>
            <a:ext cx="7920000" cy="511262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/>
              <a:t>Как звали мужа Катерины</a:t>
            </a:r>
            <a:r>
              <a:rPr lang="ru-RU" sz="3600" b="1" dirty="0" smtClean="0"/>
              <a:t>?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    а</a:t>
            </a:r>
            <a:r>
              <a:rPr lang="ru-RU" b="1" dirty="0"/>
              <a:t>) Тихон               </a:t>
            </a:r>
          </a:p>
          <a:p>
            <a:pPr marL="0" indent="0">
              <a:buNone/>
            </a:pPr>
            <a:r>
              <a:rPr lang="ru-RU" b="1" dirty="0" smtClean="0"/>
              <a:t>    б</a:t>
            </a:r>
            <a:r>
              <a:rPr lang="ru-RU" b="1" dirty="0"/>
              <a:t>) Борис               </a:t>
            </a:r>
          </a:p>
          <a:p>
            <a:pPr marL="0" indent="0">
              <a:buNone/>
            </a:pPr>
            <a:r>
              <a:rPr lang="ru-RU" b="1" dirty="0" smtClean="0"/>
              <a:t>    в</a:t>
            </a:r>
            <a:r>
              <a:rPr lang="ru-RU" b="1" dirty="0"/>
              <a:t>) Кудряш                  </a:t>
            </a:r>
          </a:p>
          <a:p>
            <a:endParaRPr lang="ru-RU" dirty="0"/>
          </a:p>
        </p:txBody>
      </p:sp>
      <p:pic>
        <p:nvPicPr>
          <p:cNvPr id="1026" name="Picture 2" descr="Курсовая работа: Специфика творческого мышл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1700808"/>
            <a:ext cx="3714893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34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836712"/>
            <a:ext cx="7920000" cy="518463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/>
              <a:t>Кто из героев пьесы выражает свои чувства, используя русскую поэзию?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sz="3600" b="1" dirty="0"/>
              <a:t>а) Борис</a:t>
            </a:r>
          </a:p>
          <a:p>
            <a:pPr marL="0" indent="0">
              <a:buNone/>
            </a:pPr>
            <a:r>
              <a:rPr lang="ru-RU" sz="3600" b="1" dirty="0"/>
              <a:t>б) </a:t>
            </a:r>
            <a:r>
              <a:rPr lang="ru-RU" sz="3600" b="1" dirty="0" smtClean="0"/>
              <a:t>Катерина</a:t>
            </a:r>
            <a:endParaRPr lang="ru-RU" sz="3600" b="1" dirty="0"/>
          </a:p>
          <a:p>
            <a:pPr marL="0" indent="0">
              <a:buNone/>
            </a:pPr>
            <a:r>
              <a:rPr lang="ru-RU" sz="3600" b="1" dirty="0"/>
              <a:t>в) </a:t>
            </a:r>
            <a:r>
              <a:rPr lang="ru-RU" sz="3600" b="1" dirty="0" err="1" smtClean="0"/>
              <a:t>Кулигин</a:t>
            </a:r>
            <a:endParaRPr lang="ru-RU" sz="3600" b="1" dirty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2050" name="Picture 2" descr="Photo: Эскиз декорации к драме А.Н.Островского &quot;Гроза&quot;. 1916.jpg Головин Александр Яковлевич album Vadim Alyoshin Fotki.com, ph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564904"/>
            <a:ext cx="5371460" cy="392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835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692696"/>
            <a:ext cx="7920000" cy="532864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smtClean="0"/>
              <a:t>В речи какого героя пьесы присутствует церковная лексика, насыщенная архаизмами и просторечием?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а) Дикого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б) </a:t>
            </a:r>
            <a:r>
              <a:rPr lang="ru-RU" b="1" dirty="0" smtClean="0"/>
              <a:t>Катерины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в) </a:t>
            </a:r>
            <a:r>
              <a:rPr lang="ru-RU" b="1" dirty="0" smtClean="0"/>
              <a:t>Кабанихи</a:t>
            </a:r>
            <a:endParaRPr lang="ru-RU" b="1" dirty="0"/>
          </a:p>
          <a:p>
            <a:endParaRPr lang="ru-RU" dirty="0"/>
          </a:p>
        </p:txBody>
      </p:sp>
      <p:pic>
        <p:nvPicPr>
          <p:cNvPr id="4098" name="Picture 2" descr="Ответы@Mail.Ru: Смотри внутри. где найти иллюстрации к пьесе Островский &quot;Гроза&quot; не могу найти,если кто знает помогите пожалуйс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4769190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80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908720"/>
            <a:ext cx="7920000" cy="511262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/>
              <a:t> К</a:t>
            </a:r>
            <a:r>
              <a:rPr lang="ru-RU" b="1" dirty="0" smtClean="0"/>
              <a:t>ому принадлежит следующее высказывание:</a:t>
            </a:r>
          </a:p>
          <a:p>
            <a:pPr marL="0" indent="0">
              <a:buNone/>
            </a:pPr>
            <a:r>
              <a:rPr lang="ru-RU" b="1" dirty="0" smtClean="0"/>
              <a:t>« </a:t>
            </a:r>
            <a:r>
              <a:rPr lang="ru-RU" b="1" dirty="0" err="1" smtClean="0"/>
              <a:t>Бла</a:t>
            </a:r>
            <a:r>
              <a:rPr lang="ru-RU" b="1" dirty="0" smtClean="0"/>
              <a:t> – </a:t>
            </a:r>
            <a:r>
              <a:rPr lang="ru-RU" b="1" dirty="0" err="1" smtClean="0"/>
              <a:t>алепие</a:t>
            </a:r>
            <a:r>
              <a:rPr lang="ru-RU" b="1" dirty="0" smtClean="0"/>
              <a:t>, милая, </a:t>
            </a:r>
            <a:r>
              <a:rPr lang="ru-RU" b="1" dirty="0" err="1" smtClean="0"/>
              <a:t>бла</a:t>
            </a:r>
            <a:r>
              <a:rPr lang="ru-RU" b="1" dirty="0" smtClean="0"/>
              <a:t> – </a:t>
            </a:r>
            <a:r>
              <a:rPr lang="ru-RU" b="1" dirty="0" err="1" smtClean="0"/>
              <a:t>алепие</a:t>
            </a:r>
            <a:r>
              <a:rPr lang="ru-RU" b="1" dirty="0" smtClean="0"/>
              <a:t>!..В обетованной земле вы живёте! И купечество все народ благочестивый, добродетелями многими украшенный» ?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 а</a:t>
            </a:r>
            <a:r>
              <a:rPr lang="ru-RU" b="1" dirty="0"/>
              <a:t>) </a:t>
            </a:r>
            <a:r>
              <a:rPr lang="ru-RU" b="1" dirty="0" err="1" smtClean="0"/>
              <a:t>Феклуше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б) </a:t>
            </a:r>
            <a:r>
              <a:rPr lang="ru-RU" b="1" dirty="0" smtClean="0"/>
              <a:t>Дикому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в) </a:t>
            </a:r>
            <a:r>
              <a:rPr lang="ru-RU" b="1" dirty="0" smtClean="0"/>
              <a:t>Катерине</a:t>
            </a:r>
            <a:endParaRPr lang="ru-RU" b="1" dirty="0"/>
          </a:p>
          <a:p>
            <a:endParaRPr lang="ru-RU" dirty="0"/>
          </a:p>
        </p:txBody>
      </p:sp>
      <p:pic>
        <p:nvPicPr>
          <p:cNvPr id="4" name="Picture 2" descr="C:\Documents and Settings\Ирина.0315D5F904DA4F7\Мои документы\Мои рисунки\калиновцы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14750"/>
            <a:ext cx="3717925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7176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836712"/>
            <a:ext cx="7920000" cy="51846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О ком в пьесе сказаны следующие слова:</a:t>
            </a:r>
          </a:p>
          <a:p>
            <a:pPr marL="0" indent="0" algn="ctr">
              <a:buNone/>
            </a:pPr>
            <a:r>
              <a:rPr lang="ru-RU" b="1" dirty="0" smtClean="0"/>
              <a:t>« Ханжа, сударь! Нищих оделяет, а домашних поедом заел(-а) совсем?»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600" b="1" dirty="0"/>
              <a:t>а) </a:t>
            </a:r>
            <a:r>
              <a:rPr lang="ru-RU" sz="3600" b="1" dirty="0" smtClean="0"/>
              <a:t>Кудряше</a:t>
            </a:r>
            <a:endParaRPr lang="ru-RU" sz="3600" b="1" dirty="0"/>
          </a:p>
          <a:p>
            <a:pPr marL="0" indent="0">
              <a:buNone/>
            </a:pPr>
            <a:r>
              <a:rPr lang="ru-RU" sz="3600" b="1" dirty="0"/>
              <a:t>б) </a:t>
            </a:r>
            <a:r>
              <a:rPr lang="ru-RU" sz="3600" b="1" dirty="0" smtClean="0"/>
              <a:t>Кабанихе</a:t>
            </a:r>
            <a:endParaRPr lang="ru-RU" sz="3600" b="1" dirty="0"/>
          </a:p>
          <a:p>
            <a:pPr marL="0" indent="0">
              <a:buNone/>
            </a:pPr>
            <a:r>
              <a:rPr lang="ru-RU" sz="3600" b="1" dirty="0"/>
              <a:t>в) </a:t>
            </a:r>
            <a:r>
              <a:rPr lang="ru-RU" sz="3600" b="1" dirty="0" smtClean="0"/>
              <a:t>Варваре</a:t>
            </a:r>
            <a:endParaRPr lang="ru-RU" sz="3600" b="1" dirty="0"/>
          </a:p>
          <a:p>
            <a:endParaRPr lang="ru-RU" dirty="0"/>
          </a:p>
        </p:txBody>
      </p:sp>
      <p:pic>
        <p:nvPicPr>
          <p:cNvPr id="10242" name="Picture 2" descr="Кабаниха на прогулке - Фото 13647/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968" y="2708920"/>
            <a:ext cx="2817862" cy="388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18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7344816" cy="554467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 </a:t>
            </a:r>
            <a:r>
              <a:rPr lang="ru-RU" sz="3600" b="1" dirty="0"/>
              <a:t>Определите кульминацию </a:t>
            </a: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dirty="0" smtClean="0"/>
              <a:t>драмы </a:t>
            </a:r>
            <a:r>
              <a:rPr lang="ru-RU" sz="3600" b="1" dirty="0"/>
              <a:t>«Гроза» </a:t>
            </a:r>
            <a:endParaRPr lang="ru-RU" sz="3600" b="1" dirty="0" smtClean="0"/>
          </a:p>
          <a:p>
            <a:pPr marL="0" indent="0" algn="ctr">
              <a:buNone/>
            </a:pPr>
            <a:endParaRPr lang="ru-RU" sz="3600" b="1" dirty="0" smtClean="0"/>
          </a:p>
          <a:p>
            <a:pPr marL="0" indent="0">
              <a:buNone/>
            </a:pPr>
            <a:r>
              <a:rPr lang="ru-RU" b="1" dirty="0" smtClean="0"/>
              <a:t>а</a:t>
            </a:r>
            <a:r>
              <a:rPr lang="ru-RU" b="1" dirty="0"/>
              <a:t>) прощание Тихона </a:t>
            </a:r>
            <a:r>
              <a:rPr lang="ru-RU" b="1" dirty="0" smtClean="0"/>
              <a:t>и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Катерины перед его поездкой </a:t>
            </a:r>
          </a:p>
          <a:p>
            <a:pPr marL="0" indent="0">
              <a:buNone/>
            </a:pPr>
            <a:r>
              <a:rPr lang="ru-RU" b="1" dirty="0"/>
              <a:t>б</a:t>
            </a:r>
            <a:r>
              <a:rPr lang="ru-RU" b="1" dirty="0" smtClean="0"/>
              <a:t>) </a:t>
            </a:r>
            <a:r>
              <a:rPr lang="ru-RU" b="1" dirty="0"/>
              <a:t>встреча Катерины с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Борисом </a:t>
            </a:r>
            <a:r>
              <a:rPr lang="ru-RU" b="1" dirty="0"/>
              <a:t>у калитки </a:t>
            </a:r>
          </a:p>
          <a:p>
            <a:pPr marL="0" indent="0">
              <a:buNone/>
            </a:pPr>
            <a:r>
              <a:rPr lang="ru-RU" b="1" dirty="0"/>
              <a:t>в</a:t>
            </a:r>
            <a:r>
              <a:rPr lang="ru-RU" b="1" dirty="0" smtClean="0"/>
              <a:t>) </a:t>
            </a:r>
            <a:r>
              <a:rPr lang="ru-RU" b="1" dirty="0"/>
              <a:t>раскаяние Катерины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перед </a:t>
            </a:r>
            <a:r>
              <a:rPr lang="ru-RU" b="1" dirty="0"/>
              <a:t>жителями города</a:t>
            </a:r>
          </a:p>
          <a:p>
            <a:endParaRPr lang="ru-RU" dirty="0"/>
          </a:p>
        </p:txBody>
      </p:sp>
      <p:pic>
        <p:nvPicPr>
          <p:cNvPr id="18434" name="Picture 2" descr="Критическая статья после грозы островского григорьева. - 10 June 2013 - Blog - Svojdipl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399" y="1988840"/>
            <a:ext cx="3119601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01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764704"/>
            <a:ext cx="7920000" cy="525663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/>
              <a:t>К какому типу литературных героев </a:t>
            </a:r>
            <a:r>
              <a:rPr lang="ru-RU" sz="3600" b="1" dirty="0" smtClean="0"/>
              <a:t>принадлежит </a:t>
            </a:r>
            <a:r>
              <a:rPr lang="ru-RU" sz="3600" b="1" dirty="0"/>
              <a:t>Кабаниха</a:t>
            </a:r>
            <a:r>
              <a:rPr lang="ru-RU" sz="3600" b="1" dirty="0" smtClean="0"/>
              <a:t>?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а) «лишний человек»</a:t>
            </a:r>
          </a:p>
          <a:p>
            <a:pPr marL="0" indent="0">
              <a:buNone/>
            </a:pPr>
            <a:r>
              <a:rPr lang="ru-RU" b="1" dirty="0"/>
              <a:t>б</a:t>
            </a:r>
            <a:r>
              <a:rPr lang="ru-RU" b="1" dirty="0" smtClean="0"/>
              <a:t>) </a:t>
            </a:r>
            <a:r>
              <a:rPr lang="ru-RU" b="1" dirty="0"/>
              <a:t>«маленький человек»</a:t>
            </a:r>
          </a:p>
          <a:p>
            <a:pPr marL="0" indent="0">
              <a:buNone/>
            </a:pPr>
            <a:r>
              <a:rPr lang="ru-RU" b="1" dirty="0"/>
              <a:t>в</a:t>
            </a:r>
            <a:r>
              <a:rPr lang="ru-RU" b="1" dirty="0" smtClean="0"/>
              <a:t>) </a:t>
            </a:r>
            <a:r>
              <a:rPr lang="ru-RU" b="1" dirty="0"/>
              <a:t>«самодур»</a:t>
            </a:r>
          </a:p>
          <a:p>
            <a:endParaRPr lang="ru-RU" dirty="0"/>
          </a:p>
        </p:txBody>
      </p:sp>
      <p:pic>
        <p:nvPicPr>
          <p:cNvPr id="11266" name="Picture 2" descr="Описание пьесы гроза - Полная информация - все 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01337"/>
            <a:ext cx="3251076" cy="482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6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8136024" cy="4824536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/>
              <a:t>Как А. Н. Островский определил </a:t>
            </a:r>
          </a:p>
          <a:p>
            <a:pPr marL="0" indent="0" algn="ctr">
              <a:buNone/>
            </a:pPr>
            <a:r>
              <a:rPr lang="ru-RU" sz="4400" b="1" dirty="0" smtClean="0"/>
              <a:t>жанр пьесы </a:t>
            </a:r>
            <a:r>
              <a:rPr lang="ru-RU" sz="4400" b="1" dirty="0"/>
              <a:t>«Гроза</a:t>
            </a:r>
            <a:r>
              <a:rPr lang="ru-RU" sz="4400" b="1" dirty="0" smtClean="0"/>
              <a:t>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000" b="1" dirty="0"/>
              <a:t>а) комедия </a:t>
            </a:r>
          </a:p>
          <a:p>
            <a:pPr marL="0" indent="0">
              <a:buNone/>
            </a:pPr>
            <a:r>
              <a:rPr lang="ru-RU" sz="4000" b="1" dirty="0"/>
              <a:t>б) трагедия            </a:t>
            </a:r>
          </a:p>
          <a:p>
            <a:pPr marL="0" indent="0">
              <a:buNone/>
            </a:pPr>
            <a:r>
              <a:rPr lang="ru-RU" sz="4000" b="1" dirty="0"/>
              <a:t>в) драма                </a:t>
            </a:r>
          </a:p>
          <a:p>
            <a:endParaRPr lang="ru-RU" dirty="0"/>
          </a:p>
        </p:txBody>
      </p:sp>
      <p:pic>
        <p:nvPicPr>
          <p:cNvPr id="15362" name="Picture 2" descr="Кустодиев Борис Михайлович. Под сводами старинной церкв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492896"/>
            <a:ext cx="4955704" cy="398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78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692696"/>
            <a:ext cx="7920000" cy="532864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dirty="0"/>
              <a:t>Какой фразой заканчивается драма «Гроза</a:t>
            </a:r>
            <a:r>
              <a:rPr lang="ru-RU" sz="3600" b="1" dirty="0" smtClean="0"/>
              <a:t>»?</a:t>
            </a:r>
          </a:p>
          <a:p>
            <a:pPr marL="0" indent="0" algn="ctr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b="1" dirty="0"/>
              <a:t>а)</a:t>
            </a:r>
            <a:r>
              <a:rPr lang="ru-RU" b="1" i="1" dirty="0"/>
              <a:t> </a:t>
            </a:r>
            <a:r>
              <a:rPr lang="ru-RU" b="1" dirty="0"/>
              <a:t>Маменька, вы ее погубили, вы, вы, вы...</a:t>
            </a:r>
          </a:p>
          <a:p>
            <a:pPr marL="0" indent="0">
              <a:buNone/>
            </a:pPr>
            <a:r>
              <a:rPr lang="ru-RU" b="1" dirty="0"/>
              <a:t>б)</a:t>
            </a:r>
            <a:r>
              <a:rPr lang="ru-RU" b="1" i="1" dirty="0"/>
              <a:t> </a:t>
            </a:r>
            <a:r>
              <a:rPr lang="ru-RU" b="1" dirty="0"/>
              <a:t>Делайте с ней, что хотите! Тело ее здесь, возьмите его; а душа теперь не ваша: она теперь перед судией</a:t>
            </a:r>
            <a:r>
              <a:rPr lang="ru-RU" b="1" dirty="0" smtClean="0"/>
              <a:t>, </a:t>
            </a:r>
            <a:r>
              <a:rPr lang="ru-RU" b="1" dirty="0"/>
              <a:t>который милосерднее вас!</a:t>
            </a:r>
          </a:p>
          <a:p>
            <a:pPr marL="0" indent="0">
              <a:buNone/>
            </a:pPr>
            <a:r>
              <a:rPr lang="ru-RU" b="1" dirty="0"/>
              <a:t>в</a:t>
            </a:r>
            <a:r>
              <a:rPr lang="ru-RU" b="1" dirty="0" smtClean="0"/>
              <a:t>)</a:t>
            </a:r>
            <a:r>
              <a:rPr lang="ru-RU" b="1" i="1" dirty="0" smtClean="0"/>
              <a:t> </a:t>
            </a:r>
            <a:r>
              <a:rPr lang="ru-RU" b="1" dirty="0"/>
              <a:t>Хорошо тебе, Катя! А я - то зачем остался жить на свете да мучиться!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90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908720"/>
            <a:ext cx="7920000" cy="511262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4000" b="1" dirty="0" smtClean="0"/>
              <a:t>Кого Н. А. Добролюбов назвал</a:t>
            </a:r>
          </a:p>
          <a:p>
            <a:pPr marL="0" indent="0" algn="ctr">
              <a:buNone/>
            </a:pPr>
            <a:r>
              <a:rPr lang="ru-RU" sz="4000" b="1" dirty="0" smtClean="0"/>
              <a:t> «лучом света в тёмном царстве»?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а) </a:t>
            </a:r>
            <a:r>
              <a:rPr lang="ru-RU" b="1" dirty="0" smtClean="0"/>
              <a:t>Варвару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б) </a:t>
            </a:r>
            <a:r>
              <a:rPr lang="ru-RU" b="1" dirty="0" err="1" smtClean="0"/>
              <a:t>Кулигина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в) </a:t>
            </a:r>
            <a:r>
              <a:rPr lang="ru-RU" b="1" dirty="0" smtClean="0"/>
              <a:t>Катерину</a:t>
            </a:r>
            <a:endParaRPr lang="ru-RU" b="1" dirty="0"/>
          </a:p>
          <a:p>
            <a:endParaRPr lang="ru-RU" dirty="0"/>
          </a:p>
        </p:txBody>
      </p:sp>
      <p:pic>
        <p:nvPicPr>
          <p:cNvPr id="14338" name="Picture 2" descr="Нет России без гроз - Стихи и Проза Росс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64904"/>
            <a:ext cx="4721719" cy="378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83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476672"/>
            <a:ext cx="7920000" cy="5544670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/>
              <a:t>Какое </a:t>
            </a:r>
            <a:r>
              <a:rPr lang="ru-RU" sz="4400" b="1" dirty="0"/>
              <a:t>произведение не принадлежит Островскому</a:t>
            </a:r>
            <a:r>
              <a:rPr lang="ru-RU" sz="4400" b="1" dirty="0" smtClean="0"/>
              <a:t>?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sz="4000" b="1" dirty="0"/>
              <a:t>а) «Снегурочка»</a:t>
            </a:r>
          </a:p>
          <a:p>
            <a:pPr marL="0" indent="0">
              <a:buNone/>
            </a:pPr>
            <a:r>
              <a:rPr lang="ru-RU" sz="4000" b="1" dirty="0"/>
              <a:t>б) «Волки и овцы»</a:t>
            </a:r>
          </a:p>
          <a:p>
            <a:pPr marL="0" indent="0">
              <a:buNone/>
            </a:pPr>
            <a:r>
              <a:rPr lang="ru-RU" sz="4000" b="1" dirty="0"/>
              <a:t>в) «Обломов»</a:t>
            </a:r>
          </a:p>
          <a:p>
            <a:endParaRPr lang="ru-RU" dirty="0"/>
          </a:p>
        </p:txBody>
      </p:sp>
      <p:pic>
        <p:nvPicPr>
          <p:cNvPr id="16386" name="Picture 2" descr="Пьесы, Островский Александр Николае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492896"/>
            <a:ext cx="2592288" cy="400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572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476672"/>
            <a:ext cx="7920000" cy="554467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/>
              <a:t>Драма «Гроза</a:t>
            </a:r>
            <a:r>
              <a:rPr lang="ru-RU" sz="4000" b="1" dirty="0" smtClean="0"/>
              <a:t>»</a:t>
            </a:r>
          </a:p>
          <a:p>
            <a:pPr marL="0" indent="0" algn="ctr">
              <a:buNone/>
            </a:pPr>
            <a:r>
              <a:rPr lang="ru-RU" sz="4000" b="1" dirty="0" smtClean="0"/>
              <a:t> </a:t>
            </a:r>
            <a:r>
              <a:rPr lang="ru-RU" sz="4000" b="1" dirty="0"/>
              <a:t>была впервые напечатана </a:t>
            </a:r>
            <a:r>
              <a:rPr lang="ru-RU" sz="4000" b="1" dirty="0" smtClean="0"/>
              <a:t>в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000" b="1" dirty="0"/>
              <a:t>а) 1852 </a:t>
            </a:r>
            <a:r>
              <a:rPr lang="ru-RU" sz="4000" b="1" dirty="0" smtClean="0"/>
              <a:t>г.                </a:t>
            </a:r>
          </a:p>
          <a:p>
            <a:pPr marL="0" indent="0">
              <a:buNone/>
            </a:pPr>
            <a:r>
              <a:rPr lang="ru-RU" sz="4000" b="1" dirty="0" smtClean="0"/>
              <a:t> </a:t>
            </a:r>
            <a:r>
              <a:rPr lang="ru-RU" sz="4000" b="1" dirty="0"/>
              <a:t>б) </a:t>
            </a:r>
            <a:r>
              <a:rPr lang="ru-RU" sz="4000" b="1" dirty="0" smtClean="0"/>
              <a:t>1859 г.                  </a:t>
            </a:r>
          </a:p>
          <a:p>
            <a:pPr marL="0" indent="0">
              <a:buNone/>
            </a:pPr>
            <a:r>
              <a:rPr lang="ru-RU" sz="4000" b="1" dirty="0" smtClean="0"/>
              <a:t>в</a:t>
            </a:r>
            <a:r>
              <a:rPr lang="ru-RU" sz="4000" b="1" dirty="0"/>
              <a:t>) 1860 </a:t>
            </a:r>
            <a:r>
              <a:rPr lang="ru-RU" sz="4000" b="1" dirty="0" smtClean="0"/>
              <a:t>г.</a:t>
            </a:r>
            <a:endParaRPr lang="ru-RU" sz="4000" b="1" dirty="0"/>
          </a:p>
        </p:txBody>
      </p:sp>
      <p:pic>
        <p:nvPicPr>
          <p:cNvPr id="5122" name="Picture 2" descr="Пейзажи - Все пейзажи здес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733" y="2611926"/>
            <a:ext cx="5611756" cy="406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58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316044" cy="5472662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/>
              <a:t>Определите основной </a:t>
            </a:r>
            <a:r>
              <a:rPr lang="ru-RU" sz="4000" b="1" dirty="0" smtClean="0"/>
              <a:t>конфликт</a:t>
            </a:r>
          </a:p>
          <a:p>
            <a:pPr marL="0" indent="0" algn="ctr">
              <a:buNone/>
            </a:pPr>
            <a:r>
              <a:rPr lang="ru-RU" sz="4000" b="1" dirty="0" smtClean="0"/>
              <a:t> </a:t>
            </a:r>
            <a:r>
              <a:rPr lang="ru-RU" sz="4000" b="1" dirty="0"/>
              <a:t>драмы «Гроза</a:t>
            </a:r>
            <a:r>
              <a:rPr lang="ru-RU" sz="4000" b="1" dirty="0" smtClean="0"/>
              <a:t>»</a:t>
            </a:r>
          </a:p>
          <a:p>
            <a:pPr marL="0" indent="0">
              <a:buNone/>
            </a:pPr>
            <a:r>
              <a:rPr lang="ru-RU" sz="3600" b="1" dirty="0" smtClean="0"/>
              <a:t>а</a:t>
            </a:r>
            <a:r>
              <a:rPr lang="ru-RU" sz="3600" b="1" dirty="0"/>
              <a:t>) история любви Катерины и Бориса</a:t>
            </a:r>
          </a:p>
          <a:p>
            <a:pPr marL="0" indent="0">
              <a:buNone/>
            </a:pPr>
            <a:r>
              <a:rPr lang="ru-RU" sz="3600" b="1" dirty="0"/>
              <a:t>б) столкновение самодуров и их жертв</a:t>
            </a:r>
          </a:p>
          <a:p>
            <a:pPr marL="0" indent="0">
              <a:buNone/>
            </a:pPr>
            <a:r>
              <a:rPr lang="ru-RU" sz="3600" b="1" dirty="0"/>
              <a:t>в) история </a:t>
            </a:r>
            <a:r>
              <a:rPr lang="ru-RU" sz="3600" b="1" dirty="0" smtClean="0"/>
              <a:t>любви</a:t>
            </a:r>
          </a:p>
          <a:p>
            <a:pPr marL="0" indent="0">
              <a:buNone/>
            </a:pPr>
            <a:r>
              <a:rPr lang="ru-RU" sz="3600" b="1" dirty="0" smtClean="0"/>
              <a:t> </a:t>
            </a:r>
            <a:r>
              <a:rPr lang="ru-RU" sz="3600" b="1" dirty="0"/>
              <a:t>Тихона и Катерины</a:t>
            </a:r>
          </a:p>
          <a:p>
            <a:endParaRPr lang="ru-RU" dirty="0"/>
          </a:p>
        </p:txBody>
      </p:sp>
      <p:pic>
        <p:nvPicPr>
          <p:cNvPr id="19458" name="Picture 2" descr="Библиотека изображений &quot;РИА Новости&quot; :: Иллюстрации :: Искус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374574" cy="296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7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548680"/>
            <a:ext cx="7920000" cy="547266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/>
              <a:t>Какое изобретение хотел внедрить </a:t>
            </a: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dirty="0" smtClean="0"/>
              <a:t>в </a:t>
            </a:r>
            <a:r>
              <a:rPr lang="ru-RU" sz="3600" b="1" dirty="0"/>
              <a:t>быт своего </a:t>
            </a:r>
            <a:r>
              <a:rPr lang="ru-RU" sz="3600" b="1" dirty="0" smtClean="0"/>
              <a:t>города</a:t>
            </a:r>
          </a:p>
          <a:p>
            <a:pPr marL="0" indent="0" algn="ctr">
              <a:buNone/>
            </a:pPr>
            <a:r>
              <a:rPr lang="ru-RU" sz="3600" b="1" dirty="0" smtClean="0"/>
              <a:t> механик - самоучка </a:t>
            </a:r>
            <a:r>
              <a:rPr lang="ru-RU" sz="3600" b="1" dirty="0" err="1"/>
              <a:t>Кулигин</a:t>
            </a:r>
            <a:r>
              <a:rPr lang="ru-RU" sz="3600" b="1" dirty="0"/>
              <a:t>? </a:t>
            </a:r>
            <a:endParaRPr lang="ru-RU" sz="3600" b="1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sz="3600" b="1" dirty="0"/>
              <a:t>а) телеграф</a:t>
            </a:r>
          </a:p>
          <a:p>
            <a:pPr marL="0" indent="0">
              <a:buNone/>
            </a:pPr>
            <a:r>
              <a:rPr lang="ru-RU" sz="3600" b="1" dirty="0"/>
              <a:t>б) печатный станок</a:t>
            </a:r>
          </a:p>
          <a:p>
            <a:pPr marL="0" indent="0">
              <a:buNone/>
            </a:pPr>
            <a:r>
              <a:rPr lang="ru-RU" sz="3600" b="1" dirty="0"/>
              <a:t>в) громоотвод</a:t>
            </a:r>
          </a:p>
          <a:p>
            <a:endParaRPr lang="ru-RU" dirty="0"/>
          </a:p>
        </p:txBody>
      </p:sp>
      <p:pic>
        <p:nvPicPr>
          <p:cNvPr id="7170" name="Picture 2" descr="книжная граф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4" y="3068960"/>
            <a:ext cx="3990231" cy="286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01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476672"/>
            <a:ext cx="7920000" cy="5544670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7600" b="1" dirty="0"/>
              <a:t> О каком персонаже идет речь? </a:t>
            </a:r>
            <a:endParaRPr lang="ru-RU" sz="7600" b="1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sz="5900" dirty="0"/>
              <a:t>У него уж  такое заведение. У нас никто и пикнуть не смей о жалованье,  изругает на чем свет  стоит. "Ты, - говорит</a:t>
            </a:r>
            <a:r>
              <a:rPr lang="ru-RU" sz="5900" dirty="0" smtClean="0"/>
              <a:t>,- </a:t>
            </a:r>
            <a:r>
              <a:rPr lang="ru-RU" sz="5900" dirty="0"/>
              <a:t>почему знаешь, что я на уме держу? Нешто ты мою душу можешь знать? А может, я приду в такое </a:t>
            </a:r>
            <a:r>
              <a:rPr lang="ru-RU" sz="5900" dirty="0" smtClean="0"/>
              <a:t>расположение, что </a:t>
            </a:r>
            <a:r>
              <a:rPr lang="ru-RU" sz="5900" dirty="0"/>
              <a:t>тебе пять тысяч дам". Вот ты и поговори с ним! Только еще он во всю свою жизнь ни разу в </a:t>
            </a:r>
            <a:r>
              <a:rPr lang="ru-RU" sz="5900" dirty="0" smtClean="0"/>
              <a:t>такое-то расположение </a:t>
            </a:r>
            <a:r>
              <a:rPr lang="ru-RU" sz="5900" dirty="0"/>
              <a:t>не приходил</a:t>
            </a:r>
            <a:r>
              <a:rPr lang="ru-RU" sz="5900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5900" b="1" dirty="0" smtClean="0"/>
              <a:t>             а</a:t>
            </a:r>
            <a:r>
              <a:rPr lang="ru-RU" sz="5900" b="1" dirty="0"/>
              <a:t>) Дикой </a:t>
            </a:r>
          </a:p>
          <a:p>
            <a:pPr marL="0" indent="0">
              <a:buNone/>
            </a:pPr>
            <a:r>
              <a:rPr lang="ru-RU" sz="5900" b="1" dirty="0" smtClean="0"/>
              <a:t>             б</a:t>
            </a:r>
            <a:r>
              <a:rPr lang="ru-RU" sz="5900" b="1" dirty="0"/>
              <a:t>) Борис</a:t>
            </a:r>
          </a:p>
          <a:p>
            <a:pPr marL="0" indent="0">
              <a:buNone/>
            </a:pPr>
            <a:r>
              <a:rPr lang="ru-RU" sz="5900" b="1" dirty="0" smtClean="0"/>
              <a:t>             в</a:t>
            </a:r>
            <a:r>
              <a:rPr lang="ru-RU" sz="5900" b="1" dirty="0"/>
              <a:t>) Кудряш </a:t>
            </a:r>
          </a:p>
          <a:p>
            <a:endParaRPr lang="ru-RU" dirty="0"/>
          </a:p>
        </p:txBody>
      </p:sp>
      <p:pic>
        <p:nvPicPr>
          <p:cNvPr id="6146" name="Picture 2" descr="Герасимов С.В. - Иллюстрация 4-го действия драмы &quot;Гроза&quot; книжная граф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861048"/>
            <a:ext cx="3531352" cy="258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2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208912" cy="60381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/>
              <a:t>Кто сказал:</a:t>
            </a:r>
          </a:p>
          <a:p>
            <a:pPr marL="0" indent="0" algn="just">
              <a:buNone/>
            </a:pPr>
            <a:r>
              <a:rPr lang="ru-RU" sz="3600" dirty="0"/>
              <a:t>«Жестокие нравы, сударь, в нашем городе, жестокие! В мещанстве, сударь, вы ничего, кроме грубости да бедности нагольной, не увидите. И никогда нам, сударь, не выбиться из этой коры». </a:t>
            </a:r>
            <a:endParaRPr lang="ru-RU" sz="3600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а) Кудряш</a:t>
            </a:r>
          </a:p>
          <a:p>
            <a:pPr marL="0" indent="0">
              <a:buNone/>
            </a:pPr>
            <a:r>
              <a:rPr lang="ru-RU" b="1" dirty="0"/>
              <a:t>б) </a:t>
            </a:r>
            <a:r>
              <a:rPr lang="ru-RU" b="1" dirty="0" err="1"/>
              <a:t>Кулигин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в) Борис Григорьевич</a:t>
            </a:r>
          </a:p>
          <a:p>
            <a:endParaRPr lang="ru-RU" dirty="0"/>
          </a:p>
        </p:txBody>
      </p:sp>
      <p:pic>
        <p:nvPicPr>
          <p:cNvPr id="17410" name="Picture 2" descr="urisprydenciya: драма гроза островского смысл названя суть к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89040"/>
            <a:ext cx="421424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45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5596" y="764704"/>
            <a:ext cx="7920000" cy="525663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/>
              <a:t>Кому принадлежит фраза: </a:t>
            </a: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dirty="0" smtClean="0"/>
              <a:t>«</a:t>
            </a:r>
            <a:r>
              <a:rPr lang="ru-RU" sz="3600" b="1" dirty="0"/>
              <a:t>Делай что хочешь, только бы шито да крыто было</a:t>
            </a:r>
            <a:r>
              <a:rPr lang="ru-RU" sz="3600" b="1" dirty="0" smtClean="0"/>
              <a:t>»?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а) Кудряшу                </a:t>
            </a:r>
          </a:p>
          <a:p>
            <a:pPr marL="0" indent="0">
              <a:buNone/>
            </a:pPr>
            <a:r>
              <a:rPr lang="ru-RU" b="1" dirty="0"/>
              <a:t> б) Катерине                </a:t>
            </a:r>
          </a:p>
          <a:p>
            <a:pPr marL="0" indent="0">
              <a:buNone/>
            </a:pPr>
            <a:r>
              <a:rPr lang="ru-RU" b="1" dirty="0"/>
              <a:t>в) Варваре                      </a:t>
            </a:r>
          </a:p>
          <a:p>
            <a:endParaRPr lang="ru-RU" dirty="0"/>
          </a:p>
        </p:txBody>
      </p:sp>
      <p:pic>
        <p:nvPicPr>
          <p:cNvPr id="8194" name="Picture 2" descr="Драма &quot;Гроза&quot;: Островский и его противоречивые женские образы :: SYL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562" y="2852936"/>
            <a:ext cx="5701700" cy="326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995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119</TotalTime>
  <Words>699</Words>
  <Application>Microsoft Office PowerPoint</Application>
  <PresentationFormat>Экран (4:3)</PresentationFormat>
  <Paragraphs>122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 Unicode MS</vt:lpstr>
      <vt:lpstr>AGPresquire</vt:lpstr>
      <vt:lpstr>Arial</vt:lpstr>
      <vt:lpstr>Calibri</vt:lpstr>
      <vt:lpstr>Cassandra</vt:lpstr>
      <vt:lpstr>Wingdings</vt:lpstr>
      <vt:lpstr>Wingdings 2</vt:lpstr>
      <vt:lpstr>Тема3</vt:lpstr>
      <vt:lpstr>ТЕСТ по пьесе  А. Н. Островского  «Гроза»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kudryavceva</cp:lastModifiedBy>
  <cp:revision>15</cp:revision>
  <dcterms:created xsi:type="dcterms:W3CDTF">2014-12-21T18:19:57Z</dcterms:created>
  <dcterms:modified xsi:type="dcterms:W3CDTF">2021-04-13T02:00:04Z</dcterms:modified>
</cp:coreProperties>
</file>