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8208" autoAdjust="0"/>
  </p:normalViewPr>
  <p:slideViewPr>
    <p:cSldViewPr>
      <p:cViewPr varScale="1">
        <p:scale>
          <a:sx n="72" d="100"/>
          <a:sy n="72" d="100"/>
        </p:scale>
        <p:origin x="-13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63F-32F6-49DD-BE37-E147B2471C1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F91C0F-942F-439B-BA8E-8E48C7459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63F-32F6-49DD-BE37-E147B2471C1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1C0F-942F-439B-BA8E-8E48C7459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DF91C0F-942F-439B-BA8E-8E48C7459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63F-32F6-49DD-BE37-E147B2471C1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63F-32F6-49DD-BE37-E147B2471C1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DF91C0F-942F-439B-BA8E-8E48C7459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63F-32F6-49DD-BE37-E147B2471C1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F91C0F-942F-439B-BA8E-8E48C7459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8B1963F-32F6-49DD-BE37-E147B2471C1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91C0F-942F-439B-BA8E-8E48C7459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63F-32F6-49DD-BE37-E147B2471C1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DF91C0F-942F-439B-BA8E-8E48C7459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63F-32F6-49DD-BE37-E147B2471C1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DF91C0F-942F-439B-BA8E-8E48C7459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63F-32F6-49DD-BE37-E147B2471C1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DF91C0F-942F-439B-BA8E-8E48C7459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F91C0F-942F-439B-BA8E-8E48C7459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1963F-32F6-49DD-BE37-E147B2471C1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DF91C0F-942F-439B-BA8E-8E48C7459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8B1963F-32F6-49DD-BE37-E147B2471C1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8B1963F-32F6-49DD-BE37-E147B2471C1F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DF91C0F-942F-439B-BA8E-8E48C74594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929198"/>
            <a:ext cx="5857916" cy="110966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0" dirty="0" smtClean="0">
                <a:solidFill>
                  <a:schemeClr val="dk1"/>
                </a:solidFill>
              </a:rPr>
              <a:t>Консультация родителей:</a:t>
            </a:r>
          </a:p>
          <a:p>
            <a:r>
              <a:rPr lang="ru-RU" sz="2000" b="0" dirty="0" smtClean="0">
                <a:solidFill>
                  <a:schemeClr val="dk1"/>
                </a:solidFill>
              </a:rPr>
              <a:t>Четверг 15:00 – 16:00</a:t>
            </a:r>
          </a:p>
          <a:p>
            <a:r>
              <a:rPr lang="ru-RU" sz="2000" b="0" dirty="0" smtClean="0">
                <a:solidFill>
                  <a:schemeClr val="dk1"/>
                </a:solidFill>
              </a:rPr>
              <a:t>Кабинет 210.</a:t>
            </a:r>
            <a:endParaRPr lang="ru-RU" sz="2000" b="0" dirty="0">
              <a:solidFill>
                <a:schemeClr val="dk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Учитель – дефектолог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Киселева Кристина Юрьевна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85786" y="2857496"/>
            <a:ext cx="7772400" cy="164307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algn="ctr"/>
            <a:r>
              <a:rPr lang="ru-RU" sz="2000" b="1" i="1" u="sng" dirty="0"/>
              <a:t>Целью</a:t>
            </a:r>
            <a:r>
              <a:rPr lang="ru-RU" sz="2000" i="1" dirty="0"/>
              <a:t> коррекционно-педагогической </a:t>
            </a:r>
            <a:r>
              <a:rPr lang="ru-RU" sz="2000" i="1" dirty="0" smtClean="0"/>
              <a:t>деятельности</a:t>
            </a:r>
          </a:p>
          <a:p>
            <a:pPr algn="ctr"/>
            <a:r>
              <a:rPr lang="ru-RU" sz="2000" i="1" dirty="0" smtClean="0"/>
              <a:t> </a:t>
            </a:r>
            <a:r>
              <a:rPr lang="ru-RU" sz="2000" i="1" dirty="0"/>
              <a:t>учителя-дефектолога является </a:t>
            </a:r>
            <a:endParaRPr lang="ru-RU" sz="2000" i="1" dirty="0" smtClean="0"/>
          </a:p>
          <a:p>
            <a:pPr algn="ctr"/>
            <a:r>
              <a:rPr lang="ru-RU" sz="2000" i="1" u="sng" dirty="0" smtClean="0"/>
              <a:t>устранение </a:t>
            </a:r>
            <a:r>
              <a:rPr lang="ru-RU" sz="2000" i="1" u="sng" dirty="0"/>
              <a:t>причин, из-за которых дети испытывают трудности в </a:t>
            </a:r>
            <a:r>
              <a:rPr lang="ru-RU" sz="2000" i="1" u="sng" dirty="0" smtClean="0"/>
              <a:t>обучении</a:t>
            </a:r>
            <a:r>
              <a:rPr lang="ru-RU" sz="2000" i="1" u="sng" dirty="0"/>
              <a:t>, усвоении тех или иных предметных знаний, умений и навыков.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Взаимосвязь между </a:t>
            </a:r>
            <a:r>
              <a:rPr lang="ru-RU" sz="2400" dirty="0" err="1" smtClean="0">
                <a:solidFill>
                  <a:schemeClr val="tx1"/>
                </a:solidFill>
              </a:rPr>
              <a:t>сформированностью</a:t>
            </a:r>
            <a:r>
              <a:rPr lang="ru-RU" sz="2400" dirty="0" smtClean="0">
                <a:solidFill>
                  <a:schemeClr val="tx1"/>
                </a:solidFill>
              </a:rPr>
              <a:t> навыков чтения, письма и состоянием зрительного восприятия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user\Desktop\hello_html_24c3012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214686"/>
            <a:ext cx="4271965" cy="2972706"/>
          </a:xfrm>
          <a:prstGeom prst="rect">
            <a:avLst/>
          </a:prstGeom>
          <a:noFill/>
        </p:spPr>
      </p:pic>
      <p:pic>
        <p:nvPicPr>
          <p:cNvPr id="18436" name="Picture 4" descr="https://avatars.mds.yandex.net/get-pdb/1867782/dc1c823a-0633-4a2e-8afe-3ad3dc652f5e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71612"/>
            <a:ext cx="4719636" cy="2851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openschool10.edu.ru/wp-content/uploads/2016/01/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339132" cy="6258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://www.dslukomorje.ru/media/fckeditor_storage/polushar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379192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5602" name="AutoShape 2" descr="https://ds03.infourok.ru/uploads/ex/0efa/000097b1-9bbed9ec/img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https://ds03.infourok.ru/uploads/ex/0efa/000097b1-9bbed9ec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7929554" cy="59471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900igr.net/up/datas/220075/0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358214" cy="6268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ds05.infourok.ru/uploads/ex/0122/00002831-62737405/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6161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Зеркальное рисование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http://naymenok.ru/wp-content/uploads/2018/11/razvitie-mezhpolusharnyih-svyazey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4942338" cy="43767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5008" y="3214686"/>
            <a:ext cx="121444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286644" y="3286124"/>
            <a:ext cx="1285884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Соединительная линия уступом 7"/>
          <p:cNvCxnSpPr/>
          <p:nvPr/>
        </p:nvCxnSpPr>
        <p:spPr>
          <a:xfrm>
            <a:off x="5929322" y="3214686"/>
            <a:ext cx="785818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3484430" cy="38184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Пол</a:t>
            </a:r>
          </a:p>
          <a:p>
            <a:pPr algn="ctr">
              <a:buNone/>
            </a:pPr>
            <a:r>
              <a:rPr lang="ru-RU" sz="6600" dirty="0" smtClean="0"/>
              <a:t>Рот </a:t>
            </a:r>
          </a:p>
          <a:p>
            <a:pPr algn="ctr">
              <a:buNone/>
            </a:pPr>
            <a:r>
              <a:rPr lang="ru-RU" sz="6600" dirty="0" smtClean="0"/>
              <a:t>потолок</a:t>
            </a:r>
            <a:endParaRPr lang="ru-RU" sz="66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4778" y="2500306"/>
            <a:ext cx="4929222" cy="38221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 </a:t>
            </a:r>
            <a:r>
              <a:rPr lang="ru-RU" sz="3200" dirty="0" smtClean="0"/>
              <a:t>"Стоит поп </a:t>
            </a:r>
            <a:r>
              <a:rPr lang="ru-RU" sz="3200" u="sng" dirty="0" smtClean="0"/>
              <a:t>на</a:t>
            </a:r>
            <a:r>
              <a:rPr lang="ru-RU" sz="3200" dirty="0" smtClean="0"/>
              <a:t> копне, </a:t>
            </a:r>
          </a:p>
          <a:p>
            <a:pPr algn="ctr">
              <a:buNone/>
            </a:pPr>
            <a:r>
              <a:rPr lang="ru-RU" sz="3200" dirty="0" smtClean="0"/>
              <a:t>колпак </a:t>
            </a:r>
            <a:r>
              <a:rPr lang="ru-RU" sz="3200" u="sng" dirty="0" smtClean="0"/>
              <a:t>на</a:t>
            </a:r>
            <a:r>
              <a:rPr lang="ru-RU" sz="3200" dirty="0" smtClean="0"/>
              <a:t> попе, </a:t>
            </a:r>
          </a:p>
          <a:p>
            <a:pPr algn="ctr">
              <a:buNone/>
            </a:pPr>
            <a:r>
              <a:rPr lang="ru-RU" sz="3200" dirty="0" smtClean="0"/>
              <a:t>копна </a:t>
            </a:r>
            <a:r>
              <a:rPr lang="ru-RU" sz="3200" u="sng" dirty="0" smtClean="0"/>
              <a:t>под</a:t>
            </a:r>
            <a:r>
              <a:rPr lang="ru-RU" sz="3200" dirty="0" smtClean="0"/>
              <a:t> попом, </a:t>
            </a:r>
          </a:p>
          <a:p>
            <a:pPr algn="ctr">
              <a:buNone/>
            </a:pPr>
            <a:r>
              <a:rPr lang="ru-RU" sz="3200" dirty="0" smtClean="0"/>
              <a:t>поп </a:t>
            </a:r>
            <a:r>
              <a:rPr lang="ru-RU" sz="3200" u="sng" dirty="0" smtClean="0"/>
              <a:t>под</a:t>
            </a:r>
            <a:r>
              <a:rPr lang="ru-RU" sz="3200" dirty="0" smtClean="0"/>
              <a:t> колпаком."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Игры, развивающие слуховое восприятие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900igr.net/up/datas/130793/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715272" cy="5786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5072074"/>
            <a:ext cx="5867400" cy="92869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  <p:pic>
        <p:nvPicPr>
          <p:cNvPr id="31746" name="Picture 2" descr="https://img11.postila.ru/resize?w=&amp;src=http%3A%2F%2Fi.imgur.com%2F9QqhnB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357694"/>
            <a:ext cx="2000264" cy="2000264"/>
          </a:xfrm>
          <a:prstGeom prst="rect">
            <a:avLst/>
          </a:prstGeom>
          <a:noFill/>
        </p:spPr>
      </p:pic>
      <p:sp>
        <p:nvSpPr>
          <p:cNvPr id="11" name="Заголовок 6"/>
          <p:cNvSpPr>
            <a:spLocks noGrp="1"/>
          </p:cNvSpPr>
          <p:nvPr>
            <p:ph type="title"/>
          </p:nvPr>
        </p:nvSpPr>
        <p:spPr>
          <a:xfrm>
            <a:off x="3071802" y="714356"/>
            <a:ext cx="5857916" cy="342902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800" dirty="0" smtClean="0"/>
              <a:t>Предлагаемая литература: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0" dirty="0" smtClean="0"/>
              <a:t> </a:t>
            </a:r>
            <a:r>
              <a:rPr lang="ru-RU" sz="4000" b="0" dirty="0" smtClean="0"/>
              <a:t>И. И. </a:t>
            </a:r>
            <a:r>
              <a:rPr lang="ru-RU" sz="4000" b="0" dirty="0" err="1" smtClean="0"/>
              <a:t>Праведникова</a:t>
            </a:r>
            <a:r>
              <a:rPr lang="ru-RU" sz="4000" b="0" dirty="0" smtClean="0"/>
              <a:t>.</a:t>
            </a:r>
            <a:br>
              <a:rPr lang="ru-RU" sz="4000" b="0" dirty="0" smtClean="0"/>
            </a:br>
            <a:r>
              <a:rPr lang="ru-RU" sz="4000" b="0" dirty="0" smtClean="0"/>
              <a:t>«Нейропсихология. Игры и упражнения.»</a:t>
            </a:r>
            <a:endParaRPr lang="ru-RU" sz="2800" dirty="0"/>
          </a:p>
        </p:txBody>
      </p:sp>
      <p:pic>
        <p:nvPicPr>
          <p:cNvPr id="31748" name="Picture 4" descr="https://img-gorod.ru/25/889/2588963_deta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928670"/>
            <a:ext cx="2414981" cy="3641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Коррекционно-развивающая работа была направлена на: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0234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u="sng" dirty="0" smtClean="0"/>
              <a:t>в 1-0м классе:</a:t>
            </a:r>
          </a:p>
          <a:p>
            <a:r>
              <a:rPr lang="ru-RU" dirty="0" smtClean="0"/>
              <a:t>развитие психомоторики и сенсорных процессов</a:t>
            </a:r>
          </a:p>
          <a:p>
            <a:r>
              <a:rPr lang="ru-RU" dirty="0" smtClean="0"/>
              <a:t>развитие высших психических функций;</a:t>
            </a:r>
          </a:p>
          <a:p>
            <a:r>
              <a:rPr lang="ru-RU" dirty="0" smtClean="0"/>
              <a:t>развитие математических представлений;</a:t>
            </a:r>
          </a:p>
          <a:p>
            <a:r>
              <a:rPr lang="ru-RU" dirty="0" smtClean="0"/>
              <a:t>развитие связной речи.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u="sng" dirty="0" smtClean="0"/>
              <a:t>Начальное, среднее звено:</a:t>
            </a:r>
          </a:p>
          <a:p>
            <a:r>
              <a:rPr lang="ru-RU" dirty="0" smtClean="0"/>
              <a:t>развитие высших психических функций;</a:t>
            </a:r>
          </a:p>
          <a:p>
            <a:r>
              <a:rPr lang="ru-RU" dirty="0" smtClean="0"/>
              <a:t>развитие математических представлений;</a:t>
            </a:r>
          </a:p>
          <a:p>
            <a:r>
              <a:rPr lang="ru-RU" dirty="0" smtClean="0"/>
              <a:t>развитие связной речи.</a:t>
            </a:r>
            <a:endParaRPr lang="ru-RU" sz="2100" u="sng" dirty="0" smtClean="0"/>
          </a:p>
          <a:p>
            <a:endParaRPr lang="ru-RU" dirty="0" smtClean="0"/>
          </a:p>
          <a:p>
            <a:pPr>
              <a:buNone/>
            </a:pPr>
            <a:r>
              <a:rPr lang="ru-RU" u="sng" dirty="0" smtClean="0"/>
              <a:t>В  9-ом классе:</a:t>
            </a:r>
          </a:p>
          <a:p>
            <a:r>
              <a:rPr lang="ru-RU" dirty="0" smtClean="0"/>
              <a:t> развитие высших психических функций;</a:t>
            </a:r>
          </a:p>
          <a:p>
            <a:r>
              <a:rPr lang="ru-RU" dirty="0" smtClean="0"/>
              <a:t>развитие связной речи (подготовка к устному собеседованию по русскому языку)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34400" cy="91438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Используемые диагностические методики (автор, название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contrast="30000"/>
          </a:blip>
          <a:srcRect l="15238" t="43564" r="17912" b="18555"/>
          <a:stretch>
            <a:fillRect/>
          </a:stretch>
        </p:blipFill>
        <p:spPr bwMode="auto">
          <a:xfrm>
            <a:off x="571472" y="2071678"/>
            <a:ext cx="7715305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contrast="30000"/>
          </a:blip>
          <a:srcRect l="15813" t="33785" r="18010" b="24027"/>
          <a:stretch>
            <a:fillRect/>
          </a:stretch>
        </p:blipFill>
        <p:spPr bwMode="auto">
          <a:xfrm>
            <a:off x="357158" y="2357430"/>
            <a:ext cx="8334433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34400" cy="91438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Используемые диагностические методики (автор, название</a:t>
            </a:r>
            <a:r>
              <a:rPr lang="ru-RU" sz="2800" b="1" dirty="0" smtClean="0">
                <a:solidFill>
                  <a:schemeClr val="tx1"/>
                </a:solidFill>
              </a:rPr>
              <a:t>)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4" y="1527171"/>
          <a:ext cx="8628093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6031"/>
                <a:gridCol w="2876031"/>
                <a:gridCol w="2876031"/>
              </a:tblGrid>
              <a:tr h="2759085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Самооценка: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Высокая      30-25 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Нормальная 24-20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Школа привлекает </a:t>
                      </a:r>
                      <a:r>
                        <a:rPr lang="ru-RU" b="0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внеучебными</a:t>
                      </a:r>
                      <a:r>
                        <a:rPr lang="ru-RU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сторонами 19-15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Низкая 14-10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ru-RU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Негативное отношение к школе 10</a:t>
                      </a:r>
                      <a:endParaRPr lang="ru-RU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Зрительная память:</a:t>
                      </a:r>
                    </a:p>
                    <a:p>
                      <a:endParaRPr lang="ru-RU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6/7 слов из 10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– норма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Смысловая память:</a:t>
                      </a:r>
                    </a:p>
                    <a:p>
                      <a:endParaRPr lang="ru-RU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6-7 предложений из 8</a:t>
                      </a:r>
                      <a:endParaRPr lang="ru-RU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87671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Мышление:</a:t>
                      </a:r>
                    </a:p>
                    <a:p>
                      <a:endParaRPr lang="ru-RU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ru-RU" dirty="0" smtClean="0"/>
                        <a:t>Выше среднего – 40-36</a:t>
                      </a:r>
                    </a:p>
                    <a:p>
                      <a:r>
                        <a:rPr lang="ru-RU" dirty="0" smtClean="0"/>
                        <a:t>Средний – 36-32</a:t>
                      </a:r>
                    </a:p>
                    <a:p>
                      <a:r>
                        <a:rPr lang="ru-RU" dirty="0" smtClean="0"/>
                        <a:t>Ниже среднего 31-27</a:t>
                      </a:r>
                    </a:p>
                    <a:p>
                      <a:r>
                        <a:rPr lang="ru-RU" dirty="0" smtClean="0"/>
                        <a:t>Низкий</a:t>
                      </a:r>
                      <a:r>
                        <a:rPr lang="ru-RU" baseline="0" dirty="0" smtClean="0"/>
                        <a:t> - 26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Избирательность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внимания:</a:t>
                      </a:r>
                    </a:p>
                    <a:p>
                      <a:r>
                        <a:rPr lang="ru-RU" dirty="0" smtClean="0"/>
                        <a:t>Выше среднего – 24</a:t>
                      </a:r>
                    </a:p>
                    <a:p>
                      <a:r>
                        <a:rPr lang="ru-RU" dirty="0" smtClean="0"/>
                        <a:t>Средний – 20</a:t>
                      </a:r>
                    </a:p>
                    <a:p>
                      <a:r>
                        <a:rPr lang="ru-RU" dirty="0" smtClean="0"/>
                        <a:t>Ниже среднего 15</a:t>
                      </a:r>
                    </a:p>
                    <a:p>
                      <a:r>
                        <a:rPr lang="ru-RU" dirty="0" smtClean="0"/>
                        <a:t>Низкий</a:t>
                      </a:r>
                      <a:r>
                        <a:rPr lang="ru-RU" baseline="0" dirty="0" smtClean="0"/>
                        <a:t> - 10</a:t>
                      </a:r>
                      <a:endParaRPr lang="ru-RU" dirty="0" smtClean="0"/>
                    </a:p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Корректурная проба: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6-7 лет 400 знаков,</a:t>
                      </a:r>
                      <a:r>
                        <a:rPr lang="ru-RU" baseline="0" dirty="0" smtClean="0"/>
                        <a:t> 10 ошибок;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8-10 лет 600 знаков, 5 ошибок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chemeClr val="tx1"/>
                </a:solidFill>
              </a:rPr>
              <a:t>Используемые коррекционно-развивающие методики, пособия (автор, название)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contrast="30000"/>
          </a:blip>
          <a:srcRect l="20225" t="38472" r="21539" b="33403"/>
          <a:stretch>
            <a:fillRect/>
          </a:stretch>
        </p:blipFill>
        <p:spPr bwMode="auto">
          <a:xfrm>
            <a:off x="500034" y="2428868"/>
            <a:ext cx="812011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Структура занятия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1.Подготовительный этап</a:t>
            </a:r>
          </a:p>
          <a:p>
            <a:r>
              <a:rPr lang="ru-RU" dirty="0" smtClean="0"/>
              <a:t>Снятие напряжения, подготовка к работе</a:t>
            </a:r>
          </a:p>
          <a:p>
            <a:r>
              <a:rPr lang="ru-RU" dirty="0" smtClean="0"/>
              <a:t>Объявление цели и задач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2.Основной этап</a:t>
            </a:r>
          </a:p>
          <a:p>
            <a:r>
              <a:rPr lang="ru-RU" dirty="0" smtClean="0"/>
              <a:t>«Мозговая гимнастика».</a:t>
            </a:r>
          </a:p>
          <a:p>
            <a:r>
              <a:rPr lang="ru-RU" dirty="0" smtClean="0"/>
              <a:t>Выполнение упражнений для улучшения мозговой деятельности и профилактики нарушений зрения:</a:t>
            </a:r>
          </a:p>
          <a:p>
            <a:r>
              <a:rPr lang="ru-RU" dirty="0" smtClean="0"/>
              <a:t>«качания головой» - упражнение стимулирует мыслительные процессы;</a:t>
            </a:r>
          </a:p>
          <a:p>
            <a:r>
              <a:rPr lang="ru-RU" dirty="0" smtClean="0"/>
              <a:t>«ленивые восьмерки» - упражнение активизирует структуры мозга, обеспечивающие запоминание, повышает устойчивость внимания;</a:t>
            </a:r>
          </a:p>
          <a:p>
            <a:r>
              <a:rPr lang="ru-RU" dirty="0" smtClean="0"/>
              <a:t>«шапка для размышлений» - упражнение улучшает внимание, ясность восприятия и речь;</a:t>
            </a:r>
          </a:p>
          <a:p>
            <a:r>
              <a:rPr lang="ru-RU" dirty="0" smtClean="0"/>
              <a:t>Коррекционная гимнастика для глаз: моргания, «вижу палец», «</a:t>
            </a:r>
            <a:r>
              <a:rPr lang="ru-RU" dirty="0" err="1" smtClean="0"/>
              <a:t>палец</a:t>
            </a:r>
            <a:r>
              <a:rPr lang="ru-RU" dirty="0" smtClean="0"/>
              <a:t> двоится».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Этапы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3.Разминка</a:t>
            </a:r>
          </a:p>
          <a:p>
            <a:r>
              <a:rPr lang="ru-RU" dirty="0" smtClean="0"/>
              <a:t>Основной задачей этапа является создание у ребят определенного положительного эмоционального фона, включены достаточно легкие, способные вызвать интерес вопросы, рассчитанные на сообразительность, быстроту реакции.</a:t>
            </a:r>
          </a:p>
          <a:p>
            <a:r>
              <a:rPr lang="ru-RU" dirty="0" smtClean="0"/>
              <a:t>Тренировка психических механизмов, лежащих в основе творческих способностей: памяти, внимания, воображения, мышления. Используемые на этом этапе занятия задания не только способствуют развитию перечисленных качеств, но и позволяют углублять знания детей, разнообразить методы и приемы познавательной деятельности.</a:t>
            </a:r>
          </a:p>
          <a:p>
            <a:r>
              <a:rPr lang="ru-RU" dirty="0" smtClean="0"/>
              <a:t>С целью отдыха используются упражнения для снятия глазного напряжения (использую интерактивные методики Базарного, методику профилактики зрительного утомления и развития зрительных способностей Ковалева В.А.), массаж и </a:t>
            </a:r>
            <a:r>
              <a:rPr lang="ru-RU" dirty="0" err="1" smtClean="0"/>
              <a:t>самомассаж</a:t>
            </a:r>
            <a:r>
              <a:rPr lang="ru-RU" dirty="0" smtClean="0"/>
              <a:t> (А.В. Семенович «Нейропсихологическая коррекция в детском возрасте. Метод замещающего онтогенеза». – М.: Генезис, 2007.)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4. Логические поисковые задания</a:t>
            </a:r>
          </a:p>
          <a:p>
            <a:r>
              <a:rPr lang="ru-RU" dirty="0" smtClean="0"/>
              <a:t>На этом этапе задания из области математики перемежаются с заданиями из русского языка и т.д. такое чередование заданий способствует развитию гибкости мышления, заставляет находить оригинальные, нестандартные способы выхода из затруднительных ситуаций.</a:t>
            </a:r>
          </a:p>
          <a:p>
            <a:pPr>
              <a:buNone/>
            </a:pPr>
            <a:r>
              <a:rPr lang="ru-RU" dirty="0" smtClean="0"/>
              <a:t>5.«Веселая переменка»</a:t>
            </a:r>
          </a:p>
          <a:p>
            <a:r>
              <a:rPr lang="ru-RU" dirty="0" smtClean="0"/>
              <a:t>Динамическая пауза в составе занятия развивает не только двигательную сферу ребенка, но и умение выполнять несколько различных заданий одновременно.</a:t>
            </a:r>
          </a:p>
          <a:p>
            <a:pPr>
              <a:buNone/>
            </a:pPr>
            <a:r>
              <a:rPr lang="ru-RU" dirty="0" smtClean="0"/>
              <a:t>6.«Нестандартные задачи».</a:t>
            </a:r>
          </a:p>
          <a:p>
            <a:r>
              <a:rPr lang="ru-RU" dirty="0" smtClean="0"/>
              <a:t>Умение ориентировать в тексте учебной задачи – важный результат и важное условие общего развития ученика. Но тех задач, которые имеются в школьных учебниках, недостаточно. Очень важно приучать ребят решать нестандартные задачи, то есть задачи, тематика которых не является сама по себе объектом изучения. Задачи, предлагаемые в этом разделе, различаются не только по содержанию, но и по сложности.</a:t>
            </a:r>
          </a:p>
          <a:p>
            <a:pPr>
              <a:buNone/>
            </a:pPr>
            <a:r>
              <a:rPr lang="ru-RU" dirty="0" smtClean="0"/>
              <a:t>7.Заключительный этап</a:t>
            </a:r>
          </a:p>
          <a:p>
            <a:pPr>
              <a:buNone/>
            </a:pPr>
            <a:r>
              <a:rPr lang="ru-RU" dirty="0" smtClean="0"/>
              <a:t>Рефлексия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Этапы занятия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233</TotalTime>
  <Words>607</Words>
  <Application>Microsoft Office PowerPoint</Application>
  <PresentationFormat>Экран (4:3)</PresentationFormat>
  <Paragraphs>97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Учитель – дефектолог Киселева Кристина Юрьевна</vt:lpstr>
      <vt:lpstr>Коррекционно-развивающая работа была направлена на:</vt:lpstr>
      <vt:lpstr>Используемые диагностические методики (автор, название)</vt:lpstr>
      <vt:lpstr>Используемые диагностические методики (автор, название)</vt:lpstr>
      <vt:lpstr>уровни</vt:lpstr>
      <vt:lpstr>Используемые коррекционно-развивающие методики, пособия (автор, название)</vt:lpstr>
      <vt:lpstr>Структура занятия</vt:lpstr>
      <vt:lpstr>Этапы занятия</vt:lpstr>
      <vt:lpstr>Этапы занятия</vt:lpstr>
      <vt:lpstr>Взаимосвязь между сформированностью навыков чтения, письма и состоянием зрительного восприятия</vt:lpstr>
      <vt:lpstr>Слайд 11</vt:lpstr>
      <vt:lpstr>Слайд 12</vt:lpstr>
      <vt:lpstr>Слайд 13</vt:lpstr>
      <vt:lpstr>Слайд 14</vt:lpstr>
      <vt:lpstr>Слайд 15</vt:lpstr>
      <vt:lpstr>Зеркальное рисование</vt:lpstr>
      <vt:lpstr>Игры, развивающие слуховое восприятие</vt:lpstr>
      <vt:lpstr>Слайд 18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 – дефектолог Киселева Кристина Юрьевна</dc:title>
  <dc:creator>user</dc:creator>
  <cp:lastModifiedBy>user</cp:lastModifiedBy>
  <cp:revision>25</cp:revision>
  <dcterms:created xsi:type="dcterms:W3CDTF">2019-10-23T07:48:25Z</dcterms:created>
  <dcterms:modified xsi:type="dcterms:W3CDTF">2019-10-23T11:53:24Z</dcterms:modified>
</cp:coreProperties>
</file>