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2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6" r:id="rId1"/>
  </p:sldMasterIdLst>
  <p:notesMasterIdLst>
    <p:notesMasterId r:id="rId26"/>
  </p:notesMasterIdLst>
  <p:sldIdLst>
    <p:sldId id="256" r:id="rId2"/>
    <p:sldId id="257" r:id="rId3"/>
    <p:sldId id="258" r:id="rId4"/>
    <p:sldId id="260" r:id="rId5"/>
    <p:sldId id="274" r:id="rId6"/>
    <p:sldId id="259" r:id="rId7"/>
    <p:sldId id="262" r:id="rId8"/>
    <p:sldId id="263" r:id="rId9"/>
    <p:sldId id="261" r:id="rId10"/>
    <p:sldId id="266" r:id="rId11"/>
    <p:sldId id="276" r:id="rId12"/>
    <p:sldId id="271" r:id="rId13"/>
    <p:sldId id="277" r:id="rId14"/>
    <p:sldId id="278" r:id="rId15"/>
    <p:sldId id="283" r:id="rId16"/>
    <p:sldId id="282" r:id="rId17"/>
    <p:sldId id="281" r:id="rId18"/>
    <p:sldId id="280" r:id="rId19"/>
    <p:sldId id="285" r:id="rId20"/>
    <p:sldId id="284" r:id="rId21"/>
    <p:sldId id="286" r:id="rId22"/>
    <p:sldId id="287" r:id="rId23"/>
    <p:sldId id="270" r:id="rId24"/>
    <p:sldId id="272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58" autoAdjust="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47AF6D-FC38-41D6-93B9-46255E0467C0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2B77A-1E38-4DFB-B75D-02062B849B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10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1. Кратко об авторе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43344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5. Экспозиция, завязка, эпизоды развития действия, кульминация, развязка, эпилог. Характеры героев в сюжете. Осложнена ли композиция произведения. Аргументируйте.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7024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6. Герои произведения: главные и второстепенные.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3861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6. Герои произведения: главные и второстепенные.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8973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6. Герои произведения: главные и второстепенные.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8603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6. Герои произведения: главные и второстепенные.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4260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6. Герои произведения: главные и второстепенные.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2856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6. Герои произведения: главные и второстепенные.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2343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6. Герои произведения: главные и второстепенные.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3787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6. Герои произведения: главные и второстепенные.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7081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6. Герои произведения: главные и второстепенные.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923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известные произведения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59508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6. Герои произведения: главные и второстепенные.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8156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6. Герои произведения: главные и второстепенные.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328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5. Экспозиция, завязка, эпизоды развития действия, кульминация, развязка, эпилог. Характеры героев в сюжете. Осложнена ли композиция произведения. Аргументируйте.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6535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7. Значение произведения для младшего школьника.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719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solidFill>
                  <a:srgbClr val="FF0000"/>
                </a:solidFill>
              </a:rPr>
              <a:t>2. Краткое содержание произведения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40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solidFill>
                  <a:srgbClr val="FF0000"/>
                </a:solidFill>
              </a:rPr>
              <a:t>2. Краткое содержание произведения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976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Жанр произведения. Проблема произведения. Средства раскрытия проблемы произведения. Значимость проблематики для современников автора.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6703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3. Жанр произведения. Проблема произведения. Средства раскрытия проблемы произведения. Значимость проблематики для современников автора. 4. Тема произведения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7090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4. Тема произведения. Сюжет: основа сюжета данного произведения, основные сюжетные линии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713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5. Экспозиция, завязка, эпизоды развития действия, кульминация, развязка, эпилог. Характеры героев в сюжете. Осложнена ли композиция произведения. Аргументируйте.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576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5. Экспозиция, завязка, эпизоды развития действия, кульминация, развязка, эпилог. Характеры героев в сюжете. Осложнена ли композиция произведения. Аргументируйте.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2B77A-1E38-4DFB-B75D-02062B849BF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702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925B88-F96D-4C88-80B5-BB0448FF46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F3EC090-BA86-4796-B56F-EA68E2B0D0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66CA46-31C8-4A23-9CDF-680EA3299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BD37F-4B0D-41A5-ADE0-9236CD28A72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0DBBA2-15F5-4EFC-A117-7C560A669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415AB7-CB83-4E38-8E74-43F20A75A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8934D-87D1-4711-BB07-E9B484109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146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AB6400-03A0-4206-A265-57E916FA5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4B1E999-D232-4987-B135-A95F96B01F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B8ED6A-FA1A-4053-9E3A-FC8F46703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BD37F-4B0D-41A5-ADE0-9236CD28A72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694A02-B29F-422C-8719-3E38E5397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17A63A-9C95-4FE8-B3A0-E0B444CC0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8934D-87D1-4711-BB07-E9B484109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364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EE49268-3C98-4DAB-8BBD-FB88F0EF0A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DAF520-4CB8-4DB4-8822-CC0DD6E2B1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C89483-045C-4D6D-932E-F62FC5211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BD37F-4B0D-41A5-ADE0-9236CD28A72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BEBFE0-F088-4F4D-95F2-08AD55F17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FF4BDF-ACA0-4897-891B-5CF6B63A3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8934D-87D1-4711-BB07-E9B484109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4743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BD37F-4B0D-41A5-ADE0-9236CD28A72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898934D-87D1-4711-BB07-E9B484109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645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7C5DB0-8AE3-4D8F-A25F-9C2AE3D12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CC3DFF-7B64-4607-945D-AA08EFFF0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4CFCB5-CD4D-4093-AAE6-05FB2E2DF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BD37F-4B0D-41A5-ADE0-9236CD28A72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8B5D4F-1A4C-483E-9685-902666610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A49B9E-74AC-4199-A6C6-C146B0D38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8934D-87D1-4711-BB07-E9B484109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89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A74F0D-51CE-4649-B990-813CAFBB8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4AEC61-70C2-4130-B3C9-E882560E02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CCA1D4-6381-49BD-9954-2B5C7D30A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BD37F-4B0D-41A5-ADE0-9236CD28A72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54BA7C-ECC7-4F0E-B0AB-A5CDC84A2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A74FA7-CAEF-4AFA-AA0B-94A6E5BE9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8934D-87D1-4711-BB07-E9B484109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301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21DB50-88D0-4AC7-BC68-CDF41C6DF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C4E40A-C015-4906-A848-7018149DF8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B967B33-EEC8-4014-BD70-9E27A561A4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D710256-DD94-4D2C-B353-73D12DD3F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BD37F-4B0D-41A5-ADE0-9236CD28A72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77752F8-13A9-4F38-9C72-729CC461A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C0B636-5D0C-465A-99A9-A7C52C25E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8934D-87D1-4711-BB07-E9B484109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226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2A4F92-C9D7-4355-92CB-0018ACC0C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E377B7-F7A1-457F-8F2E-308182855A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2F295F0-310B-4791-B11D-D026166C74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17E4D35-11B5-4B70-B3E6-1BFAF99708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5E42272-6321-4351-80B3-D3B4FF0BB0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10C9358-5893-4E6D-AA13-EBFA5BB4B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BD37F-4B0D-41A5-ADE0-9236CD28A72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FCA2E2D-73B6-45FB-BB0E-A8BD5CDD7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CF474C5-8A7C-47D2-A142-A0DA8E960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8934D-87D1-4711-BB07-E9B484109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947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020015-93CB-4C11-B0EB-7074642F3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1EBC2B5-03E3-423D-BCD6-B7292E472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BD37F-4B0D-41A5-ADE0-9236CD28A72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704E0A3-905A-450D-916D-F9CBF63C1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A5AD3B1-DC7A-43B3-9753-D408FD9D0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8934D-87D1-4711-BB07-E9B484109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114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9A83E71-8EC2-4F25-9DA6-570393E89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BD37F-4B0D-41A5-ADE0-9236CD28A72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6ADC5B7-A46C-4631-8144-516C91062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911A753-7D1E-40D7-970F-E7BF654D2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8934D-87D1-4711-BB07-E9B484109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42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60766F-23EA-4D82-A894-715EE571E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200CBB-7926-44F5-A343-4185B5DC4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56ADB94-0F80-49CE-B4ED-E787C044A7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02B6022-A050-4D0D-B247-7F96D980C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BD37F-4B0D-41A5-ADE0-9236CD28A72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B0C14F2-8940-4383-9487-17967FD86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5A111C4-C831-4439-B239-8F146CE97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8934D-87D1-4711-BB07-E9B484109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276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20F449-3F98-4612-9AF0-33F15D703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C09EA03-5448-4D3D-82E4-7670404118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EE94D02-9B82-4DDC-92A9-85185FC3FF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91E3A14-07FC-4049-9DB9-946A94779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BD37F-4B0D-41A5-ADE0-9236CD28A72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86299E-A1AD-462D-99C5-2BF9C5B92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88CF890-7D01-42B8-AAE1-2D78D9E9C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8934D-87D1-4711-BB07-E9B484109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898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3935A-A799-42FE-88F1-C93A75B20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C5C7FB-2EF9-4126-9122-E88A1893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C954E7-81AB-4AE3-9FEA-F7C95F9698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BD37F-4B0D-41A5-ADE0-9236CD28A72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1F3B72-C656-4F51-9F9A-9440A82CD3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BD7075B-AC94-44DD-84A8-E6D44B1CCC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8934D-87D1-4711-BB07-E9B484109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788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38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  <p:sldLayoutId id="2147484046" r:id="rId10"/>
    <p:sldLayoutId id="2147484047" r:id="rId11"/>
    <p:sldLayoutId id="214748404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2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9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4.pn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10.xml" Type="http://schemas.openxmlformats.org/officeDocument/2006/relationships/notesSlide"/><Relationship Id="rId1" Target="../slideLayouts/slideLayout2.xml" Type="http://schemas.openxmlformats.org/officeDocument/2006/relationships/slideLayout"/><Relationship Id="rId5" Target="../media/image4.png" Type="http://schemas.openxmlformats.org/officeDocument/2006/relationships/image"/><Relationship Id="rId4" Target="../media/image8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11.xml" Type="http://schemas.openxmlformats.org/officeDocument/2006/relationships/notesSlide"/><Relationship Id="rId1" Target="../slideLayouts/slideLayout4.xml" Type="http://schemas.openxmlformats.org/officeDocument/2006/relationships/slideLayout"/><Relationship Id="rId5" Target="../media/image4.png" Type="http://schemas.openxmlformats.org/officeDocument/2006/relationships/image"/><Relationship Id="rId4" Target="../media/image9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12.xml" Type="http://schemas.openxmlformats.org/officeDocument/2006/relationships/notesSlide"/><Relationship Id="rId1" Target="../slideLayouts/slideLayout4.xml" Type="http://schemas.openxmlformats.org/officeDocument/2006/relationships/slideLayout"/><Relationship Id="rId5" Target="../media/image4.pn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13.xml" Type="http://schemas.openxmlformats.org/officeDocument/2006/relationships/notesSlide"/><Relationship Id="rId1" Target="../slideLayouts/slideLayout4.xml" Type="http://schemas.openxmlformats.org/officeDocument/2006/relationships/slideLayout"/><Relationship Id="rId5" Target="../media/image4.pn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14.xml" Type="http://schemas.openxmlformats.org/officeDocument/2006/relationships/notesSlide"/><Relationship Id="rId1" Target="../slideLayouts/slideLayout4.xml" Type="http://schemas.openxmlformats.org/officeDocument/2006/relationships/slideLayout"/><Relationship Id="rId5" Target="../media/image4.png" Type="http://schemas.openxmlformats.org/officeDocument/2006/relationships/image"/><Relationship Id="rId4" Target="../media/image12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15.xml" Type="http://schemas.openxmlformats.org/officeDocument/2006/relationships/notesSlide"/><Relationship Id="rId1" Target="../slideLayouts/slideLayout4.xml" Type="http://schemas.openxmlformats.org/officeDocument/2006/relationships/slideLayout"/><Relationship Id="rId5" Target="../media/image4.png" Type="http://schemas.openxmlformats.org/officeDocument/2006/relationships/image"/><Relationship Id="rId4" Target="../media/image13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16.xml" Type="http://schemas.openxmlformats.org/officeDocument/2006/relationships/notesSlide"/><Relationship Id="rId1" Target="../slideLayouts/slideLayout4.xml" Type="http://schemas.openxmlformats.org/officeDocument/2006/relationships/slideLayout"/><Relationship Id="rId5" Target="../media/image4.png" Type="http://schemas.openxmlformats.org/officeDocument/2006/relationships/image"/><Relationship Id="rId4" Target="../media/image14.jpe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17.xml" Type="http://schemas.openxmlformats.org/officeDocument/2006/relationships/notesSlide"/><Relationship Id="rId1" Target="../slideLayouts/slideLayout4.xml" Type="http://schemas.openxmlformats.org/officeDocument/2006/relationships/slideLayout"/><Relationship Id="rId5" Target="../media/image4.png" Type="http://schemas.openxmlformats.org/officeDocument/2006/relationships/image"/><Relationship Id="rId4" Target="../media/image15.jpeg" Type="http://schemas.openxmlformats.org/officeDocument/2006/relationships/image"/></Relationships>
</file>

<file path=ppt/slides/_rels/slide19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18.xml" Type="http://schemas.openxmlformats.org/officeDocument/2006/relationships/notesSlide"/><Relationship Id="rId1" Target="../slideLayouts/slideLayout4.xml" Type="http://schemas.openxmlformats.org/officeDocument/2006/relationships/slideLayout"/><Relationship Id="rId5" Target="../media/image4.png" Type="http://schemas.openxmlformats.org/officeDocument/2006/relationships/image"/><Relationship Id="rId4" Target="../media/image14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6.xml" Type="http://schemas.openxmlformats.org/officeDocument/2006/relationships/slideLayout"/><Relationship Id="rId5" Target="../media/image4.png" Type="http://schemas.openxmlformats.org/officeDocument/2006/relationships/image"/><Relationship Id="rId4" Target="../media/image3.jpeg" Type="http://schemas.openxmlformats.org/officeDocument/2006/relationships/image"/></Relationships>
</file>

<file path=ppt/slides/_rels/slide20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19.xml" Type="http://schemas.openxmlformats.org/officeDocument/2006/relationships/notesSlide"/><Relationship Id="rId1" Target="../slideLayouts/slideLayout4.xml" Type="http://schemas.openxmlformats.org/officeDocument/2006/relationships/slideLayout"/><Relationship Id="rId5" Target="../media/image4.png" Type="http://schemas.openxmlformats.org/officeDocument/2006/relationships/image"/><Relationship Id="rId4" Target="../media/image16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20.xml" Type="http://schemas.openxmlformats.org/officeDocument/2006/relationships/notesSlide"/><Relationship Id="rId1" Target="../slideLayouts/slideLayout4.xml" Type="http://schemas.openxmlformats.org/officeDocument/2006/relationships/slideLayout"/><Relationship Id="rId5" Target="../media/image4.png" Type="http://schemas.openxmlformats.org/officeDocument/2006/relationships/image"/><Relationship Id="rId4" Target="../media/image17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21.xml" Type="http://schemas.openxmlformats.org/officeDocument/2006/relationships/notesSlide"/><Relationship Id="rId1" Target="../slideLayouts/slideLayout4.xml" Type="http://schemas.openxmlformats.org/officeDocument/2006/relationships/slideLayout"/><Relationship Id="rId5" Target="../media/image4.png" Type="http://schemas.openxmlformats.org/officeDocument/2006/relationships/image"/><Relationship Id="rId4" Target="../media/image18.jpeg" Type="http://schemas.openxmlformats.org/officeDocument/2006/relationships/image"/></Relationships>
</file>

<file path=ppt/slides/_rels/slide23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22.xml" Type="http://schemas.openxmlformats.org/officeDocument/2006/relationships/notesSlide"/><Relationship Id="rId1" Target="../slideLayouts/slideLayout2.xml" Type="http://schemas.openxmlformats.org/officeDocument/2006/relationships/slideLayout"/><Relationship Id="rId5" Target="../media/image4.png" Type="http://schemas.openxmlformats.org/officeDocument/2006/relationships/image"/><Relationship Id="rId4" Target="../media/image19.jpeg" Type="http://schemas.openxmlformats.org/officeDocument/2006/relationships/image"/></Relationships>
</file>

<file path=ppt/slides/_rels/slide24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23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4.pn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2.xml" Type="http://schemas.openxmlformats.org/officeDocument/2006/relationships/slideLayout"/><Relationship Id="rId5" Target="../media/image4.png" Type="http://schemas.openxmlformats.org/officeDocument/2006/relationships/image"/><Relationship Id="rId4" Target="../media/image5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3.xml" Type="http://schemas.openxmlformats.org/officeDocument/2006/relationships/notesSlide"/><Relationship Id="rId1" Target="../slideLayouts/slideLayout2.xml" Type="http://schemas.openxmlformats.org/officeDocument/2006/relationships/slideLayout"/><Relationship Id="rId5" Target="../media/image4.png" Type="http://schemas.openxmlformats.org/officeDocument/2006/relationships/image"/><Relationship Id="rId4" Target="../media/image6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4.xml" Type="http://schemas.openxmlformats.org/officeDocument/2006/relationships/notesSlide"/><Relationship Id="rId1" Target="../slideLayouts/slideLayout2.xml" Type="http://schemas.openxmlformats.org/officeDocument/2006/relationships/slideLayout"/><Relationship Id="rId5" Target="../media/image4.png" Type="http://schemas.openxmlformats.org/officeDocument/2006/relationships/image"/><Relationship Id="rId4" Target="../media/image7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5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4.pn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6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4.pn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7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4.pn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8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4.pn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A570D48-569A-40B9-B3A9-A52FAF62C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B2A88D-B766-4043-A209-00568F14F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241" y="712631"/>
            <a:ext cx="10364452" cy="2511835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Анна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Сьюэлл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«Черный Красавчик»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10DB025-7894-43D7-AA2C-F2826353A4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0" y="6158705"/>
            <a:ext cx="11071900" cy="699295"/>
          </a:xfrm>
        </p:spPr>
        <p:txBody>
          <a:bodyPr>
            <a:normAutofit/>
          </a:bodyPr>
          <a:lstStyle/>
          <a:p>
            <a:pPr algn="just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Мазяркина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 В., МОУ «СОШ №9» г. о. Саранск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1390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88EDE27-1F6B-4036-9A38-700C7CD31F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400C3509-1D60-40B7-B700-1BA2830CF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975" y="872196"/>
            <a:ext cx="11648049" cy="6457071"/>
          </a:xfrm>
        </p:spPr>
        <p:txBody>
          <a:bodyPr>
            <a:norm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Развязка: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Встреча Красавчика со старым другом Джо на ярмарке лошадей.</a:t>
            </a:r>
          </a:p>
          <a:p>
            <a:pPr mar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Эпилог: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Начинается со слов: «Теперь уже год я живу среди этих прекрасных людей. Кучер Джо со мной возится словно с малым ребенком. И служба, как в лучшие годы, мне доставляет одно удовольствие…»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763" y="6192949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998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A0AA6D-E053-41E5-9736-865110EA09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0"/>
            <a:ext cx="12296635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400C3509-1D60-40B7-B700-1BA2830CF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975" y="400929"/>
            <a:ext cx="11648049" cy="645707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	Главный герой: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Чёрный Красавчик-лошадь чистокровной верховой породы, добрый, покладистый, не имел плохих привычек.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E228A25-27DB-4572-839A-6D1606A62A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9706" y="1606808"/>
            <a:ext cx="3268639" cy="45965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868" y="6149633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163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BBB2AB-C492-494F-8664-613B76C65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42" y="-126610"/>
            <a:ext cx="12191999" cy="68579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C380AD6-BE51-4727-9CB4-467ACDB9F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0429" y="-126611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1233033-892E-477C-BE06-43C67BAF15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7342" y="1127827"/>
            <a:ext cx="2407745" cy="480131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Герцогиня                                                                    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E86E21-1F8E-4774-820A-17BE8055E0D2}"/>
              </a:ext>
            </a:extLst>
          </p:cNvPr>
          <p:cNvSpPr txBox="1"/>
          <p:nvPr/>
        </p:nvSpPr>
        <p:spPr>
          <a:xfrm>
            <a:off x="1013319" y="176324"/>
            <a:ext cx="934533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Второстепенные герои: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7240ED6-CC74-4731-A883-035AD5F362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0083" y="1453730"/>
            <a:ext cx="8064689" cy="448038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853" y="6205008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171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BBB2AB-C492-494F-8664-613B76C65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42" y="-126610"/>
            <a:ext cx="12191999" cy="68579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C380AD6-BE51-4727-9CB4-467ACDB9F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5020" y="-176323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1233033-892E-477C-BE06-43C67BAF15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7341" y="1127827"/>
            <a:ext cx="4686921" cy="905689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Дик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Тоулер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виновник пожара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E86E21-1F8E-4774-820A-17BE8055E0D2}"/>
              </a:ext>
            </a:extLst>
          </p:cNvPr>
          <p:cNvSpPr txBox="1"/>
          <p:nvPr/>
        </p:nvSpPr>
        <p:spPr>
          <a:xfrm>
            <a:off x="1013319" y="176324"/>
            <a:ext cx="934533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Второстепенные герои: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6B4E6B8-C992-4B0D-A2EE-2DAD759DAB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8254" y="2196223"/>
            <a:ext cx="6858000" cy="385762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06007" y="6155296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451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BBB2AB-C492-494F-8664-613B76C65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42" y="-126610"/>
            <a:ext cx="12191999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1233033-892E-477C-BE06-43C67BAF15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7342" y="1127827"/>
            <a:ext cx="4250192" cy="480131"/>
          </a:xfrm>
        </p:spPr>
        <p:txBody>
          <a:bodyPr>
            <a:normAutofit fontScale="85000" lnSpcReduction="10000"/>
          </a:bodyPr>
          <a:lstStyle/>
          <a:p>
            <a:pPr algn="just">
              <a:buFontTx/>
              <a:buChar char="-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Джордж Гордон и миссис Гордон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E86E21-1F8E-4774-820A-17BE8055E0D2}"/>
              </a:ext>
            </a:extLst>
          </p:cNvPr>
          <p:cNvSpPr txBox="1"/>
          <p:nvPr/>
        </p:nvSpPr>
        <p:spPr>
          <a:xfrm>
            <a:off x="1013319" y="176324"/>
            <a:ext cx="934533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Второстепенные герои: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63D67B5-96DB-4066-AE88-F218168035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1675" y="2143125"/>
            <a:ext cx="6376974" cy="35870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924" y="6088898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470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BBB2AB-C492-494F-8664-613B76C65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42" y="-126610"/>
            <a:ext cx="12191999" cy="68579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C380AD6-BE51-4727-9CB4-467ACDB9F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0429" y="-126611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1233033-892E-477C-BE06-43C67BAF15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7342" y="1127828"/>
            <a:ext cx="4536795" cy="619086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Ветеринар Мистер Бонд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E86E21-1F8E-4774-820A-17BE8055E0D2}"/>
              </a:ext>
            </a:extLst>
          </p:cNvPr>
          <p:cNvSpPr txBox="1"/>
          <p:nvPr/>
        </p:nvSpPr>
        <p:spPr>
          <a:xfrm>
            <a:off x="1013319" y="176324"/>
            <a:ext cx="934533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Второстепенные герои: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15A3D53-0A95-45C8-BB66-2C5320D4D3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3513" y="2096818"/>
            <a:ext cx="6915741" cy="39680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542" y="6205009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2141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BBB2AB-C492-494F-8664-613B76C65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42" y="-126610"/>
            <a:ext cx="12191999" cy="68579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C380AD6-BE51-4727-9CB4-467ACDB9F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0429" y="-126611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1233033-892E-477C-BE06-43C67BAF15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7342" y="1127827"/>
            <a:ext cx="4454909" cy="591791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Роб-Рой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E86E21-1F8E-4774-820A-17BE8055E0D2}"/>
              </a:ext>
            </a:extLst>
          </p:cNvPr>
          <p:cNvSpPr txBox="1"/>
          <p:nvPr/>
        </p:nvSpPr>
        <p:spPr>
          <a:xfrm>
            <a:off x="1013319" y="176324"/>
            <a:ext cx="934533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Второстепенные герои: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4D49E3C-E0BE-4B70-91FB-A25AA18F62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7051" y="1423722"/>
            <a:ext cx="5792055" cy="46336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63155" y="6013344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861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BBB2AB-C492-494F-8664-613B76C65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42" y="-126610"/>
            <a:ext cx="12191999" cy="68579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C380AD6-BE51-4727-9CB4-467ACDB9F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0429" y="-126611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1233033-892E-477C-BE06-43C67BAF15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7342" y="1127827"/>
            <a:ext cx="4727864" cy="578143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Меррилегс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E86E21-1F8E-4774-820A-17BE8055E0D2}"/>
              </a:ext>
            </a:extLst>
          </p:cNvPr>
          <p:cNvSpPr txBox="1"/>
          <p:nvPr/>
        </p:nvSpPr>
        <p:spPr>
          <a:xfrm>
            <a:off x="1013319" y="176324"/>
            <a:ext cx="934533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Второстепенные герои: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7C00F0B-AB5F-456D-9B94-D0E8BC028B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6435" y="1127827"/>
            <a:ext cx="7620000" cy="49720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440" y="6099877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5656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BBB2AB-C492-494F-8664-613B76C65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42" y="-126610"/>
            <a:ext cx="12191999" cy="68579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C380AD6-BE51-4727-9CB4-467ACDB9F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0429" y="-126611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1233033-892E-477C-BE06-43C67BAF15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7342" y="1127828"/>
            <a:ext cx="5000819" cy="646382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Конюх-Джеймс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E86E21-1F8E-4774-820A-17BE8055E0D2}"/>
              </a:ext>
            </a:extLst>
          </p:cNvPr>
          <p:cNvSpPr txBox="1"/>
          <p:nvPr/>
        </p:nvSpPr>
        <p:spPr>
          <a:xfrm>
            <a:off x="1013319" y="176324"/>
            <a:ext cx="934533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Второстепенные герои: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8C3DD5C-CF7F-4BB6-9686-EC8F1513AC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5944" y="1295810"/>
            <a:ext cx="6807674" cy="456114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853" y="6025507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120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BBB2AB-C492-494F-8664-613B76C65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42" y="-126610"/>
            <a:ext cx="12191999" cy="68579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C380AD6-BE51-4727-9CB4-467ACDB9F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419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1233033-892E-477C-BE06-43C67BAF15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7342" y="1127828"/>
            <a:ext cx="5181600" cy="741916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Мисс Флора и мисс Джесси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E86E21-1F8E-4774-820A-17BE8055E0D2}"/>
              </a:ext>
            </a:extLst>
          </p:cNvPr>
          <p:cNvSpPr txBox="1"/>
          <p:nvPr/>
        </p:nvSpPr>
        <p:spPr>
          <a:xfrm>
            <a:off x="1013319" y="176324"/>
            <a:ext cx="934533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Второстепенные герои: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65367B8-FE4C-4411-BDCF-6090F048D2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4828" y="2015773"/>
            <a:ext cx="6623119" cy="43215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542" y="6267949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821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08869B1-6333-4570-A827-3BF26109C2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9D1A539-54CD-47C2-91CA-6443065D1B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471" y="855527"/>
            <a:ext cx="3618055" cy="4889264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674EFBE4-6493-43DF-AE76-5A19E82B3BD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09625" y="-14067"/>
            <a:ext cx="11382375" cy="66325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78740F70-5453-48B6-9576-DD1F8D835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7852" y="407963"/>
            <a:ext cx="7937822" cy="4642339"/>
          </a:xfrm>
        </p:spPr>
        <p:txBody>
          <a:bodyPr/>
          <a:lstStyle/>
          <a:p>
            <a:pPr algn="just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Родилась: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марта 1820 г., Грейт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Ярмут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Норфолк, Англия.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Умерла: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апреля 1878 г., Олд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Кэттон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Норфолк, Англия.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869" y="6259512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7431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BBB2AB-C492-494F-8664-613B76C65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42" y="-126610"/>
            <a:ext cx="12191999" cy="68579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C380AD6-BE51-4727-9CB4-467ACDB9F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0429" y="-126611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1233033-892E-477C-BE06-43C67BAF15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7342" y="1127828"/>
            <a:ext cx="4645977" cy="660030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Джон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Менли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E86E21-1F8E-4774-820A-17BE8055E0D2}"/>
              </a:ext>
            </a:extLst>
          </p:cNvPr>
          <p:cNvSpPr txBox="1"/>
          <p:nvPr/>
        </p:nvSpPr>
        <p:spPr>
          <a:xfrm>
            <a:off x="1013319" y="176324"/>
            <a:ext cx="934533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Второстепенные герои: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7C824BA-415E-475B-A44C-13DA55F450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5953" y="1312088"/>
            <a:ext cx="6956496" cy="46594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440" y="6095934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6640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BBB2AB-C492-494F-8664-613B76C65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42" y="-126610"/>
            <a:ext cx="12191999" cy="68579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C380AD6-BE51-4727-9CB4-467ACDB9F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0429" y="-126611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1233033-892E-477C-BE06-43C67BAF15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7342" y="1127828"/>
            <a:ext cx="4645977" cy="660030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Джо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E86E21-1F8E-4774-820A-17BE8055E0D2}"/>
              </a:ext>
            </a:extLst>
          </p:cNvPr>
          <p:cNvSpPr txBox="1"/>
          <p:nvPr/>
        </p:nvSpPr>
        <p:spPr>
          <a:xfrm>
            <a:off x="1013319" y="176324"/>
            <a:ext cx="934533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Второстепенные герои: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247BA7E-B6B3-4937-9FD4-95EBE6EAA3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7045" y="1319211"/>
            <a:ext cx="3122992" cy="474942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542" y="6095934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6548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BBB2AB-C492-494F-8664-613B76C65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42" y="-126610"/>
            <a:ext cx="12191999" cy="68579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C380AD6-BE51-4727-9CB4-467ACDB9F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0429" y="-176323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1233033-892E-477C-BE06-43C67BAF15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7342" y="1127828"/>
            <a:ext cx="4645977" cy="660030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Хозяин Николас Скиннер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E86E21-1F8E-4774-820A-17BE8055E0D2}"/>
              </a:ext>
            </a:extLst>
          </p:cNvPr>
          <p:cNvSpPr txBox="1"/>
          <p:nvPr/>
        </p:nvSpPr>
        <p:spPr>
          <a:xfrm>
            <a:off x="1013319" y="176324"/>
            <a:ext cx="934533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Второстепенные герои: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E4E9BF4-FEBE-4B47-B3A2-6D046DACD4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8173" y="2096453"/>
            <a:ext cx="7509301" cy="42239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853" y="6222544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4933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A4764B1-8803-4219-A37A-B78950952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38BE7F5-367F-44F9-AAA0-75D44B298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684" y="354842"/>
            <a:ext cx="10380067" cy="6148316"/>
          </a:xfrm>
        </p:spPr>
        <p:txBody>
          <a:bodyPr/>
          <a:lstStyle/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Композиция произведения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осложнена тем, что каждая отдельная глава может существовать отдельно от произведения, а во взаимосвязи образует целостный сюжет произведения и в полной мере отвечает всем требованиям жанра.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5F1C0A4-14BC-4E3C-B8B8-B87BB6956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7098" y="2775676"/>
            <a:ext cx="5099902" cy="33999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586" y="6285899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9544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9B9C3DB-8A42-472F-8FFD-A48F7A4321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6FFA23A3-DB12-4549-8CC0-CC81279C4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837" y="909360"/>
            <a:ext cx="10874326" cy="62741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Этот роман производит очень сильное впечатление, вызывает множество эмоций и потому нередко рекомендуется именно юным читателям, к которым он, собственно, и обращен — книга не просто воспитывает или что-то объясняет, она учит чувствовать, быть более отзывчивым, более человечным.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Из этой книги и от самого главного героя читатель узнает многое о лошадиной жизни, причем знания эти оказываются весьма и весьма полезными — обладая ими, уже нельзя относиться к животным с грубостью или жестокостью.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869" y="6095933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09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01D3FF4-4627-414B-AEDC-479A03D613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2A8623F-C0FE-4CCF-97D2-D89983FD6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899744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6BD8DA7-8648-473D-AF65-AA332111C4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3407" y="2180634"/>
            <a:ext cx="8915400" cy="33424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Чёрный Красавчик»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400F3E6-A5CD-433D-871A-651A3828E0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938" y="661838"/>
            <a:ext cx="3491687" cy="55343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342" y="6333840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119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78DE0CC-77A1-475D-949C-E9311C6FC7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6B7A4179-F670-40B1-94A6-933D31B81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429" y="-368345"/>
            <a:ext cx="8693834" cy="385454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«Черный красавчик» Анны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Сьюэлл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это трогательная история об английском коне, жеребце благородных кровей, который оказывается занятым ежедневной тяжелой работой. На долю животного, помнящего и несравнимо лучшие времена, выпадает немало невзгод — они становятся важными составляющими сюжета.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E9E0254-D7A6-4C1B-BD50-AEAF2F463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005565"/>
            <a:ext cx="5905765" cy="38524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232" y="6110734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934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78DE0CC-77A1-475D-949C-E9311C6FC7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6B7A4179-F670-40B1-94A6-933D31B81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387" y="-309490"/>
            <a:ext cx="10817226" cy="5901397"/>
          </a:xfrm>
        </p:spPr>
        <p:txBody>
          <a:bodyPr/>
          <a:lstStyle/>
          <a:p>
            <a:pPr marL="0" indent="0" algn="just">
              <a:buNone/>
            </a:pPr>
            <a:endParaRPr lang="ru-RU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Однако даже нелегкая судьба не мешает Черному красавчику оставаться истинным англичанином образца позапрошлого века. Великолепное воспитание, четкие понятия о морали и развитое чувство долга, если верить автору книги, могут быть присущими не только людям, но и лошадям.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76B7682-267F-4699-BB66-95C49F89B3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010" y="2641209"/>
            <a:ext cx="5434818" cy="40761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387" y="6095934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560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4C8A35-3D60-4049-B1BC-40695664B0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EEE6D1FC-EF30-4F0E-99E1-C9C615A3AA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045" y="200464"/>
            <a:ext cx="11408899" cy="645707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Формат: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Роман</a:t>
            </a:r>
          </a:p>
          <a:p>
            <a:pPr marL="0" indent="0">
              <a:lnSpc>
                <a:spcPct val="100000"/>
              </a:lnSpc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Жанр: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Приключения, драма, про животных</a:t>
            </a:r>
          </a:p>
          <a:p>
            <a:pPr marL="0" indent="0">
              <a:lnSpc>
                <a:spcPct val="100000"/>
              </a:lnSpc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произведения: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Морально-этическая проблема - взаимоотношения людей с животными</a:t>
            </a:r>
          </a:p>
          <a:p>
            <a:pPr marL="0" indent="0">
              <a:lnSpc>
                <a:spcPct val="100000"/>
              </a:lnSpc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раскрытия проблемы произведения: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Средством раскрытия проблемы выступают образы основных персонажей произведения, их взаимоотношений.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869" y="6095933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688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68B60D1-9A73-4BD2-8ADE-F27E85DA3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4D89EC4D-8D11-422B-A777-455918ECF7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625" y="376309"/>
            <a:ext cx="11605846" cy="610537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0000"/>
              </a:lnSpc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Значимость проблематики: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для современников Анны 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Сьюэлл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обусловлена постоянной необходимостью для людей того времени общения с животными, в частности с лошадьми. 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Автор старается обрисовать эти взаимоотношения со стороны не человека, а животного. Этим она говорит, что животные требуют от нас любви и заботы, как наши собственные дети. 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Сьюэлл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пытается сказать, что мы в ответе за тех, кого приручили. </a:t>
            </a:r>
          </a:p>
          <a:p>
            <a:pPr marL="0" indent="0">
              <a:lnSpc>
                <a:spcPct val="100000"/>
              </a:lnSpc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произведения: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Автобиография лошади от рождения до старости.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417" y="5907778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79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5B5372-E009-4852-A138-CAB38B8CD8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857BB4B6-561A-4DD7-AF0C-562F2B1ACA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821" y="977704"/>
            <a:ext cx="11296357" cy="656961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Сюжет: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Это необыкновенная история великолепного коня, решившего поведать миру о своей непростой жизни и о судьбах других лошадей, жизнь и здоровье которых зависят от нас - людей.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Действие повести переносит читателя в Англию середины XIX века. После счастливого и беззаботного существования в английской провинции Красавчик попадает в Лондон, где его ожидают различные встречи и испытания. Это одно из самых известных в мире произведений о жизни животных, о дружбе и ненависти, о жестокости и человечности.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821" y="6095933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706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AC0BB60-0F50-4EAE-ABFB-049C6C9928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5122122A-A302-46F5-9F1F-06BA726F28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584" y="393895"/>
            <a:ext cx="11394831" cy="6282788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Экспозиция:</a:t>
            </a:r>
          </a:p>
          <a:p>
            <a:pPr marL="0" indent="0" algn="just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фрагмент, заканчивающийся словами «...Как оно кратковременно!». В экспозиции мы видим описание жизни в провинции, описание природы и лугов.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Завязка: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Начинается со слов «Едва я немного подрос, мама сказала…»  и заканчивается словами «С тех пор мы дика не видели»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Эпизод развития действия: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Развитие действия занимает большую часть всего произведения, каждая новая глава это отдельная история приключений Красавчика.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Кульминация:</a:t>
            </a:r>
          </a:p>
          <a:p>
            <a:pPr marL="0" indent="45720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Кульминация произведения начинается с момента прощания со спокойной жизнью в провинции и устремления героя к узким улицам беспощадного Лондона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942" y="6186591"/>
            <a:ext cx="11132261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1860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549</TotalTime>
  <Words>424</Words>
  <Application>Microsoft Office PowerPoint</Application>
  <PresentationFormat>Широкоэкранный</PresentationFormat>
  <Paragraphs>119</Paragraphs>
  <Slides>24</Slides>
  <Notes>23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Тема Office</vt:lpstr>
      <vt:lpstr>Анна Сьюэлл  «Черный Красавчик»</vt:lpstr>
      <vt:lpstr>Родилась: 30 марта 1820 г., Грейт Ярмут, Норфолк, Англия.  Умерла: 25 апреля 1878 г., Олд Кэттон, Норфолк, Англия.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 юзефович Драгунский «Денискины Рассказы»</dc:title>
  <dc:creator>Елена</dc:creator>
  <cp:lastModifiedBy>Елена</cp:lastModifiedBy>
  <cp:revision>63</cp:revision>
  <dcterms:created xsi:type="dcterms:W3CDTF">2018-03-11T12:35:46Z</dcterms:created>
  <dcterms:modified xsi:type="dcterms:W3CDTF">2021-04-14T16:39:49Z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633640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