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6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FC4D-9E7F-4491-B777-30F2C0C83FA1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05EF-E1C3-4824-A5D5-55EA12CB98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331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FC4D-9E7F-4491-B777-30F2C0C83FA1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05EF-E1C3-4824-A5D5-55EA12CB98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13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FC4D-9E7F-4491-B777-30F2C0C83FA1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05EF-E1C3-4824-A5D5-55EA12CB98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428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FC4D-9E7F-4491-B777-30F2C0C83FA1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05EF-E1C3-4824-A5D5-55EA12CB98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291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FC4D-9E7F-4491-B777-30F2C0C83FA1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05EF-E1C3-4824-A5D5-55EA12CB98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053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FC4D-9E7F-4491-B777-30F2C0C83FA1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05EF-E1C3-4824-A5D5-55EA12CB98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424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FC4D-9E7F-4491-B777-30F2C0C83FA1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05EF-E1C3-4824-A5D5-55EA12CB98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444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FC4D-9E7F-4491-B777-30F2C0C83FA1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05EF-E1C3-4824-A5D5-55EA12CB98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28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FC4D-9E7F-4491-B777-30F2C0C83FA1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05EF-E1C3-4824-A5D5-55EA12CB98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0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FC4D-9E7F-4491-B777-30F2C0C83FA1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05EF-E1C3-4824-A5D5-55EA12CB98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470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1FC4D-9E7F-4491-B777-30F2C0C83FA1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405EF-E1C3-4824-A5D5-55EA12CB98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379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1FC4D-9E7F-4491-B777-30F2C0C83FA1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4405EF-E1C3-4824-A5D5-55EA12CB98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882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microsoft.com/office/2007/relationships/hdphoto" Target="../media/hdphoto3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microsoft.com/office/2007/relationships/hdphoto" Target="../media/hdphoto2.wdp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152" y="0"/>
            <a:ext cx="1228215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06203" y="1700011"/>
            <a:ext cx="7289442" cy="310380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solidFill>
                  <a:srgbClr val="00B050"/>
                </a:solidFill>
              </a:rPr>
              <a:t>To be made </a:t>
            </a:r>
            <a:r>
              <a:rPr lang="en-US" sz="6600" dirty="0" smtClean="0">
                <a:solidFill>
                  <a:srgbClr val="C00000"/>
                </a:solidFill>
              </a:rPr>
              <a:t>of</a:t>
            </a:r>
            <a:r>
              <a:rPr lang="en-US" sz="6600" dirty="0" smtClean="0">
                <a:solidFill>
                  <a:srgbClr val="00B050"/>
                </a:solidFill>
              </a:rPr>
              <a:t> or to be made </a:t>
            </a:r>
            <a:r>
              <a:rPr lang="en-US" sz="6600" dirty="0" smtClean="0">
                <a:solidFill>
                  <a:srgbClr val="C00000"/>
                </a:solidFill>
              </a:rPr>
              <a:t>from</a:t>
            </a:r>
            <a:r>
              <a:rPr lang="en-US" sz="6600" dirty="0" smtClean="0">
                <a:solidFill>
                  <a:srgbClr val="00B050"/>
                </a:solidFill>
              </a:rPr>
              <a:t>?</a:t>
            </a:r>
            <a:endParaRPr lang="ru-RU" sz="6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196"/>
            <a:ext cx="1228215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12826" y="1217114"/>
            <a:ext cx="8459660" cy="11734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T-shirts are often made of cotton.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4046" y="3307850"/>
            <a:ext cx="8459660" cy="11734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Plates are often made of china.</a:t>
            </a:r>
          </a:p>
          <a:p>
            <a:pPr algn="ctr"/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67357" y="4720297"/>
            <a:ext cx="8459660" cy="11734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solidFill>
                  <a:srgbClr val="002060"/>
                </a:solidFill>
              </a:rPr>
              <a:t>Mugs and cups are often made of china.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715" b="79466" l="2548" r="938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74" y="-259827"/>
            <a:ext cx="2987212" cy="37990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102" y="2676006"/>
            <a:ext cx="2406996" cy="180524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806" y="4655840"/>
            <a:ext cx="1826292" cy="182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61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215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18315" y="156975"/>
            <a:ext cx="10045521" cy="31038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B050"/>
                </a:solidFill>
              </a:rPr>
              <a:t>Словосочетание </a:t>
            </a:r>
            <a:r>
              <a:rPr lang="en-US" sz="4000" u="sng" dirty="0" smtClean="0">
                <a:solidFill>
                  <a:srgbClr val="C00000"/>
                </a:solidFill>
              </a:rPr>
              <a:t>to be made of </a:t>
            </a:r>
            <a:r>
              <a:rPr lang="ru-RU" sz="4000" dirty="0" smtClean="0">
                <a:solidFill>
                  <a:srgbClr val="00B050"/>
                </a:solidFill>
              </a:rPr>
              <a:t>используется, когда материал, из которого сделан предмет, не подвергался качественной переработке, т.е. не изменил своей сущности.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37324" y="3014077"/>
            <a:ext cx="3807502" cy="7045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Examples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5682" y="3709959"/>
            <a:ext cx="11486318" cy="26988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solidFill>
                  <a:srgbClr val="7030A0"/>
                </a:solidFill>
              </a:rPr>
              <a:t>The castle is </a:t>
            </a:r>
            <a:r>
              <a:rPr lang="en-US" sz="3600" smtClean="0">
                <a:solidFill>
                  <a:srgbClr val="7030A0"/>
                </a:solidFill>
              </a:rPr>
              <a:t>made of sand</a:t>
            </a:r>
            <a:r>
              <a:rPr lang="en-US" sz="3600" dirty="0" smtClean="0">
                <a:solidFill>
                  <a:srgbClr val="7030A0"/>
                </a:solidFill>
              </a:rPr>
              <a:t>. – </a:t>
            </a:r>
            <a:r>
              <a:rPr lang="ru-RU" sz="3600" dirty="0" smtClean="0">
                <a:solidFill>
                  <a:srgbClr val="7030A0"/>
                </a:solidFill>
              </a:rPr>
              <a:t>Замок сделан из песка.</a:t>
            </a:r>
          </a:p>
          <a:p>
            <a:r>
              <a:rPr lang="en-US" sz="3600" dirty="0" smtClean="0">
                <a:solidFill>
                  <a:srgbClr val="7030A0"/>
                </a:solidFill>
              </a:rPr>
              <a:t>The bridge is made of stone. – </a:t>
            </a:r>
            <a:r>
              <a:rPr lang="ru-RU" sz="3600" dirty="0" smtClean="0">
                <a:solidFill>
                  <a:srgbClr val="7030A0"/>
                </a:solidFill>
              </a:rPr>
              <a:t>Мост сделан из камней.</a:t>
            </a:r>
          </a:p>
          <a:p>
            <a:r>
              <a:rPr lang="en-US" sz="3600" dirty="0" smtClean="0">
                <a:solidFill>
                  <a:srgbClr val="7030A0"/>
                </a:solidFill>
              </a:rPr>
              <a:t>The bench is made of wood. – </a:t>
            </a:r>
            <a:r>
              <a:rPr lang="ru-RU" sz="3600" dirty="0" smtClean="0">
                <a:solidFill>
                  <a:srgbClr val="7030A0"/>
                </a:solidFill>
              </a:rPr>
              <a:t>Скамья сделана из дерева.</a:t>
            </a:r>
          </a:p>
          <a:p>
            <a:r>
              <a:rPr lang="en-US" sz="3600" dirty="0" smtClean="0">
                <a:solidFill>
                  <a:srgbClr val="7030A0"/>
                </a:solidFill>
              </a:rPr>
              <a:t>The book is made of paper. – </a:t>
            </a:r>
            <a:r>
              <a:rPr lang="ru-RU" sz="3600" dirty="0" smtClean="0">
                <a:solidFill>
                  <a:srgbClr val="7030A0"/>
                </a:solidFill>
              </a:rPr>
              <a:t>Книга сделана из бумаги.</a:t>
            </a:r>
          </a:p>
          <a:p>
            <a:pPr algn="ctr"/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18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215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88334" y="412335"/>
            <a:ext cx="10499062" cy="31038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Словосочетание </a:t>
            </a:r>
            <a:r>
              <a:rPr lang="en-US" sz="3600" u="sng" dirty="0" smtClean="0">
                <a:solidFill>
                  <a:srgbClr val="C00000"/>
                </a:solidFill>
              </a:rPr>
              <a:t>to be made from </a:t>
            </a:r>
            <a:r>
              <a:rPr lang="ru-RU" sz="3600" dirty="0" smtClean="0">
                <a:solidFill>
                  <a:srgbClr val="00B050"/>
                </a:solidFill>
              </a:rPr>
              <a:t>используется, когда материал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ru-RU" sz="3600" dirty="0" smtClean="0">
                <a:solidFill>
                  <a:srgbClr val="00B050"/>
                </a:solidFill>
              </a:rPr>
              <a:t>подвергается переработке и в результате становится чем-то иным. Обычно предлог </a:t>
            </a:r>
            <a:r>
              <a:rPr lang="en-US" sz="3600" dirty="0" smtClean="0">
                <a:solidFill>
                  <a:srgbClr val="C00000"/>
                </a:solidFill>
              </a:rPr>
              <a:t>from</a:t>
            </a:r>
            <a:r>
              <a:rPr lang="en-US" sz="3600" dirty="0" smtClean="0">
                <a:solidFill>
                  <a:srgbClr val="00B050"/>
                </a:solidFill>
              </a:rPr>
              <a:t> </a:t>
            </a:r>
            <a:r>
              <a:rPr lang="ru-RU" sz="3600" dirty="0" smtClean="0">
                <a:solidFill>
                  <a:srgbClr val="00B050"/>
                </a:solidFill>
              </a:rPr>
              <a:t>используется тогда, когда речь идет о приготовлении пищи. 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37325" y="3223940"/>
            <a:ext cx="3807502" cy="7045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C00000"/>
                </a:solidFill>
              </a:rPr>
              <a:t>Examples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7818" y="4304498"/>
            <a:ext cx="11734334" cy="26988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rgbClr val="7030A0"/>
                </a:solidFill>
              </a:rPr>
              <a:t>Butter is made from milk. – </a:t>
            </a:r>
            <a:r>
              <a:rPr lang="ru-RU" sz="3200" dirty="0" smtClean="0">
                <a:solidFill>
                  <a:srgbClr val="7030A0"/>
                </a:solidFill>
              </a:rPr>
              <a:t>Масло делают из молока.</a:t>
            </a:r>
          </a:p>
          <a:p>
            <a:r>
              <a:rPr lang="en-US" sz="3200" dirty="0" smtClean="0">
                <a:solidFill>
                  <a:srgbClr val="7030A0"/>
                </a:solidFill>
              </a:rPr>
              <a:t>Borsch is made from different vegetables. </a:t>
            </a:r>
            <a:r>
              <a:rPr lang="ru-RU" sz="3200" dirty="0" smtClean="0">
                <a:solidFill>
                  <a:srgbClr val="7030A0"/>
                </a:solidFill>
              </a:rPr>
              <a:t>– Борщ готовят из разных овощей.</a:t>
            </a:r>
          </a:p>
          <a:p>
            <a:r>
              <a:rPr lang="en-US" sz="3200" dirty="0" smtClean="0">
                <a:solidFill>
                  <a:srgbClr val="7030A0"/>
                </a:solidFill>
              </a:rPr>
              <a:t>This fruit salad is made from apples, plums and apricots. –</a:t>
            </a:r>
            <a:r>
              <a:rPr lang="ru-RU" sz="3200" dirty="0" smtClean="0">
                <a:solidFill>
                  <a:srgbClr val="7030A0"/>
                </a:solidFill>
              </a:rPr>
              <a:t>Этот фруктовый салат делают из яблок, слив и абрикосов.</a:t>
            </a:r>
          </a:p>
          <a:p>
            <a:pPr algn="ctr"/>
            <a:endParaRPr lang="ru-RU" sz="3600" dirty="0" smtClean="0">
              <a:solidFill>
                <a:srgbClr val="7030A0"/>
              </a:solidFill>
            </a:endParaRPr>
          </a:p>
          <a:p>
            <a:pPr algn="ctr"/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99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152" y="0"/>
            <a:ext cx="1228215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21760" y="1370381"/>
            <a:ext cx="7989332" cy="7063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C000"/>
                </a:solidFill>
              </a:rPr>
              <a:t>O</a:t>
            </a:r>
            <a:r>
              <a:rPr lang="en-US" sz="4000" dirty="0" smtClean="0">
                <a:solidFill>
                  <a:srgbClr val="FFC000"/>
                </a:solidFill>
              </a:rPr>
              <a:t>range juice is made from oranges.</a:t>
            </a:r>
            <a:endParaRPr lang="ru-RU" sz="4000" dirty="0">
              <a:solidFill>
                <a:srgbClr val="FFC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48" y="779487"/>
            <a:ext cx="1479046" cy="142311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99440" y="860611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C000"/>
                </a:solidFill>
              </a:rPr>
              <a:t>orange juice</a:t>
            </a:r>
            <a:endParaRPr lang="ru-RU" sz="2800" dirty="0">
              <a:solidFill>
                <a:srgbClr val="FFC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39" y="2482043"/>
            <a:ext cx="1312946" cy="164118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04927" y="2744283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a skirt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51840" y="3166564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wool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68673" y="3084135"/>
            <a:ext cx="7364106" cy="7063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  <a:t>This skirt is made of wood.</a:t>
            </a:r>
            <a:endParaRPr lang="ru-RU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55" y="4566861"/>
            <a:ext cx="1654539" cy="1654539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04927" y="4763699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ball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04927" y="5275752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rubber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36204" y="5040960"/>
            <a:ext cx="7364106" cy="7063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This ball is made of rubber.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79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152" y="0"/>
            <a:ext cx="1228215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01446" y="1492468"/>
            <a:ext cx="7989332" cy="7063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C00000"/>
                </a:solidFill>
              </a:rPr>
              <a:t>This jam is made from strawberries.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04927" y="2744283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33CC"/>
                </a:solidFill>
              </a:rPr>
              <a:t>a bag</a:t>
            </a:r>
            <a:endParaRPr lang="ru-RU" sz="2800" dirty="0">
              <a:solidFill>
                <a:srgbClr val="FF33CC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51840" y="3166564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33CC"/>
                </a:solidFill>
              </a:rPr>
              <a:t>plastic</a:t>
            </a:r>
            <a:endParaRPr lang="ru-RU" sz="2800" dirty="0">
              <a:solidFill>
                <a:srgbClr val="FF33CC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92799" y="3144618"/>
            <a:ext cx="7364106" cy="7063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FF33CC"/>
                </a:solidFill>
              </a:rPr>
              <a:t>This bag is made of plastic.</a:t>
            </a:r>
            <a:endParaRPr lang="ru-RU" sz="4000" dirty="0">
              <a:solidFill>
                <a:srgbClr val="FF33CC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38735" y="4719223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C000"/>
                </a:solidFill>
              </a:rPr>
              <a:t>butter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57513" y="5319600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C000"/>
                </a:solidFill>
              </a:rPr>
              <a:t>milk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85506" y="4916573"/>
            <a:ext cx="7364106" cy="7063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FFC000"/>
                </a:solidFill>
              </a:rPr>
              <a:t>Butter is made from milk.</a:t>
            </a:r>
            <a:endParaRPr lang="ru-RU" sz="4000" dirty="0">
              <a:solidFill>
                <a:srgbClr val="FFC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96" b="80035" l="1042" r="960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54" y="1816026"/>
            <a:ext cx="1740959" cy="261143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05" y="514372"/>
            <a:ext cx="1854366" cy="132189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37424" y="1022902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strawberry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010095" y="560352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jam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55" y="4705008"/>
            <a:ext cx="2213788" cy="116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338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215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97836" y="1492468"/>
            <a:ext cx="8392942" cy="7063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>
                    <a:lumMod val="50000"/>
                  </a:schemeClr>
                </a:solidFill>
              </a:rPr>
              <a:t>This spoon is made of metal.</a:t>
            </a:r>
            <a:endParaRPr lang="ru-RU" sz="4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04927" y="2744283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window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51840" y="3166564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</a:rPr>
              <a:t>glass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92799" y="3144618"/>
            <a:ext cx="7364106" cy="7063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accent4">
                    <a:lumMod val="50000"/>
                  </a:schemeClr>
                </a:solidFill>
              </a:rPr>
              <a:t>This window is made of plastic.</a:t>
            </a:r>
            <a:endParaRPr lang="ru-RU" sz="4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38735" y="4719223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a wall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57513" y="5319600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brick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85506" y="4916573"/>
            <a:ext cx="7364106" cy="7063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FFC000"/>
                </a:solidFill>
              </a:rPr>
              <a:t>The wall is made of bricks.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37424" y="1022902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metal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010095" y="560352"/>
            <a:ext cx="2033666" cy="630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spoon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71" y="2350416"/>
            <a:ext cx="1751764" cy="194142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029" y="560353"/>
            <a:ext cx="1387302" cy="125689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77" y="4606374"/>
            <a:ext cx="1601646" cy="1601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08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912"/>
            <a:ext cx="1228215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12826" y="1217114"/>
            <a:ext cx="8459660" cy="11734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Russian rubles are usually made of paper.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917" y="1217114"/>
            <a:ext cx="2133834" cy="13357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917" y="2830526"/>
            <a:ext cx="2208784" cy="146677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567751" y="2830526"/>
            <a:ext cx="8459660" cy="11734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American dollars are usually made of paper.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605" y="4561541"/>
            <a:ext cx="2496096" cy="179205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567751" y="4737306"/>
            <a:ext cx="8459660" cy="11734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solidFill>
                  <a:srgbClr val="002060"/>
                </a:solidFill>
              </a:rPr>
              <a:t>Coins are often made of metal.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12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196"/>
            <a:ext cx="1228215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12826" y="1217114"/>
            <a:ext cx="8459660" cy="11734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Some monuments are made of metal.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67751" y="3206585"/>
            <a:ext cx="8459660" cy="11734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Some monuments are made of cement.</a:t>
            </a:r>
          </a:p>
          <a:p>
            <a:pPr algn="ctr"/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67357" y="4720297"/>
            <a:ext cx="8459660" cy="11734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solidFill>
                  <a:srgbClr val="002060"/>
                </a:solidFill>
              </a:rPr>
              <a:t>Disks are usually made of plastic.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917" y="698154"/>
            <a:ext cx="2000250" cy="20002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065" y="2705634"/>
            <a:ext cx="2500686" cy="166712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065" y="467440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489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196"/>
            <a:ext cx="1228215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12826" y="1217114"/>
            <a:ext cx="8459660" cy="11734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Sweaters are usually made of wool.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47829" y="3307850"/>
            <a:ext cx="8459660" cy="11734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Socks are often made of wool.</a:t>
            </a:r>
          </a:p>
          <a:p>
            <a:pPr algn="ctr"/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67357" y="4720297"/>
            <a:ext cx="8459660" cy="11734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smtClean="0">
                <a:solidFill>
                  <a:srgbClr val="002060"/>
                </a:solidFill>
              </a:rPr>
              <a:t>Jeans are usually made of denim.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921" y="732252"/>
            <a:ext cx="2143125" cy="21431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5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29480">
            <a:off x="1379047" y="2980389"/>
            <a:ext cx="1828323" cy="18283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476" b="95486" l="9896" r="899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2167" y="3851373"/>
            <a:ext cx="1931324" cy="289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63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344</Words>
  <Application>Microsoft Office PowerPoint</Application>
  <PresentationFormat>Широкоэкранный</PresentationFormat>
  <Paragraphs>50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9</cp:revision>
  <dcterms:created xsi:type="dcterms:W3CDTF">2021-04-10T12:34:15Z</dcterms:created>
  <dcterms:modified xsi:type="dcterms:W3CDTF">2021-04-10T17:27:10Z</dcterms:modified>
</cp:coreProperties>
</file>