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6" r:id="rId8"/>
    <p:sldId id="267" r:id="rId9"/>
    <p:sldId id="257" r:id="rId10"/>
    <p:sldId id="281" r:id="rId11"/>
    <p:sldId id="268" r:id="rId12"/>
    <p:sldId id="265" r:id="rId13"/>
    <p:sldId id="258" r:id="rId14"/>
    <p:sldId id="270" r:id="rId15"/>
    <p:sldId id="271" r:id="rId16"/>
    <p:sldId id="272" r:id="rId17"/>
    <p:sldId id="276" r:id="rId18"/>
    <p:sldId id="277" r:id="rId19"/>
    <p:sldId id="278" r:id="rId20"/>
    <p:sldId id="279" r:id="rId21"/>
    <p:sldId id="273" r:id="rId22"/>
    <p:sldId id="274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CC00"/>
    <a:srgbClr val="8AEEA4"/>
    <a:srgbClr val="0066CC"/>
    <a:srgbClr val="CC66FF"/>
    <a:srgbClr val="63F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7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091E1-43FE-47A1-B5AF-A6BE7E854E8E}" type="datetimeFigureOut">
              <a:rPr lang="ru-RU" smtClean="0"/>
              <a:pPr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9A05AC-8892-4B94-8605-FFBCEF368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5000">
              <a:srgbClr val="FFFF00">
                <a:alpha val="31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Новая папка\матем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62985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00100" y="3811012"/>
            <a:ext cx="7286676" cy="3046988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царица </a:t>
            </a:r>
          </a:p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всех наук!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928670"/>
            <a:ext cx="74295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</a:rPr>
              <a:t>Римские цифры употребляются довольно часто в наши дни. </a:t>
            </a:r>
          </a:p>
          <a:p>
            <a:pPr algn="ctr"/>
            <a:r>
              <a:rPr lang="ru-RU" sz="4000" b="1" i="1" dirty="0" smtClean="0"/>
              <a:t>Например:</a:t>
            </a:r>
            <a:endParaRPr lang="ru-RU" sz="4000" b="1" i="1" dirty="0"/>
          </a:p>
        </p:txBody>
      </p:sp>
      <p:pic>
        <p:nvPicPr>
          <p:cNvPr id="1026" name="Picture 2" descr="E:\неделя математики\Новая папка\DIYcl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500438"/>
            <a:ext cx="1952625" cy="2238375"/>
          </a:xfrm>
          <a:prstGeom prst="rect">
            <a:avLst/>
          </a:prstGeom>
          <a:noFill/>
        </p:spPr>
      </p:pic>
      <p:pic>
        <p:nvPicPr>
          <p:cNvPr id="1027" name="Picture 3" descr="E:\неделя математики\Новая папка\depositphotos_3984183-Roman-Numeral-Cl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786190"/>
            <a:ext cx="2940308" cy="2214578"/>
          </a:xfrm>
          <a:prstGeom prst="rect">
            <a:avLst/>
          </a:prstGeom>
          <a:noFill/>
        </p:spPr>
      </p:pic>
      <p:pic>
        <p:nvPicPr>
          <p:cNvPr id="3" name="Picture 2" descr="E:\неделя математики\Новая папка\sterling-silver-black-roman-numeral-b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691064"/>
            <a:ext cx="2166936" cy="21669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71480"/>
            <a:ext cx="664316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Греки и славяне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5" name="Picture 3" descr="E:\неделя математики\Новая папка\342002palfavittsift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14488"/>
            <a:ext cx="5357850" cy="2771775"/>
          </a:xfrm>
          <a:prstGeom prst="rect">
            <a:avLst/>
          </a:prstGeom>
          <a:noFill/>
        </p:spPr>
      </p:pic>
      <p:pic>
        <p:nvPicPr>
          <p:cNvPr id="3076" name="Picture 4" descr="E:\неделя математики\Новая папка\Римский сенатор с семье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214818"/>
            <a:ext cx="1543589" cy="2214578"/>
          </a:xfrm>
          <a:prstGeom prst="rect">
            <a:avLst/>
          </a:prstGeom>
          <a:noFill/>
        </p:spPr>
      </p:pic>
      <p:pic>
        <p:nvPicPr>
          <p:cNvPr id="3077" name="Picture 5" descr="E:\неделя математики\Новая папка\3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16074" y="4214818"/>
            <a:ext cx="2227925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Новая папка\0014-014-Samye-udobnye-tsifry-te-k-kotorym-my-privykli-pridumali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438" cy="69115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500042"/>
            <a:ext cx="729238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Древней Индии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Admin\Рабочий стол\Новая папка\0_6ad2f_52828e55_XL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000504"/>
            <a:ext cx="8358246" cy="264318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472" y="1357298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Способ записи чисел всего несколькими знаками (десятью), который принят теперь во всем мире, был создан в Древней Индии. Индийская система счета распространилась затем по Европе, а цифры получили название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арабских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(в отличии от применяющихся иногда римских цифр). Но правильно их называть все-таки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индийскими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85728"/>
            <a:ext cx="699582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Арабские цифры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еделя математики\Новая папка\Lotos-450-439[5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1882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95536" y="764704"/>
            <a:ext cx="842968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«Мы с наслаждением познаем математику ...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Она восхищает нас, как </a:t>
            </a:r>
            <a:r>
              <a:rPr kumimoji="0" lang="ru-RU" sz="6000" b="1" i="1" u="none" strike="noStrike" cap="none" normalizeH="0" baseline="0" dirty="0" smtClean="0">
                <a:ln>
                  <a:noFill/>
                </a:ln>
                <a:solidFill>
                  <a:srgbClr val="FF66FF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цветок лотоса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66FF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.»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214810" y="5143512"/>
            <a:ext cx="41434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Аристотель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357290" y="2333685"/>
            <a:ext cx="6858048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Вставьте числа вместо точек: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всех и все за …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в поле не воин.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… зайцами погонишься, ни … не поймаешь.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сапога – пара.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голова – хорошо, а … лучше.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 любит … 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Обещанного … года ждут.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Знать, как свои … пальцев.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раз отмерь, … раз отрежь.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… не ждут.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… царстве, в … государстве.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7161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пословицах и поговорках заключена вековая мудрость русского народа, а числовые данные придают им более яркий, реальный смысл.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428604"/>
            <a:ext cx="41593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Конкурс 1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264318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1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2928934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1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3857628"/>
            <a:ext cx="276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1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71802" y="5072074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1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7356" y="535782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1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57752" y="321468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1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85918" y="3214686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2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00166" y="350043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2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0430" y="264318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1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7620" y="3857628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2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4143380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3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28926" y="4429132"/>
            <a:ext cx="2857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3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71604" y="564357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30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1802" y="5643578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30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14678" y="4786322"/>
            <a:ext cx="428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5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28728" y="5072074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7</a:t>
            </a:r>
            <a:endParaRPr lang="ru-RU" sz="2800" b="1" dirty="0">
              <a:solidFill>
                <a:srgbClr val="00CC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00166" y="5357826"/>
            <a:ext cx="3571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CC00"/>
                </a:solidFill>
              </a:rPr>
              <a:t>7</a:t>
            </a:r>
            <a:endParaRPr lang="ru-RU" sz="2800" b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14290"/>
            <a:ext cx="415934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Конкурс 2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1285860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Ребусы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://samarapedsovet.ru/_ld/0/393075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2196465" cy="67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amarapedsovet.ru/_ld/0/344229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857496"/>
            <a:ext cx="2296160" cy="67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amarapedsovet.ru/_ld/0/7903813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3786190"/>
            <a:ext cx="221457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amarapedsovet.ru/_ld/0/4288497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786322"/>
            <a:ext cx="221457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amarapedsovet.ru/_ld/0/5285686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5857892"/>
            <a:ext cx="221457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43504" y="2000240"/>
            <a:ext cx="2214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ПРЕСТОЛ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2857496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АКТРИСА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3504" y="3786190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СТОЛИЦА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4942" y="471488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КИСТОЧКА</a:t>
            </a:r>
            <a:endParaRPr lang="ru-RU" sz="4000" b="1" dirty="0">
              <a:solidFill>
                <a:srgbClr val="00B0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14942" y="5857892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/>
                </a:solidFill>
              </a:rPr>
              <a:t>СТОЛБ</a:t>
            </a:r>
            <a:endParaRPr lang="ru-RU" sz="40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571500" y="1357313"/>
            <a:ext cx="79295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Геометрия </a:t>
            </a:r>
            <a:r>
              <a:rPr lang="ru-RU" sz="2400" dirty="0">
                <a:latin typeface="Calibri" pitchFamily="34" charset="0"/>
              </a:rPr>
              <a:t>– это часть математики, и зародилась она очень давно, в древние времена. Эта наука возникла из практических потребностей человека измерить землю. Слово “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геометрия</a:t>
            </a:r>
            <a:r>
              <a:rPr lang="ru-RU" sz="2400" dirty="0">
                <a:latin typeface="Calibri" pitchFamily="34" charset="0"/>
              </a:rPr>
              <a:t>” греческого происхождение, в переводе с греческого “геометрия” означает “землемерие” (</a:t>
            </a:r>
            <a:r>
              <a:rPr lang="ru-RU" sz="2400" i="1" dirty="0" err="1">
                <a:latin typeface="Calibri" pitchFamily="34" charset="0"/>
              </a:rPr>
              <a:t>гео</a:t>
            </a:r>
            <a:r>
              <a:rPr lang="ru-RU" sz="2400" dirty="0">
                <a:latin typeface="Calibri" pitchFamily="34" charset="0"/>
              </a:rPr>
              <a:t> – земля, </a:t>
            </a:r>
            <a:r>
              <a:rPr lang="ru-RU" sz="2400" i="1" dirty="0" err="1">
                <a:latin typeface="Calibri" pitchFamily="34" charset="0"/>
              </a:rPr>
              <a:t>метрео</a:t>
            </a:r>
            <a:r>
              <a:rPr lang="ru-RU" sz="2400" dirty="0">
                <a:latin typeface="Calibri" pitchFamily="34" charset="0"/>
              </a:rPr>
              <a:t> – измерять). </a:t>
            </a:r>
          </a:p>
        </p:txBody>
      </p:sp>
      <p:pic>
        <p:nvPicPr>
          <p:cNvPr id="6147" name="Рисунок 2" descr="357259_30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3857625"/>
            <a:ext cx="3500437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285728"/>
            <a:ext cx="78453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Из истории геометрии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813" y="142875"/>
            <a:ext cx="8001000" cy="1784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latin typeface="Microsoft Sans Serif" pitchFamily="34" charset="0"/>
                <a:cs typeface="Microsoft Sans Serif" pitchFamily="34" charset="0"/>
              </a:rPr>
              <a:t>Геометрические знания были необходимы людям во все времена для того, чтобы </a:t>
            </a:r>
            <a:r>
              <a:rPr lang="ru-RU" sz="2200" dirty="0">
                <a:solidFill>
                  <a:srgbClr val="00B050"/>
                </a:solidFill>
                <a:latin typeface="Microsoft Sans Serif" pitchFamily="34" charset="0"/>
                <a:cs typeface="Microsoft Sans Serif" pitchFamily="34" charset="0"/>
              </a:rPr>
              <a:t>измерять землю</a:t>
            </a:r>
            <a:r>
              <a:rPr lang="ru-RU" sz="2200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, 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  <a:latin typeface="Microsoft Sans Serif" pitchFamily="34" charset="0"/>
                <a:cs typeface="Microsoft Sans Serif" pitchFamily="34" charset="0"/>
              </a:rPr>
              <a:t>строить дома</a:t>
            </a:r>
            <a:r>
              <a:rPr lang="ru-RU" sz="2200" dirty="0">
                <a:latin typeface="Microsoft Sans Serif" pitchFamily="34" charset="0"/>
                <a:cs typeface="Microsoft Sans Serif" pitchFamily="34" charset="0"/>
              </a:rPr>
              <a:t>, </a:t>
            </a:r>
            <a:r>
              <a:rPr lang="ru-RU" sz="2200" dirty="0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путешествовать на кораблях</a:t>
            </a:r>
            <a:r>
              <a:rPr lang="ru-RU" sz="2200" dirty="0">
                <a:latin typeface="Microsoft Sans Serif" pitchFamily="34" charset="0"/>
                <a:cs typeface="Microsoft Sans Serif" pitchFamily="34" charset="0"/>
              </a:rPr>
              <a:t>. Эти знания и сейчас нужны рабочим, строителям, инженерам, лётчикам, людям других профессий. </a:t>
            </a: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4643438" y="2928938"/>
            <a:ext cx="3786187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Bookman Old Style" pitchFamily="18" charset="0"/>
              </a:rPr>
              <a:t>Геометрия </a:t>
            </a:r>
            <a:r>
              <a:rPr lang="ru-RU" sz="3200" dirty="0">
                <a:latin typeface="Bookman Old Style" pitchFamily="18" charset="0"/>
              </a:rPr>
              <a:t>– это наука о различных фигурах и их расположении в пространстве.</a:t>
            </a:r>
          </a:p>
        </p:txBody>
      </p:sp>
      <p:pic>
        <p:nvPicPr>
          <p:cNvPr id="9220" name="Рисунок 4" descr="tm_0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2071688"/>
            <a:ext cx="3643312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500042"/>
            <a:ext cx="415934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Конкурс 3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2928934"/>
            <a:ext cx="6215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СОЗДАЙТЕ РИСУНОК ИЗ ГЕОМЕТРИЧЕСКИХ ФИГУР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5000">
              <a:srgbClr val="FFFF00">
                <a:alpha val="31000"/>
              </a:srgbClr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Новая папка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528" y="1"/>
            <a:ext cx="8931325" cy="671514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00232" y="714356"/>
            <a:ext cx="5392054" cy="54414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   люди </a:t>
            </a:r>
          </a:p>
          <a:p>
            <a:pPr algn="ctr">
              <a:lnSpc>
                <a:spcPct val="150000"/>
              </a:lnSpc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научились </a:t>
            </a:r>
          </a:p>
          <a:p>
            <a:pPr algn="ctr">
              <a:lnSpc>
                <a:spcPct val="150000"/>
              </a:lnSpc>
            </a:pPr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считать?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571480"/>
            <a:ext cx="4159345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Конкурс 4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8148" y="4929198"/>
            <a:ext cx="9286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</a:rPr>
              <a:t>8</a:t>
            </a:r>
            <a:endParaRPr lang="ru-RU" sz="96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 descr="http://festival.1september.ru/articles/621425/img1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71670" y="3214686"/>
            <a:ext cx="4929222" cy="2214578"/>
          </a:xfrm>
          <a:prstGeom prst="rect">
            <a:avLst/>
          </a:prstGeom>
          <a:solidFill>
            <a:srgbClr val="FFFF00"/>
          </a:solidFill>
          <a:ln cmpd="dbl">
            <a:solidFill>
              <a:schemeClr val="tx1"/>
            </a:solidFill>
            <a:prstDash val="sysDot"/>
          </a:ln>
        </p:spPr>
      </p:pic>
      <p:sp>
        <p:nvSpPr>
          <p:cNvPr id="5" name="TextBox 4"/>
          <p:cNvSpPr txBox="1"/>
          <p:nvPr/>
        </p:nvSpPr>
        <p:spPr>
          <a:xfrm>
            <a:off x="714348" y="1785926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Сколько треугольников изображено на чертеже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9000">
              <a:srgbClr val="FFFF00">
                <a:alpha val="14000"/>
              </a:srgbClr>
            </a:gs>
            <a:gs pos="89000">
              <a:srgbClr val="FFFF00">
                <a:alpha val="14000"/>
              </a:srgbClr>
            </a:gs>
            <a:gs pos="89000">
              <a:srgbClr val="FFFF00">
                <a:alpha val="14000"/>
              </a:srgbClr>
            </a:gs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0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«Математику уже затем учить следует, что она ум в порядок приводит.»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785926"/>
            <a:ext cx="3000382" cy="3482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14414" y="5500702"/>
            <a:ext cx="7072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Михаил Васильевич Ломоносов </a:t>
            </a:r>
          </a:p>
          <a:p>
            <a:pPr algn="ctr"/>
            <a:r>
              <a:rPr lang="ru-RU" sz="2400" dirty="0" smtClean="0"/>
              <a:t>первый русский ученый - естествоиспытатель мирового значения, поэт...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9000">
              <a:srgbClr val="FFFF00">
                <a:alpha val="14000"/>
              </a:srgbClr>
            </a:gs>
            <a:gs pos="89000">
              <a:srgbClr val="FFFF00">
                <a:alpha val="14000"/>
              </a:srgbClr>
            </a:gs>
            <a:gs pos="89000">
              <a:srgbClr val="FFFF00">
                <a:alpha val="14000"/>
              </a:srgbClr>
            </a:gs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14348" y="500042"/>
            <a:ext cx="821537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C00000"/>
                </a:solidFill>
              </a:rPr>
              <a:t>«Математика полезна тем, что она трудна.» 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86018" y="3786190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Александр Данилович Александров</a:t>
            </a:r>
            <a:r>
              <a:rPr lang="ru-RU" sz="2400" dirty="0" smtClean="0"/>
              <a:t> математик, физик, философ и альпинист</a:t>
            </a:r>
            <a:endParaRPr lang="ru-RU" sz="2400" dirty="0"/>
          </a:p>
        </p:txBody>
      </p:sp>
      <p:pic>
        <p:nvPicPr>
          <p:cNvPr id="28675" name="Picture 3" descr="E:\неделя математики\Новая папка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786058"/>
            <a:ext cx="2000264" cy="2970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9000">
              <a:srgbClr val="FFFF00">
                <a:alpha val="14000"/>
              </a:srgbClr>
            </a:gs>
            <a:gs pos="89000">
              <a:srgbClr val="FFFF00">
                <a:alpha val="14000"/>
              </a:srgbClr>
            </a:gs>
            <a:gs pos="89000">
              <a:srgbClr val="FFFF00">
                <a:alpha val="14000"/>
              </a:srgbClr>
            </a:gs>
            <a:gs pos="93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500306"/>
            <a:ext cx="739016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ВСЕМ!!!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Ольга\Pictures\Анимашки\Photo 02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904" y="1556792"/>
            <a:ext cx="2631321" cy="1116707"/>
          </a:xfrm>
          <a:prstGeom prst="rect">
            <a:avLst/>
          </a:prstGeom>
          <a:noFill/>
        </p:spPr>
      </p:pic>
      <p:pic>
        <p:nvPicPr>
          <p:cNvPr id="1027" name="Picture 3" descr="C:\Users\Ольга\Pictures\Анимашки\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509120"/>
            <a:ext cx="1289298" cy="1289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Новая папка\pojavlenie_naturalnyh_chisel.png"/>
          <p:cNvPicPr>
            <a:picLocks noChangeAspect="1" noChangeArrowheads="1"/>
          </p:cNvPicPr>
          <p:nvPr/>
        </p:nvPicPr>
        <p:blipFill>
          <a:blip r:embed="rId2" cstate="print">
            <a:lum bright="30000" contrast="-40000"/>
          </a:blip>
          <a:srcRect/>
          <a:stretch>
            <a:fillRect/>
          </a:stretch>
        </p:blipFill>
        <p:spPr bwMode="auto">
          <a:xfrm>
            <a:off x="0" y="1"/>
            <a:ext cx="9144000" cy="682353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71440" y="1142984"/>
            <a:ext cx="8572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Пальцы сыграли немалую роль в истории счета.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3929066"/>
            <a:ext cx="6715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Когда рук не хватало, в ход шли и ноги.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4786322"/>
            <a:ext cx="65008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Две руки и одна нога –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Две руки и две ноги -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071678"/>
            <a:ext cx="521497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Одна пятерня обозначала –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Две пятерни – 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овая папка\ar1309979231973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5" y="1714488"/>
            <a:ext cx="5506108" cy="5065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58" y="857232"/>
            <a:ext cx="8441157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 люди научились</a:t>
            </a:r>
          </a:p>
          <a:p>
            <a:pPr algn="ctr"/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Записывать цифры?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42918"/>
            <a:ext cx="739779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 Древнем Египте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8" name="Picture 2" descr="C:\Documents and Settings\Admin\Рабочий стол\Новая папка\images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952" y="2071678"/>
            <a:ext cx="6779660" cy="41195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785794"/>
            <a:ext cx="529023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 Вавилонян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122" name="Picture 2" descr="C:\Documents and Settings\Admin\Рабочий стол\Новая папка\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000240"/>
            <a:ext cx="3041669" cy="4329689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Новая папка\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357430"/>
            <a:ext cx="4794248" cy="3595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46390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Древние римляне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6" name="Picture 2" descr="E:\неделя математики\Новая папка\depositphotos_4024547-Metallic-Roman-Numeral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85728"/>
            <a:ext cx="730098" cy="715781"/>
          </a:xfrm>
          <a:prstGeom prst="rect">
            <a:avLst/>
          </a:prstGeom>
          <a:noFill/>
        </p:spPr>
      </p:pic>
      <p:pic>
        <p:nvPicPr>
          <p:cNvPr id="1027" name="Picture 3" descr="E:\неделя математики\Новая папка\depositphotos_4024548-Metallic-Roman-Numeral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42852"/>
            <a:ext cx="857232" cy="857232"/>
          </a:xfrm>
          <a:prstGeom prst="rect">
            <a:avLst/>
          </a:prstGeom>
          <a:noFill/>
        </p:spPr>
      </p:pic>
      <p:pic>
        <p:nvPicPr>
          <p:cNvPr id="1028" name="Picture 4" descr="E:\неделя математики\Новая папка\dep_4024549-Metallic-Roman-Numeral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42852"/>
            <a:ext cx="928694" cy="928694"/>
          </a:xfrm>
          <a:prstGeom prst="rect">
            <a:avLst/>
          </a:prstGeom>
          <a:noFill/>
        </p:spPr>
      </p:pic>
      <p:pic>
        <p:nvPicPr>
          <p:cNvPr id="1029" name="Picture 5" descr="E:\неделя математики\Новая папка\can-stock-photo_csp623718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0"/>
            <a:ext cx="1000132" cy="1044584"/>
          </a:xfrm>
          <a:prstGeom prst="rect">
            <a:avLst/>
          </a:prstGeom>
          <a:noFill/>
        </p:spPr>
      </p:pic>
      <p:pic>
        <p:nvPicPr>
          <p:cNvPr id="1031" name="Picture 7" descr="E:\неделя математики\Новая папка\408333_html_4ded01f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357694"/>
            <a:ext cx="3147957" cy="2286016"/>
          </a:xfrm>
          <a:prstGeom prst="rect">
            <a:avLst/>
          </a:prstGeom>
          <a:noFill/>
        </p:spPr>
      </p:pic>
      <p:pic>
        <p:nvPicPr>
          <p:cNvPr id="1032" name="Picture 8" descr="E:\неделя математики\Новая папка\images 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14480" y="1928802"/>
            <a:ext cx="6000792" cy="2275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еделя математики\Новая папка\Roma-Rakamlari-Hakkinda-Kisa-Bil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"/>
            <a:ext cx="9129529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FFFF00">
                <a:alpha val="18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1643050"/>
            <a:ext cx="192882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 + 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 =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285749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IX + I =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071942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VI + II =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28638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 – I =</a:t>
            </a:r>
            <a:endParaRPr lang="ru-RU" sz="36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1714488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63F8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 + I =</a:t>
            </a:r>
            <a:endParaRPr lang="ru-RU" sz="3600" b="1" dirty="0">
              <a:solidFill>
                <a:srgbClr val="63F8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278605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 – II =</a:t>
            </a:r>
            <a:endParaRPr lang="ru-RU" sz="3600" b="1" dirty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4000504"/>
            <a:ext cx="2431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VIII – III =</a:t>
            </a:r>
            <a:endParaRPr lang="ru-RU" sz="3600" b="1" dirty="0">
              <a:solidFill>
                <a:srgbClr val="CC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9190" y="528638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XI + I =</a:t>
            </a:r>
            <a:endParaRPr lang="ru-RU" sz="3600" b="1" dirty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428604"/>
            <a:ext cx="738856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Решите примеры: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171448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VII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00364" y="285749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5140" y="528638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XII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6644" y="4000504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V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86578" y="278605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VIII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72264" y="1714488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VI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43240" y="4071942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VIII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86050" y="528638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US" sz="3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IX</a:t>
            </a:r>
            <a:endParaRPr lang="ru-RU" sz="3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493</Words>
  <Application>Microsoft Office PowerPoint</Application>
  <PresentationFormat>Экран (4:3)</PresentationFormat>
  <Paragraphs>95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Bookman Old Style</vt:lpstr>
      <vt:lpstr>Calibri</vt:lpstr>
      <vt:lpstr>Microsoft Sans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Пользователь</cp:lastModifiedBy>
  <cp:revision>64</cp:revision>
  <dcterms:created xsi:type="dcterms:W3CDTF">2014-04-03T05:42:32Z</dcterms:created>
  <dcterms:modified xsi:type="dcterms:W3CDTF">2021-04-14T08:42:26Z</dcterms:modified>
</cp:coreProperties>
</file>