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81" r:id="rId4"/>
    <p:sldId id="258" r:id="rId5"/>
    <p:sldId id="270" r:id="rId6"/>
    <p:sldId id="282" r:id="rId7"/>
    <p:sldId id="259" r:id="rId8"/>
    <p:sldId id="260" r:id="rId9"/>
    <p:sldId id="261" r:id="rId10"/>
    <p:sldId id="273" r:id="rId11"/>
    <p:sldId id="275" r:id="rId12"/>
    <p:sldId id="276" r:id="rId13"/>
    <p:sldId id="280" r:id="rId14"/>
    <p:sldId id="277" r:id="rId15"/>
    <p:sldId id="271" r:id="rId16"/>
    <p:sldId id="274" r:id="rId17"/>
    <p:sldId id="279" r:id="rId18"/>
    <p:sldId id="264" r:id="rId19"/>
    <p:sldId id="265" r:id="rId20"/>
    <p:sldId id="267" r:id="rId21"/>
    <p:sldId id="283" r:id="rId22"/>
    <p:sldId id="284" r:id="rId23"/>
    <p:sldId id="285" r:id="rId24"/>
    <p:sldId id="286" r:id="rId25"/>
    <p:sldId id="287" r:id="rId26"/>
    <p:sldId id="288" r:id="rId27"/>
    <p:sldId id="291" r:id="rId28"/>
    <p:sldId id="292" r:id="rId29"/>
    <p:sldId id="293" r:id="rId30"/>
    <p:sldId id="294" r:id="rId31"/>
    <p:sldId id="295" r:id="rId32"/>
    <p:sldId id="296" r:id="rId33"/>
    <p:sldId id="297" r:id="rId34"/>
    <p:sldId id="299" r:id="rId35"/>
    <p:sldId id="298" r:id="rId36"/>
    <p:sldId id="278"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31" autoAdjust="0"/>
  </p:normalViewPr>
  <p:slideViewPr>
    <p:cSldViewPr>
      <p:cViewPr>
        <p:scale>
          <a:sx n="70" d="100"/>
          <a:sy n="70" d="100"/>
        </p:scale>
        <p:origin x="-306" y="-792"/>
      </p:cViewPr>
      <p:guideLst>
        <p:guide orient="horz" pos="2160"/>
        <p:guide pos="2880"/>
      </p:guideLst>
    </p:cSldViewPr>
  </p:slideViewPr>
  <p:outlineViewPr>
    <p:cViewPr>
      <p:scale>
        <a:sx n="33" d="100"/>
        <a:sy n="33" d="100"/>
      </p:scale>
      <p:origin x="42" y="936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E57B3B6A-6BC8-4927-AF0F-DE84D47C5BD4}" type="datetimeFigureOut">
              <a:rPr lang="ru-RU" smtClean="0"/>
              <a:pPr/>
              <a:t>14.04.2021</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D62C2935-F613-4D1F-B525-AD570A3EDFF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wheel spokes="3"/>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57B3B6A-6BC8-4927-AF0F-DE84D47C5BD4}" type="datetimeFigureOut">
              <a:rPr lang="ru-RU" smtClean="0"/>
              <a:pPr/>
              <a:t>14.04.2021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2C2935-F613-4D1F-B525-AD570A3EDFFC}" type="slidenum">
              <a:rPr lang="ru-RU" smtClean="0"/>
              <a:pPr/>
              <a:t>‹#›</a:t>
            </a:fld>
            <a:endParaRPr lang="ru-RU"/>
          </a:p>
        </p:txBody>
      </p:sp>
    </p:spTree>
  </p:cSld>
  <p:clrMapOvr>
    <a:masterClrMapping/>
  </p:clrMapOvr>
  <p:transition>
    <p:wheel spokes="3"/>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57B3B6A-6BC8-4927-AF0F-DE84D47C5BD4}" type="datetimeFigureOut">
              <a:rPr lang="ru-RU" smtClean="0"/>
              <a:pPr/>
              <a:t>14.04.2021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62C2935-F613-4D1F-B525-AD570A3EDFFC}" type="slidenum">
              <a:rPr lang="ru-RU" smtClean="0"/>
              <a:pPr/>
              <a:t>‹#›</a:t>
            </a:fld>
            <a:endParaRPr lang="ru-RU"/>
          </a:p>
        </p:txBody>
      </p:sp>
    </p:spTree>
  </p:cSld>
  <p:clrMapOvr>
    <a:masterClrMapping/>
  </p:clrMapOvr>
  <p:transition>
    <p:wheel spokes="3"/>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E57B3B6A-6BC8-4927-AF0F-DE84D47C5BD4}" type="datetimeFigureOut">
              <a:rPr lang="ru-RU" smtClean="0"/>
              <a:pPr/>
              <a:t>14.04.2021</a:t>
            </a:fld>
            <a:endParaRPr lang="ru-RU"/>
          </a:p>
        </p:txBody>
      </p:sp>
      <p:sp>
        <p:nvSpPr>
          <p:cNvPr id="9" name="Номер слайда 8"/>
          <p:cNvSpPr>
            <a:spLocks noGrp="1"/>
          </p:cNvSpPr>
          <p:nvPr>
            <p:ph type="sldNum" sz="quarter" idx="15"/>
          </p:nvPr>
        </p:nvSpPr>
        <p:spPr/>
        <p:txBody>
          <a:bodyPr rtlCol="0"/>
          <a:lstStyle/>
          <a:p>
            <a:fld id="{D62C2935-F613-4D1F-B525-AD570A3EDFFC}"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transition>
    <p:wheel spokes="3"/>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E57B3B6A-6BC8-4927-AF0F-DE84D47C5BD4}" type="datetimeFigureOut">
              <a:rPr lang="ru-RU" smtClean="0"/>
              <a:pPr/>
              <a:t>14.04.2021</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D62C2935-F613-4D1F-B525-AD570A3EDFF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wheel spokes="3"/>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E57B3B6A-6BC8-4927-AF0F-DE84D47C5BD4}" type="datetimeFigureOut">
              <a:rPr lang="ru-RU" smtClean="0"/>
              <a:pPr/>
              <a:t>14.04.2021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62C2935-F613-4D1F-B525-AD570A3EDFFC}"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wheel spokes="3"/>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E57B3B6A-6BC8-4927-AF0F-DE84D47C5BD4}" type="datetimeFigureOut">
              <a:rPr lang="ru-RU" smtClean="0"/>
              <a:pPr/>
              <a:t>14.04.2021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62C2935-F613-4D1F-B525-AD570A3EDFFC}"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p:wheel spokes="3"/>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E57B3B6A-6BC8-4927-AF0F-DE84D47C5BD4}" type="datetimeFigureOut">
              <a:rPr lang="ru-RU" smtClean="0"/>
              <a:pPr/>
              <a:t>14.04.2021</a:t>
            </a:fld>
            <a:endParaRPr lang="ru-RU"/>
          </a:p>
        </p:txBody>
      </p:sp>
      <p:sp>
        <p:nvSpPr>
          <p:cNvPr id="7" name="Номер слайда 6"/>
          <p:cNvSpPr>
            <a:spLocks noGrp="1"/>
          </p:cNvSpPr>
          <p:nvPr>
            <p:ph type="sldNum" sz="quarter" idx="11"/>
          </p:nvPr>
        </p:nvSpPr>
        <p:spPr/>
        <p:txBody>
          <a:bodyPr rtlCol="0"/>
          <a:lstStyle/>
          <a:p>
            <a:fld id="{D62C2935-F613-4D1F-B525-AD570A3EDFFC}"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transition>
    <p:wheel spokes="3"/>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57B3B6A-6BC8-4927-AF0F-DE84D47C5BD4}" type="datetimeFigureOut">
              <a:rPr lang="ru-RU" smtClean="0"/>
              <a:pPr/>
              <a:t>14.04.2021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62C2935-F613-4D1F-B525-AD570A3EDFFC}" type="slidenum">
              <a:rPr lang="ru-RU" smtClean="0"/>
              <a:pPr/>
              <a:t>‹#›</a:t>
            </a:fld>
            <a:endParaRPr lang="ru-RU"/>
          </a:p>
        </p:txBody>
      </p:sp>
    </p:spTree>
  </p:cSld>
  <p:clrMapOvr>
    <a:masterClrMapping/>
  </p:clrMapOvr>
  <p:transition>
    <p:wheel spokes="3"/>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E57B3B6A-6BC8-4927-AF0F-DE84D47C5BD4}" type="datetimeFigureOut">
              <a:rPr lang="ru-RU" smtClean="0"/>
              <a:pPr/>
              <a:t>14.04.2021</a:t>
            </a:fld>
            <a:endParaRPr lang="ru-RU"/>
          </a:p>
        </p:txBody>
      </p:sp>
      <p:sp>
        <p:nvSpPr>
          <p:cNvPr id="22" name="Номер слайда 21"/>
          <p:cNvSpPr>
            <a:spLocks noGrp="1"/>
          </p:cNvSpPr>
          <p:nvPr>
            <p:ph type="sldNum" sz="quarter" idx="15"/>
          </p:nvPr>
        </p:nvSpPr>
        <p:spPr/>
        <p:txBody>
          <a:bodyPr rtlCol="0"/>
          <a:lstStyle/>
          <a:p>
            <a:fld id="{D62C2935-F613-4D1F-B525-AD570A3EDFFC}"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transition>
    <p:wheel spokes="3"/>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E57B3B6A-6BC8-4927-AF0F-DE84D47C5BD4}" type="datetimeFigureOut">
              <a:rPr lang="ru-RU" smtClean="0"/>
              <a:pPr/>
              <a:t>14.04.2021</a:t>
            </a:fld>
            <a:endParaRPr lang="ru-RU"/>
          </a:p>
        </p:txBody>
      </p:sp>
      <p:sp>
        <p:nvSpPr>
          <p:cNvPr id="18" name="Номер слайда 17"/>
          <p:cNvSpPr>
            <a:spLocks noGrp="1"/>
          </p:cNvSpPr>
          <p:nvPr>
            <p:ph type="sldNum" sz="quarter" idx="11"/>
          </p:nvPr>
        </p:nvSpPr>
        <p:spPr/>
        <p:txBody>
          <a:bodyPr rtlCol="0"/>
          <a:lstStyle/>
          <a:p>
            <a:fld id="{D62C2935-F613-4D1F-B525-AD570A3EDFFC}"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transition>
    <p:wheel spokes="3"/>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E57B3B6A-6BC8-4927-AF0F-DE84D47C5BD4}" type="datetimeFigureOut">
              <a:rPr lang="ru-RU" smtClean="0"/>
              <a:pPr/>
              <a:t>14.04.2021</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62C2935-F613-4D1F-B525-AD570A3EDFF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wheel spokes="3"/>
  </p:transition>
  <p:timing>
    <p:tnLst>
      <p:par>
        <p:cTn id="1" dur="indefinite" restart="never" nodeType="tmRoot"/>
      </p:par>
    </p:tnLst>
  </p:timing>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476672"/>
            <a:ext cx="8352928" cy="1944216"/>
          </a:xfrm>
          <a:effectLst>
            <a:glow rad="101600">
              <a:srgbClr val="7030A0">
                <a:alpha val="60000"/>
              </a:srgbClr>
            </a:glow>
            <a:outerShdw blurRad="40000" dist="20000" dir="5400000" rotWithShape="0">
              <a:srgbClr val="000000">
                <a:alpha val="38000"/>
              </a:srgbClr>
            </a:outerShdw>
          </a:effectLst>
        </p:spPr>
        <p:style>
          <a:lnRef idx="1">
            <a:schemeClr val="accent3"/>
          </a:lnRef>
          <a:fillRef idx="2">
            <a:schemeClr val="accent3"/>
          </a:fillRef>
          <a:effectRef idx="1">
            <a:schemeClr val="accent3"/>
          </a:effectRef>
          <a:fontRef idx="minor">
            <a:schemeClr val="dk1"/>
          </a:fontRef>
        </p:style>
        <p:txBody>
          <a:bodyPr>
            <a:prstTxWarp prst="textWave2">
              <a:avLst>
                <a:gd name="adj1" fmla="val 12500"/>
                <a:gd name="adj2" fmla="val 172"/>
              </a:avLst>
            </a:prstTxWarp>
            <a:noAutofit/>
          </a:bodyPr>
          <a:lstStyle/>
          <a:p>
            <a:r>
              <a:rPr lang="ru-RU" sz="3200" dirty="0" smtClean="0">
                <a:solidFill>
                  <a:srgbClr val="7030A0"/>
                </a:solidFill>
              </a:rPr>
              <a:t> обучение детей счёту с помощью чисел. этапы счетной деятельности</a:t>
            </a:r>
            <a:endParaRPr lang="ru-RU" sz="3200" dirty="0">
              <a:solidFill>
                <a:srgbClr val="7030A0"/>
              </a:solidFill>
            </a:endParaRPr>
          </a:p>
        </p:txBody>
      </p:sp>
      <p:pic>
        <p:nvPicPr>
          <p:cNvPr id="4" name="Рисунок 3"/>
          <p:cNvPicPr/>
          <p:nvPr/>
        </p:nvPicPr>
        <p:blipFill>
          <a:blip r:embed="rId2" cstate="print"/>
          <a:srcRect/>
          <a:stretch>
            <a:fillRect/>
          </a:stretch>
        </p:blipFill>
        <p:spPr bwMode="auto">
          <a:xfrm>
            <a:off x="1115616" y="2564904"/>
            <a:ext cx="4680520" cy="3240360"/>
          </a:xfrm>
          <a:prstGeom prst="rect">
            <a:avLst/>
          </a:prstGeom>
          <a:noFill/>
          <a:ln w="9525">
            <a:noFill/>
            <a:miter lim="800000"/>
            <a:headEnd/>
            <a:tailEnd/>
          </a:ln>
        </p:spPr>
      </p:pic>
      <p:sp>
        <p:nvSpPr>
          <p:cNvPr id="5" name="Подзаголовок 4"/>
          <p:cNvSpPr>
            <a:spLocks noGrp="1"/>
          </p:cNvSpPr>
          <p:nvPr>
            <p:ph type="subTitle" idx="1"/>
          </p:nvPr>
        </p:nvSpPr>
        <p:spPr>
          <a:xfrm>
            <a:off x="3635896" y="5517232"/>
            <a:ext cx="4822304" cy="857690"/>
          </a:xfrm>
        </p:spPr>
        <p:txBody>
          <a:bodyPr>
            <a:normAutofit fontScale="92500"/>
          </a:bodyPr>
          <a:lstStyle/>
          <a:p>
            <a:pPr lvl="0" algn="ctr">
              <a:spcBef>
                <a:spcPts val="0"/>
              </a:spcBef>
              <a:buClrTx/>
              <a:buSzTx/>
            </a:pPr>
            <a:r>
              <a:rPr lang="ru-RU" sz="1600" dirty="0" smtClean="0">
                <a:solidFill>
                  <a:srgbClr val="002060"/>
                </a:solidFill>
                <a:latin typeface="Arial" panose="020B0604020202020204" pitchFamily="34" charset="0"/>
                <a:cs typeface="Arial" panose="020B0604020202020204" pitchFamily="34" charset="0"/>
              </a:rPr>
              <a:t>Воспитатель </a:t>
            </a:r>
            <a:r>
              <a:rPr lang="ru-RU" sz="1600" dirty="0">
                <a:solidFill>
                  <a:srgbClr val="002060"/>
                </a:solidFill>
                <a:latin typeface="Arial" panose="020B0604020202020204" pitchFamily="34" charset="0"/>
                <a:cs typeface="Arial" panose="020B0604020202020204" pitchFamily="34" charset="0"/>
              </a:rPr>
              <a:t>ГБДОУ детский сад №23 Красногвардейского района Санкт-Петербурга</a:t>
            </a:r>
          </a:p>
          <a:p>
            <a:pPr lvl="0" algn="ctr">
              <a:spcBef>
                <a:spcPts val="0"/>
              </a:spcBef>
              <a:buClrTx/>
              <a:buSzTx/>
            </a:pPr>
            <a:r>
              <a:rPr lang="ru-RU" sz="1600" dirty="0">
                <a:solidFill>
                  <a:srgbClr val="002060"/>
                </a:solidFill>
                <a:latin typeface="Arial" panose="020B0604020202020204" pitchFamily="34" charset="0"/>
                <a:cs typeface="Arial" panose="020B0604020202020204" pitchFamily="34" charset="0"/>
              </a:rPr>
              <a:t>Кошкина Екатерина Александровна</a:t>
            </a:r>
          </a:p>
          <a:p>
            <a:endParaRPr lang="ru-RU" dirty="0"/>
          </a:p>
        </p:txBody>
      </p:sp>
    </p:spTree>
  </p:cSld>
  <p:clrMapOvr>
    <a:masterClrMapping/>
  </p:clrMapOvr>
  <p:transition>
    <p:wheel spokes="3"/>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88640"/>
            <a:ext cx="8147248" cy="6285312"/>
          </a:xfrm>
        </p:spPr>
        <p:txBody>
          <a:bodyPr>
            <a:normAutofit/>
          </a:bodyPr>
          <a:lstStyle/>
          <a:p>
            <a:pPr marL="0" indent="0" algn="ctr">
              <a:buNone/>
            </a:pPr>
            <a:r>
              <a:rPr lang="ru-RU" b="1" dirty="0" smtClean="0"/>
              <a:t>Варианты </a:t>
            </a:r>
            <a:r>
              <a:rPr lang="ru-RU" b="1" dirty="0"/>
              <a:t>заданий</a:t>
            </a:r>
          </a:p>
          <a:p>
            <a:pPr marL="0" indent="0">
              <a:buNone/>
            </a:pPr>
            <a:endParaRPr lang="ru-RU" dirty="0"/>
          </a:p>
          <a:p>
            <a:pPr marL="0" indent="0">
              <a:buNone/>
            </a:pPr>
            <a:r>
              <a:rPr lang="ru-RU" dirty="0" smtClean="0"/>
              <a:t>- отсчёт </a:t>
            </a:r>
            <a:r>
              <a:rPr lang="ru-RU" dirty="0"/>
              <a:t>по образцу. Воспитатель предлагает </a:t>
            </a:r>
            <a:r>
              <a:rPr lang="ru-RU" dirty="0" smtClean="0"/>
              <a:t> </a:t>
            </a:r>
          </a:p>
          <a:p>
            <a:pPr marL="0" indent="0">
              <a:buNone/>
            </a:pPr>
            <a:r>
              <a:rPr lang="ru-RU" dirty="0" smtClean="0"/>
              <a:t>  посчитать </a:t>
            </a:r>
            <a:r>
              <a:rPr lang="ru-RU" dirty="0"/>
              <a:t>игрушки на столе и отложить у себя </a:t>
            </a:r>
            <a:endParaRPr lang="ru-RU" dirty="0" smtClean="0"/>
          </a:p>
          <a:p>
            <a:pPr marL="0" indent="0">
              <a:buNone/>
            </a:pPr>
            <a:r>
              <a:rPr lang="ru-RU" dirty="0" smtClean="0"/>
              <a:t>  столько </a:t>
            </a:r>
            <a:r>
              <a:rPr lang="ru-RU" dirty="0"/>
              <a:t>же кружочков;</a:t>
            </a:r>
          </a:p>
          <a:p>
            <a:pPr marL="0" indent="0">
              <a:buNone/>
            </a:pPr>
            <a:r>
              <a:rPr lang="ru-RU" dirty="0" smtClean="0"/>
              <a:t>- отсчёт </a:t>
            </a:r>
            <a:r>
              <a:rPr lang="ru-RU" dirty="0"/>
              <a:t>по названному числу: найди двух уточек, </a:t>
            </a:r>
            <a:endParaRPr lang="ru-RU" dirty="0" smtClean="0"/>
          </a:p>
          <a:p>
            <a:pPr marL="0" indent="0">
              <a:buNone/>
            </a:pPr>
            <a:r>
              <a:rPr lang="ru-RU" dirty="0"/>
              <a:t> </a:t>
            </a:r>
            <a:r>
              <a:rPr lang="ru-RU" dirty="0" smtClean="0"/>
              <a:t> отложи </a:t>
            </a:r>
            <a:r>
              <a:rPr lang="ru-RU" dirty="0"/>
              <a:t>три грибка;</a:t>
            </a:r>
          </a:p>
          <a:p>
            <a:pPr marL="0" indent="0">
              <a:buNone/>
            </a:pPr>
            <a:r>
              <a:rPr lang="ru-RU" dirty="0" smtClean="0"/>
              <a:t>- отсчёт </a:t>
            </a:r>
            <a:r>
              <a:rPr lang="ru-RU" dirty="0"/>
              <a:t>предметов в сочетании с заданиями на </a:t>
            </a:r>
            <a:endParaRPr lang="ru-RU" dirty="0" smtClean="0"/>
          </a:p>
          <a:p>
            <a:pPr marL="0" indent="0">
              <a:buNone/>
            </a:pPr>
            <a:r>
              <a:rPr lang="ru-RU" dirty="0" smtClean="0"/>
              <a:t>  пространственную </a:t>
            </a:r>
            <a:r>
              <a:rPr lang="ru-RU" dirty="0"/>
              <a:t>ориентировку: отложи 4 круга и </a:t>
            </a:r>
            <a:endParaRPr lang="ru-RU" dirty="0" smtClean="0"/>
          </a:p>
          <a:p>
            <a:pPr marL="0" indent="0">
              <a:buNone/>
            </a:pPr>
            <a:r>
              <a:rPr lang="ru-RU" dirty="0" smtClean="0"/>
              <a:t>  положи </a:t>
            </a:r>
            <a:r>
              <a:rPr lang="ru-RU" dirty="0"/>
              <a:t>их на нижнюю полоску, 4 уточки на стол.</a:t>
            </a:r>
          </a:p>
        </p:txBody>
      </p:sp>
    </p:spTree>
  </p:cSld>
  <p:clrMapOvr>
    <a:masterClrMapping/>
  </p:clrMapOvr>
  <p:transition>
    <p:wheel spokes="3"/>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0648"/>
            <a:ext cx="8291264" cy="6213304"/>
          </a:xfrm>
        </p:spPr>
        <p:txBody>
          <a:bodyPr>
            <a:normAutofit/>
          </a:bodyPr>
          <a:lstStyle/>
          <a:p>
            <a:pPr marL="0" indent="0" algn="ctr">
              <a:buNone/>
            </a:pPr>
            <a:r>
              <a:rPr lang="ru-RU" dirty="0"/>
              <a:t> </a:t>
            </a:r>
            <a:r>
              <a:rPr lang="ru-RU" b="1" dirty="0"/>
              <a:t>Используются следующие игры:</a:t>
            </a:r>
          </a:p>
          <a:p>
            <a:pPr marL="0" indent="0" algn="just">
              <a:buNone/>
            </a:pPr>
            <a:r>
              <a:rPr lang="ru-RU" dirty="0"/>
              <a:t>                                    </a:t>
            </a:r>
            <a:endParaRPr lang="ru-RU" dirty="0" smtClean="0"/>
          </a:p>
          <a:p>
            <a:pPr marL="0" indent="0" algn="ctr">
              <a:buNone/>
            </a:pPr>
            <a:r>
              <a:rPr lang="ru-RU" b="1" dirty="0" smtClean="0"/>
              <a:t>«</a:t>
            </a:r>
            <a:r>
              <a:rPr lang="ru-RU" b="1" dirty="0"/>
              <a:t>Угости мишек чаем»</a:t>
            </a:r>
          </a:p>
          <a:p>
            <a:pPr marL="0" indent="0" algn="just">
              <a:buNone/>
            </a:pPr>
            <a:r>
              <a:rPr lang="ru-RU" dirty="0"/>
              <a:t>В гости к детям приходят медвежата, заранее готовится угощение, чашки, блюдца. После того, как гости усядутся за стол, детям предлагается  принести столько чашек, сколько гостей, отсчитать столько же блюдец и т.д.</a:t>
            </a:r>
          </a:p>
          <a:p>
            <a:pPr marL="0" indent="0" algn="just">
              <a:buNone/>
            </a:pPr>
            <a:r>
              <a:rPr lang="ru-RU" dirty="0"/>
              <a:t>                                   </a:t>
            </a:r>
            <a:endParaRPr lang="ru-RU" dirty="0" smtClean="0"/>
          </a:p>
          <a:p>
            <a:pPr marL="0" indent="0" algn="ctr">
              <a:buNone/>
            </a:pPr>
            <a:r>
              <a:rPr lang="ru-RU" dirty="0" smtClean="0"/>
              <a:t> </a:t>
            </a:r>
            <a:r>
              <a:rPr lang="ru-RU" b="1" dirty="0"/>
              <a:t>«Оденем куклу на прогулку»</a:t>
            </a:r>
          </a:p>
          <a:p>
            <a:pPr marL="0" indent="0" algn="just">
              <a:buNone/>
            </a:pPr>
            <a:r>
              <a:rPr lang="ru-RU" dirty="0"/>
              <a:t>Та же обучающая задача вовлекается в другой сюжет: дети готовятся на прогулку, собираются взять с собой кукол. Но их необходимо одеть по сезону: из большего количества пальто, шапок, шарфов, рукавичек необходимо взять соответствующее количеству кукол. </a:t>
            </a:r>
          </a:p>
        </p:txBody>
      </p:sp>
    </p:spTree>
  </p:cSld>
  <p:clrMapOvr>
    <a:masterClrMapping/>
  </p:clrMapOvr>
  <p:transition>
    <p:wheel spokes="3"/>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332656"/>
            <a:ext cx="8147248" cy="6141296"/>
          </a:xfrm>
        </p:spPr>
        <p:txBody>
          <a:bodyPr>
            <a:normAutofit lnSpcReduction="10000"/>
          </a:bodyPr>
          <a:lstStyle/>
          <a:p>
            <a:pPr marL="0" indent="0" algn="ctr">
              <a:buNone/>
            </a:pPr>
            <a:r>
              <a:rPr lang="ru-RU" b="1" dirty="0"/>
              <a:t>Показ независимости числа от признаков предметов</a:t>
            </a:r>
          </a:p>
          <a:p>
            <a:pPr marL="0" indent="0" algn="just">
              <a:buNone/>
            </a:pPr>
            <a:endParaRPr lang="ru-RU" dirty="0" smtClean="0"/>
          </a:p>
          <a:p>
            <a:pPr marL="0" indent="0" algn="just">
              <a:buNone/>
            </a:pPr>
            <a:r>
              <a:rPr lang="ru-RU" dirty="0" smtClean="0"/>
              <a:t>Важно </a:t>
            </a:r>
            <a:r>
              <a:rPr lang="ru-RU" dirty="0"/>
              <a:t>обратить внимание детей на то, что число предметов не зависит от их размера, формы расположения, занимаемой площади.</a:t>
            </a:r>
          </a:p>
          <a:p>
            <a:pPr marL="0" indent="0" algn="just">
              <a:buNone/>
            </a:pPr>
            <a:r>
              <a:rPr lang="ru-RU" dirty="0"/>
              <a:t>Детей приучают пользоваться разными приёмами практического сопоставления наложение, приложение, составление пар, применение эквивалентов (заместителей предметов). Эквиваленты применяют тогда, когда другие известные способы употребить невозможно. Например, чтобы убедиться, что на обеих карточках нарисовано одинаковое количество предметов, нужно взять кружки и наложить на рисунки другой карточки.</a:t>
            </a:r>
          </a:p>
        </p:txBody>
      </p:sp>
    </p:spTree>
  </p:cSld>
  <p:clrMapOvr>
    <a:masterClrMapping/>
  </p:clrMapOvr>
  <p:transition>
    <p:wheel spokes="3"/>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404664"/>
            <a:ext cx="8291264" cy="5976664"/>
          </a:xfrm>
        </p:spPr>
        <p:txBody>
          <a:bodyPr/>
          <a:lstStyle/>
          <a:p>
            <a:pPr algn="just">
              <a:buNone/>
            </a:pPr>
            <a:r>
              <a:rPr lang="ru-RU" b="1" i="1" dirty="0" smtClean="0"/>
              <a:t>  </a:t>
            </a:r>
            <a:r>
              <a:rPr lang="ru-RU" sz="2000" b="1" i="1" dirty="0" smtClean="0"/>
              <a:t>  </a:t>
            </a:r>
            <a:endParaRPr lang="ru-RU" dirty="0"/>
          </a:p>
        </p:txBody>
      </p:sp>
      <p:pic>
        <p:nvPicPr>
          <p:cNvPr id="4" name="Рисунок 3"/>
          <p:cNvPicPr/>
          <p:nvPr/>
        </p:nvPicPr>
        <p:blipFill>
          <a:blip r:embed="rId2" cstate="print"/>
          <a:srcRect/>
          <a:stretch>
            <a:fillRect/>
          </a:stretch>
        </p:blipFill>
        <p:spPr bwMode="auto">
          <a:xfrm>
            <a:off x="1187624" y="4506218"/>
            <a:ext cx="6552728" cy="2019126"/>
          </a:xfrm>
          <a:prstGeom prst="rect">
            <a:avLst/>
          </a:prstGeom>
          <a:noFill/>
          <a:ln w="38100">
            <a:solidFill>
              <a:srgbClr val="7030A0"/>
            </a:solidFill>
            <a:miter lim="800000"/>
            <a:headEnd/>
            <a:tailEnd/>
          </a:ln>
        </p:spPr>
      </p:pic>
      <p:sp>
        <p:nvSpPr>
          <p:cNvPr id="6" name="Прямоугольник 5"/>
          <p:cNvSpPr/>
          <p:nvPr/>
        </p:nvSpPr>
        <p:spPr>
          <a:xfrm>
            <a:off x="467544" y="474345"/>
            <a:ext cx="8136904" cy="4031873"/>
          </a:xfrm>
          <a:prstGeom prst="rect">
            <a:avLst/>
          </a:prstGeom>
        </p:spPr>
        <p:txBody>
          <a:bodyPr wrap="square">
            <a:spAutoFit/>
          </a:bodyPr>
          <a:lstStyle/>
          <a:p>
            <a:pPr algn="ctr"/>
            <a:r>
              <a:rPr lang="ru-RU" sz="3200" b="1" dirty="0">
                <a:latin typeface="Times New Roman" pitchFamily="18" charset="0"/>
                <a:cs typeface="Times New Roman" pitchFamily="18" charset="0"/>
              </a:rPr>
              <a:t>Этапы счетной деятельности</a:t>
            </a:r>
          </a:p>
          <a:p>
            <a:endParaRPr lang="ru-RU" sz="3200" dirty="0" smtClean="0">
              <a:latin typeface="Times New Roman" pitchFamily="18" charset="0"/>
              <a:cs typeface="Times New Roman" pitchFamily="18" charset="0"/>
            </a:endParaRPr>
          </a:p>
          <a:p>
            <a:r>
              <a:rPr lang="ru-RU" sz="3200" dirty="0" smtClean="0">
                <a:latin typeface="Times New Roman" pitchFamily="18" charset="0"/>
                <a:cs typeface="Times New Roman" pitchFamily="18" charset="0"/>
              </a:rPr>
              <a:t>Счет </a:t>
            </a:r>
            <a:r>
              <a:rPr lang="ru-RU" sz="3200" dirty="0">
                <a:latin typeface="Times New Roman" pitchFamily="18" charset="0"/>
                <a:cs typeface="Times New Roman" pitchFamily="18" charset="0"/>
              </a:rPr>
              <a:t>— это деятельность с присущими всякой деятельности признаками, т. е. наличием цели, средств, способов ее осуществления и результатом в виде итогового числа как показателя мощности множества</a:t>
            </a:r>
            <a:r>
              <a:rPr lang="ru-RU" sz="3200" dirty="0" smtClean="0">
                <a:latin typeface="Times New Roman" pitchFamily="18" charset="0"/>
                <a:cs typeface="Times New Roman" pitchFamily="18" charset="0"/>
              </a:rPr>
              <a:t>.</a:t>
            </a:r>
            <a:endParaRPr lang="ru-RU" sz="3200" dirty="0">
              <a:latin typeface="Times New Roman" pitchFamily="18" charset="0"/>
              <a:cs typeface="Times New Roman" pitchFamily="18" charset="0"/>
            </a:endParaRPr>
          </a:p>
        </p:txBody>
      </p:sp>
    </p:spTree>
  </p:cSld>
  <p:clrMapOvr>
    <a:masterClrMapping/>
  </p:clrMapOvr>
  <p:transition>
    <p:wheel spokes="3"/>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548680"/>
            <a:ext cx="8003232" cy="5925272"/>
          </a:xfrm>
        </p:spPr>
        <p:txBody>
          <a:bodyPr>
            <a:normAutofit/>
          </a:bodyPr>
          <a:lstStyle/>
          <a:p>
            <a:pPr marL="0" indent="0" algn="just">
              <a:buNone/>
            </a:pPr>
            <a:r>
              <a:rPr lang="ru-RU" sz="2800" dirty="0">
                <a:latin typeface="Times New Roman" pitchFamily="18" charset="0"/>
                <a:cs typeface="Times New Roman" pitchFamily="18" charset="0"/>
              </a:rPr>
              <a:t>Сущность деятельности счета состоит в том, что между элементами конкретной совокупности и числами натурального ряда как стандартного множества чисел, каждое из которых является показателем определенного класса множеств, устанавливается взаимно-однозначное соответствие.</a:t>
            </a:r>
          </a:p>
          <a:p>
            <a:pPr marL="0" indent="0" algn="just">
              <a:buNone/>
            </a:pPr>
            <a:r>
              <a:rPr lang="ru-RU" sz="2800" dirty="0">
                <a:latin typeface="Times New Roman" pitchFamily="18" charset="0"/>
                <a:cs typeface="Times New Roman" pitchFamily="18" charset="0"/>
              </a:rPr>
              <a:t>Многочисленные исследования педагогов и психологов (А. М. </a:t>
            </a:r>
            <a:r>
              <a:rPr lang="ru-RU" sz="2800" dirty="0" err="1">
                <a:latin typeface="Times New Roman" pitchFamily="18" charset="0"/>
                <a:cs typeface="Times New Roman" pitchFamily="18" charset="0"/>
              </a:rPr>
              <a:t>Леушина</a:t>
            </a:r>
            <a:r>
              <a:rPr lang="ru-RU" sz="2800" dirty="0">
                <a:latin typeface="Times New Roman" pitchFamily="18" charset="0"/>
                <a:cs typeface="Times New Roman" pitchFamily="18" charset="0"/>
              </a:rPr>
              <a:t>, Г. С. Костюк, В. В. Данилова и др.) показали, что овладение детьми счетом осуществляется постепенно и проходит ряд этапов.</a:t>
            </a:r>
          </a:p>
          <a:p>
            <a:pPr marL="0" indent="0">
              <a:buNone/>
            </a:pPr>
            <a:endParaRPr lang="ru-RU" dirty="0"/>
          </a:p>
        </p:txBody>
      </p:sp>
    </p:spTree>
  </p:cSld>
  <p:clrMapOvr>
    <a:masterClrMapping/>
  </p:clrMapOvr>
  <p:transition>
    <p:wheel spokes="3"/>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1196752"/>
            <a:ext cx="7529264" cy="5277200"/>
          </a:xfrm>
        </p:spPr>
        <p:txBody>
          <a:bodyPr>
            <a:normAutofit/>
          </a:bodyPr>
          <a:lstStyle/>
          <a:p>
            <a:pPr marL="0" indent="0" algn="just">
              <a:buNone/>
            </a:pPr>
            <a:endParaRPr lang="ru-RU" dirty="0" smtClean="0"/>
          </a:p>
          <a:p>
            <a:pPr algn="just"/>
            <a:endParaRPr lang="ru-RU" dirty="0"/>
          </a:p>
        </p:txBody>
      </p:sp>
      <p:pic>
        <p:nvPicPr>
          <p:cNvPr id="4" name="Рисунок 3"/>
          <p:cNvPicPr/>
          <p:nvPr/>
        </p:nvPicPr>
        <p:blipFill>
          <a:blip r:embed="rId2" cstate="print"/>
          <a:srcRect/>
          <a:stretch>
            <a:fillRect/>
          </a:stretch>
        </p:blipFill>
        <p:spPr bwMode="auto">
          <a:xfrm>
            <a:off x="4463988" y="3645024"/>
            <a:ext cx="4176464" cy="3040757"/>
          </a:xfrm>
          <a:prstGeom prst="rect">
            <a:avLst/>
          </a:prstGeom>
          <a:noFill/>
          <a:ln w="76200">
            <a:solidFill>
              <a:srgbClr val="7030A0"/>
            </a:solidFill>
            <a:miter lim="800000"/>
            <a:headEnd/>
            <a:tailEnd/>
          </a:ln>
          <a:effectLst>
            <a:outerShdw blurRad="76200" dir="18900000" sy="23000" kx="-1200000" algn="bl" rotWithShape="0">
              <a:prstClr val="black">
                <a:alpha val="20000"/>
              </a:prstClr>
            </a:outerShdw>
          </a:effectLst>
        </p:spPr>
      </p:pic>
      <p:sp>
        <p:nvSpPr>
          <p:cNvPr id="6" name="Прямоугольник 5"/>
          <p:cNvSpPr/>
          <p:nvPr/>
        </p:nvSpPr>
        <p:spPr>
          <a:xfrm>
            <a:off x="251520" y="620689"/>
            <a:ext cx="8424936" cy="3416320"/>
          </a:xfrm>
          <a:prstGeom prst="rect">
            <a:avLst/>
          </a:prstGeom>
        </p:spPr>
        <p:txBody>
          <a:bodyPr wrap="square">
            <a:spAutoFit/>
          </a:bodyPr>
          <a:lstStyle/>
          <a:p>
            <a:r>
              <a:rPr lang="ru-RU" sz="2400" dirty="0"/>
              <a:t>Обучение счету начинается с практических действий с множествами, дробления их на элементы, сравнения смежных множеств. Счетная деятельность условно может быть поделена на отдельные этапы, а именно процесс счета и итог, в связи с чем выделяется соотнесенный и итоговый счет. Процессом счета, т. е. соотнесенным счетом (называнием чисел) дети овладевают быстрее. Итог счета усваивается значительно труднее.</a:t>
            </a:r>
          </a:p>
        </p:txBody>
      </p:sp>
    </p:spTree>
  </p:cSld>
  <p:clrMapOvr>
    <a:masterClrMapping/>
  </p:clrMapOvr>
  <p:transition>
    <p:wheel spokes="3"/>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8075240" cy="6069288"/>
          </a:xfrm>
        </p:spPr>
        <p:txBody>
          <a:bodyPr>
            <a:normAutofit/>
          </a:bodyPr>
          <a:lstStyle/>
          <a:p>
            <a:pPr algn="just">
              <a:buNone/>
            </a:pPr>
            <a:endParaRPr lang="ru-RU" sz="2800" dirty="0" smtClean="0">
              <a:latin typeface="Times New Roman" pitchFamily="18" charset="0"/>
              <a:cs typeface="Times New Roman" pitchFamily="18" charset="0"/>
            </a:endParaRPr>
          </a:p>
          <a:p>
            <a:pPr algn="just">
              <a:buNone/>
            </a:pPr>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  А</a:t>
            </a:r>
            <a:r>
              <a:rPr lang="ru-RU" sz="2800" dirty="0">
                <a:latin typeface="Times New Roman" pitchFamily="18" charset="0"/>
                <a:cs typeface="Times New Roman" pitchFamily="18" charset="0"/>
              </a:rPr>
              <a:t>. М. </a:t>
            </a:r>
            <a:r>
              <a:rPr lang="ru-RU" sz="2800" dirty="0" err="1">
                <a:latin typeface="Times New Roman" pitchFamily="18" charset="0"/>
                <a:cs typeface="Times New Roman" pitchFamily="18" charset="0"/>
              </a:rPr>
              <a:t>Леушина</a:t>
            </a:r>
            <a:r>
              <a:rPr lang="ru-RU" sz="2800" dirty="0">
                <a:latin typeface="Times New Roman" pitchFamily="18" charset="0"/>
                <a:cs typeface="Times New Roman" pitchFamily="18" charset="0"/>
              </a:rPr>
              <a:t> определила шесть этапов развития счетной деятельности у детей. При этом первые два этапа являются подготовительными. В этот период дети оперируют с множествами, не используя чисел. Оценка количества осуществляется с помощью слов «много», «один», «ни одного», «больше — меньше — поровну». Эти этапы характеризуются как </a:t>
            </a:r>
            <a:r>
              <a:rPr lang="ru-RU" sz="2800" dirty="0" err="1">
                <a:latin typeface="Times New Roman" pitchFamily="18" charset="0"/>
                <a:cs typeface="Times New Roman" pitchFamily="18" charset="0"/>
              </a:rPr>
              <a:t>дочисловые</a:t>
            </a:r>
            <a:r>
              <a:rPr lang="ru-RU" sz="2800" dirty="0">
                <a:latin typeface="Times New Roman" pitchFamily="18" charset="0"/>
                <a:cs typeface="Times New Roman" pitchFamily="18" charset="0"/>
              </a:rPr>
              <a:t>.</a:t>
            </a:r>
            <a:endParaRPr lang="ru-RU" sz="2800" dirty="0" smtClean="0">
              <a:latin typeface="Times New Roman" pitchFamily="18" charset="0"/>
              <a:cs typeface="Times New Roman" pitchFamily="18" charset="0"/>
            </a:endParaRPr>
          </a:p>
        </p:txBody>
      </p:sp>
    </p:spTree>
  </p:cSld>
  <p:clrMapOvr>
    <a:masterClrMapping/>
  </p:clrMapOvr>
  <p:transition>
    <p:wheel spokes="3"/>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4" name="Текст 3"/>
          <p:cNvSpPr>
            <a:spLocks noGrp="1"/>
          </p:cNvSpPr>
          <p:nvPr>
            <p:ph type="body" sz="half" idx="2"/>
          </p:nvPr>
        </p:nvSpPr>
        <p:spPr>
          <a:xfrm>
            <a:off x="3635896" y="188640"/>
            <a:ext cx="5112568" cy="6336704"/>
          </a:xfrm>
        </p:spPr>
        <p:txBody>
          <a:bodyPr>
            <a:noAutofit/>
          </a:bodyPr>
          <a:lstStyle/>
          <a:p>
            <a:pPr algn="just"/>
            <a:r>
              <a:rPr lang="ru-RU" sz="1800" b="1" dirty="0">
                <a:latin typeface="Times New Roman" pitchFamily="18" charset="0"/>
                <a:cs typeface="Times New Roman" pitchFamily="18" charset="0"/>
              </a:rPr>
              <a:t>Первый этап </a:t>
            </a:r>
            <a:r>
              <a:rPr lang="ru-RU" sz="1800" dirty="0">
                <a:latin typeface="Times New Roman" pitchFamily="18" charset="0"/>
                <a:cs typeface="Times New Roman" pitchFamily="18" charset="0"/>
              </a:rPr>
              <a:t>можно соотнести со вторым и третьим годом жизни. Основная цель этого этапа — ознакомление со структурой множества. </a:t>
            </a:r>
            <a:endParaRPr lang="ru-RU" sz="1800" dirty="0" smtClean="0">
              <a:latin typeface="Times New Roman" pitchFamily="18" charset="0"/>
              <a:cs typeface="Times New Roman" pitchFamily="18" charset="0"/>
            </a:endParaRPr>
          </a:p>
          <a:p>
            <a:pPr algn="just"/>
            <a:r>
              <a:rPr lang="ru-RU" sz="1800" u="sng" dirty="0" smtClean="0">
                <a:latin typeface="Times New Roman" pitchFamily="18" charset="0"/>
                <a:cs typeface="Times New Roman" pitchFamily="18" charset="0"/>
              </a:rPr>
              <a:t>Основные </a:t>
            </a:r>
            <a:r>
              <a:rPr lang="ru-RU" sz="1800" u="sng" dirty="0">
                <a:latin typeface="Times New Roman" pitchFamily="18" charset="0"/>
                <a:cs typeface="Times New Roman" pitchFamily="18" charset="0"/>
              </a:rPr>
              <a:t>способы</a:t>
            </a:r>
            <a:r>
              <a:rPr lang="ru-RU" sz="1800" dirty="0">
                <a:latin typeface="Times New Roman" pitchFamily="18" charset="0"/>
                <a:cs typeface="Times New Roman" pitchFamily="18" charset="0"/>
              </a:rPr>
              <a:t> — выделение отдельных элементов в множестве и составление множества из отдельных элементов. Дети сравнивают контрастные множества: много и один</a:t>
            </a:r>
            <a:r>
              <a:rPr lang="ru-RU" sz="1800" dirty="0" smtClean="0">
                <a:latin typeface="Times New Roman" pitchFamily="18" charset="0"/>
                <a:cs typeface="Times New Roman" pitchFamily="18" charset="0"/>
              </a:rPr>
              <a:t>.</a:t>
            </a:r>
          </a:p>
          <a:p>
            <a:endParaRPr lang="ru-RU" sz="1800" b="1" dirty="0" smtClean="0">
              <a:solidFill>
                <a:srgbClr val="2A2723"/>
              </a:solidFill>
              <a:latin typeface="Times New Roman" pitchFamily="18" charset="0"/>
              <a:cs typeface="Times New Roman" pitchFamily="18" charset="0"/>
            </a:endParaRPr>
          </a:p>
          <a:p>
            <a:r>
              <a:rPr lang="ru-RU" sz="1800" b="1" dirty="0" smtClean="0">
                <a:solidFill>
                  <a:srgbClr val="2A2723"/>
                </a:solidFill>
                <a:latin typeface="Times New Roman" pitchFamily="18" charset="0"/>
                <a:cs typeface="Times New Roman" pitchFamily="18" charset="0"/>
              </a:rPr>
              <a:t>Второй </a:t>
            </a:r>
            <a:r>
              <a:rPr lang="ru-RU" sz="1800" b="1" dirty="0">
                <a:solidFill>
                  <a:srgbClr val="2A2723"/>
                </a:solidFill>
                <a:latin typeface="Times New Roman" pitchFamily="18" charset="0"/>
                <a:cs typeface="Times New Roman" pitchFamily="18" charset="0"/>
              </a:rPr>
              <a:t>этап </a:t>
            </a:r>
            <a:r>
              <a:rPr lang="ru-RU" sz="1800" dirty="0">
                <a:solidFill>
                  <a:srgbClr val="2A2723"/>
                </a:solidFill>
                <a:latin typeface="Times New Roman" pitchFamily="18" charset="0"/>
                <a:cs typeface="Times New Roman" pitchFamily="18" charset="0"/>
              </a:rPr>
              <a:t>также </a:t>
            </a:r>
            <a:r>
              <a:rPr lang="ru-RU" sz="1800" dirty="0" err="1">
                <a:solidFill>
                  <a:srgbClr val="2A2723"/>
                </a:solidFill>
                <a:latin typeface="Times New Roman" pitchFamily="18" charset="0"/>
                <a:cs typeface="Times New Roman" pitchFamily="18" charset="0"/>
              </a:rPr>
              <a:t>дочисловой</a:t>
            </a:r>
            <a:r>
              <a:rPr lang="ru-RU" sz="1800" dirty="0">
                <a:solidFill>
                  <a:srgbClr val="2A2723"/>
                </a:solidFill>
                <a:latin typeface="Times New Roman" pitchFamily="18" charset="0"/>
                <a:cs typeface="Times New Roman" pitchFamily="18" charset="0"/>
              </a:rPr>
              <a:t>, однако в этот период дети овладевают счетом на специальных занятиях по математике.</a:t>
            </a:r>
          </a:p>
          <a:p>
            <a:r>
              <a:rPr lang="ru-RU" sz="1800" dirty="0">
                <a:solidFill>
                  <a:srgbClr val="2A2723"/>
                </a:solidFill>
                <a:latin typeface="Times New Roman" pitchFamily="18" charset="0"/>
                <a:cs typeface="Times New Roman" pitchFamily="18" charset="0"/>
              </a:rPr>
              <a:t>Цель — научить сравнивать смежные множества поэлементно, т. е. сравнивать множества, отличающиеся по количеству элементов на один.</a:t>
            </a:r>
          </a:p>
          <a:p>
            <a:pPr algn="just"/>
            <a:r>
              <a:rPr lang="ru-RU" sz="1800" u="sng" dirty="0">
                <a:solidFill>
                  <a:srgbClr val="2A2723"/>
                </a:solidFill>
                <a:latin typeface="Times New Roman" pitchFamily="18" charset="0"/>
                <a:cs typeface="Times New Roman" pitchFamily="18" charset="0"/>
              </a:rPr>
              <a:t>Основные способы</a:t>
            </a:r>
            <a:r>
              <a:rPr lang="ru-RU" sz="1800" dirty="0">
                <a:solidFill>
                  <a:srgbClr val="2A2723"/>
                </a:solidFill>
                <a:latin typeface="Times New Roman" pitchFamily="18" charset="0"/>
                <a:cs typeface="Times New Roman" pitchFamily="18" charset="0"/>
              </a:rPr>
              <a:t> — накладывание, прикладывание, сравнение. В результате этой деятельности дети должны научиться устанавливать равенство из неравенства, добавляя один элемент, т. е. увеличивая, или убирая, т. е. уменьшая, множество.</a:t>
            </a:r>
            <a:endParaRPr lang="ru-RU" sz="1800" dirty="0">
              <a:latin typeface="Times New Roman" pitchFamily="18" charset="0"/>
              <a:cs typeface="Times New Roman" pitchFamily="18" charset="0"/>
            </a:endParaRPr>
          </a:p>
        </p:txBody>
      </p:sp>
      <p:pic>
        <p:nvPicPr>
          <p:cNvPr id="5" name="Рисунок 4"/>
          <p:cNvPicPr>
            <a:picLocks noGrp="1"/>
          </p:cNvPicPr>
          <p:nvPr>
            <p:ph type="pic" idx="1"/>
          </p:nvPr>
        </p:nvPicPr>
        <p:blipFill>
          <a:blip r:embed="rId2" cstate="print"/>
          <a:srcRect t="9945" b="9945"/>
          <a:stretch>
            <a:fillRect/>
          </a:stretch>
        </p:blipFill>
        <p:spPr bwMode="auto">
          <a:xfrm>
            <a:off x="179512" y="332656"/>
            <a:ext cx="3312368" cy="576064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wheel spokes="3"/>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rot="21600000">
            <a:off x="457200" y="404664"/>
            <a:ext cx="8229600" cy="5721499"/>
          </a:xfrm>
        </p:spPr>
        <p:txBody>
          <a:bodyPr>
            <a:normAutofit fontScale="92500" lnSpcReduction="20000"/>
          </a:bodyPr>
          <a:lstStyle/>
          <a:p>
            <a:pPr>
              <a:buNone/>
            </a:pPr>
            <a:r>
              <a:rPr lang="ru-RU" sz="2600" dirty="0" smtClean="0">
                <a:latin typeface="Times New Roman" pitchFamily="18" charset="0"/>
                <a:cs typeface="Times New Roman" pitchFamily="18" charset="0"/>
              </a:rPr>
              <a:t>   </a:t>
            </a:r>
            <a:r>
              <a:rPr lang="ru-RU" sz="2600" b="1" dirty="0" smtClean="0">
                <a:latin typeface="Times New Roman" pitchFamily="18" charset="0"/>
                <a:cs typeface="Times New Roman" pitchFamily="18" charset="0"/>
              </a:rPr>
              <a:t>Третий </a:t>
            </a:r>
            <a:r>
              <a:rPr lang="ru-RU" sz="2600" b="1" dirty="0">
                <a:latin typeface="Times New Roman" pitchFamily="18" charset="0"/>
                <a:cs typeface="Times New Roman" pitchFamily="18" charset="0"/>
              </a:rPr>
              <a:t>этап </a:t>
            </a:r>
            <a:r>
              <a:rPr lang="ru-RU" sz="2600" dirty="0">
                <a:latin typeface="Times New Roman" pitchFamily="18" charset="0"/>
                <a:cs typeface="Times New Roman" pitchFamily="18" charset="0"/>
              </a:rPr>
              <a:t>условно соотносится с обучением детей пятого года жизни. Основная цель — ознакомить детей с образованием числа. Характерные способы деятельности — сравнение смежных множеств, установление равенства из неравенства (добавили еще один предмет, и их стало поровну — по два, по четыре и т. д.).</a:t>
            </a:r>
          </a:p>
          <a:p>
            <a:pPr>
              <a:buNone/>
            </a:pPr>
            <a:r>
              <a:rPr lang="ru-RU" sz="2600" dirty="0" smtClean="0">
                <a:latin typeface="Times New Roman" pitchFamily="18" charset="0"/>
                <a:cs typeface="Times New Roman" pitchFamily="18" charset="0"/>
              </a:rPr>
              <a:t>   </a:t>
            </a:r>
            <a:r>
              <a:rPr lang="ru-RU" sz="2600" u="sng" dirty="0" smtClean="0">
                <a:latin typeface="Times New Roman" pitchFamily="18" charset="0"/>
                <a:cs typeface="Times New Roman" pitchFamily="18" charset="0"/>
              </a:rPr>
              <a:t>Результат</a:t>
            </a:r>
            <a:r>
              <a:rPr lang="ru-RU" sz="2600" dirty="0" smtClean="0">
                <a:latin typeface="Times New Roman" pitchFamily="18" charset="0"/>
                <a:cs typeface="Times New Roman" pitchFamily="18" charset="0"/>
              </a:rPr>
              <a:t> </a:t>
            </a:r>
            <a:r>
              <a:rPr lang="ru-RU" sz="2600" dirty="0">
                <a:latin typeface="Times New Roman" pitchFamily="18" charset="0"/>
                <a:cs typeface="Times New Roman" pitchFamily="18" charset="0"/>
              </a:rPr>
              <a:t>— итог счета, обозначенный числом. Таким образом, ребенок вначале овладевает счетом, а затем осознает результат — число.</a:t>
            </a:r>
          </a:p>
          <a:p>
            <a:pPr>
              <a:buNone/>
            </a:pPr>
            <a:r>
              <a:rPr lang="ru-RU" sz="2600" dirty="0" smtClean="0">
                <a:latin typeface="Times New Roman" pitchFamily="18" charset="0"/>
                <a:cs typeface="Times New Roman" pitchFamily="18" charset="0"/>
              </a:rPr>
              <a:t>   </a:t>
            </a:r>
          </a:p>
          <a:p>
            <a:pPr>
              <a:buNone/>
            </a:pPr>
            <a:r>
              <a:rPr lang="ru-RU" sz="2600" b="1" dirty="0" smtClean="0">
                <a:latin typeface="Times New Roman" pitchFamily="18" charset="0"/>
                <a:cs typeface="Times New Roman" pitchFamily="18" charset="0"/>
              </a:rPr>
              <a:t>   Четвертый </a:t>
            </a:r>
            <a:r>
              <a:rPr lang="ru-RU" sz="2600" b="1" dirty="0">
                <a:latin typeface="Times New Roman" pitchFamily="18" charset="0"/>
                <a:cs typeface="Times New Roman" pitchFamily="18" charset="0"/>
              </a:rPr>
              <a:t>этап </a:t>
            </a:r>
            <a:r>
              <a:rPr lang="ru-RU" sz="2600" dirty="0">
                <a:latin typeface="Times New Roman" pitchFamily="18" charset="0"/>
                <a:cs typeface="Times New Roman" pitchFamily="18" charset="0"/>
              </a:rPr>
              <a:t>овладения счетной деятельностью осуществляется на шестом году жизни. На этом этапе происходит ознакомление детей с отношениями между смежными числами натурального ряда.</a:t>
            </a:r>
          </a:p>
          <a:p>
            <a:pPr>
              <a:buNone/>
            </a:pPr>
            <a:r>
              <a:rPr lang="ru-RU" sz="2600" dirty="0" smtClean="0">
                <a:latin typeface="Times New Roman" pitchFamily="18" charset="0"/>
                <a:cs typeface="Times New Roman" pitchFamily="18" charset="0"/>
              </a:rPr>
              <a:t>   </a:t>
            </a:r>
            <a:r>
              <a:rPr lang="ru-RU" sz="2600" u="sng" dirty="0" smtClean="0">
                <a:latin typeface="Times New Roman" pitchFamily="18" charset="0"/>
                <a:cs typeface="Times New Roman" pitchFamily="18" charset="0"/>
              </a:rPr>
              <a:t>Результат</a:t>
            </a:r>
            <a:r>
              <a:rPr lang="ru-RU" sz="2600" dirty="0" smtClean="0">
                <a:latin typeface="Times New Roman" pitchFamily="18" charset="0"/>
                <a:cs typeface="Times New Roman" pitchFamily="18" charset="0"/>
              </a:rPr>
              <a:t> </a:t>
            </a:r>
            <a:r>
              <a:rPr lang="ru-RU" sz="2600" dirty="0">
                <a:latin typeface="Times New Roman" pitchFamily="18" charset="0"/>
                <a:cs typeface="Times New Roman" pitchFamily="18" charset="0"/>
              </a:rPr>
              <a:t>— понимание основного принципа натурального ряда: у каждого числа свое место, каждое последующее число на единицу больше предыдущего, и наоборот, каждое предыдущее — на единицу меньше последующего</a:t>
            </a:r>
            <a:r>
              <a:rPr lang="ru-RU" dirty="0" smtClean="0"/>
              <a:t>.</a:t>
            </a:r>
            <a:endParaRPr lang="ru-RU" dirty="0"/>
          </a:p>
        </p:txBody>
      </p:sp>
    </p:spTree>
  </p:cSld>
  <p:clrMapOvr>
    <a:masterClrMapping/>
  </p:clrMapOvr>
  <p:transition>
    <p:wheel spokes="3"/>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8229600" cy="6264696"/>
          </a:xfrm>
        </p:spPr>
        <p:txBody>
          <a:bodyPr>
            <a:noAutofit/>
          </a:bodyPr>
          <a:lstStyle/>
          <a:p>
            <a:pPr marL="0" indent="0">
              <a:buNone/>
            </a:pPr>
            <a:r>
              <a:rPr lang="ru-RU" b="1" dirty="0">
                <a:latin typeface="Times New Roman" pitchFamily="18" charset="0"/>
                <a:cs typeface="Times New Roman" pitchFamily="18" charset="0"/>
              </a:rPr>
              <a:t>Пятый этап </a:t>
            </a:r>
            <a:r>
              <a:rPr lang="ru-RU" dirty="0">
                <a:latin typeface="Times New Roman" pitchFamily="18" charset="0"/>
                <a:cs typeface="Times New Roman" pitchFamily="18" charset="0"/>
              </a:rPr>
              <a:t>обучения счету соотносится с седьмым годом жизни. На этом этапе происходит понимание детьми счета группами по 2, по 3, по 5.</a:t>
            </a:r>
          </a:p>
          <a:p>
            <a:pPr marL="0" indent="0">
              <a:buNone/>
            </a:pPr>
            <a:r>
              <a:rPr lang="ru-RU" u="sng" dirty="0">
                <a:latin typeface="Times New Roman" pitchFamily="18" charset="0"/>
                <a:cs typeface="Times New Roman" pitchFamily="18" charset="0"/>
              </a:rPr>
              <a:t>Результат</a:t>
            </a:r>
            <a:r>
              <a:rPr lang="ru-RU" dirty="0">
                <a:latin typeface="Times New Roman" pitchFamily="18" charset="0"/>
                <a:cs typeface="Times New Roman" pitchFamily="18" charset="0"/>
              </a:rPr>
              <a:t> — подведение детей к пониманию десятичной системы счисления. На этом обучение детей дошкольного возраста обычно заканчивается.</a:t>
            </a:r>
          </a:p>
          <a:p>
            <a:pPr marL="0" indent="0">
              <a:buNone/>
            </a:pPr>
            <a:endParaRPr lang="ru-RU" dirty="0" smtClean="0">
              <a:latin typeface="Times New Roman" pitchFamily="18" charset="0"/>
              <a:cs typeface="Times New Roman" pitchFamily="18" charset="0"/>
            </a:endParaRPr>
          </a:p>
          <a:p>
            <a:pPr marL="0" indent="0">
              <a:buNone/>
            </a:pPr>
            <a:r>
              <a:rPr lang="ru-RU" b="1" dirty="0" smtClean="0">
                <a:latin typeface="Times New Roman" pitchFamily="18" charset="0"/>
                <a:cs typeface="Times New Roman" pitchFamily="18" charset="0"/>
              </a:rPr>
              <a:t>Шестой </a:t>
            </a:r>
            <a:r>
              <a:rPr lang="ru-RU" b="1" dirty="0">
                <a:latin typeface="Times New Roman" pitchFamily="18" charset="0"/>
                <a:cs typeface="Times New Roman" pitchFamily="18" charset="0"/>
              </a:rPr>
              <a:t>этап </a:t>
            </a:r>
            <a:r>
              <a:rPr lang="ru-RU" dirty="0">
                <a:latin typeface="Times New Roman" pitchFamily="18" charset="0"/>
                <a:cs typeface="Times New Roman" pitchFamily="18" charset="0"/>
              </a:rPr>
              <a:t>развития счетной деятельности связан с овладением детьми десятичной системой счисления. На седьмом году жизни дети знакомятся с образованием чисел второго десятка, начинают осознавать аналогию образованная любого числа на основе добавления единицы (увеличения: </a:t>
            </a:r>
            <a:r>
              <a:rPr lang="ru-RU" dirty="0" smtClean="0">
                <a:latin typeface="Times New Roman" pitchFamily="18" charset="0"/>
                <a:cs typeface="Times New Roman" pitchFamily="18" charset="0"/>
              </a:rPr>
              <a:t>некоторого </a:t>
            </a:r>
            <a:r>
              <a:rPr lang="ru-RU" dirty="0">
                <a:latin typeface="Times New Roman" pitchFamily="18" charset="0"/>
                <a:cs typeface="Times New Roman" pitchFamily="18" charset="0"/>
              </a:rPr>
              <a:t>числа на единицу). Понимают, что десять единиц </a:t>
            </a:r>
            <a:r>
              <a:rPr lang="ru-RU" dirty="0" smtClean="0">
                <a:latin typeface="Times New Roman" pitchFamily="18" charset="0"/>
                <a:cs typeface="Times New Roman" pitchFamily="18" charset="0"/>
              </a:rPr>
              <a:t>составляют </a:t>
            </a:r>
            <a:r>
              <a:rPr lang="ru-RU" dirty="0">
                <a:latin typeface="Times New Roman" pitchFamily="18" charset="0"/>
                <a:cs typeface="Times New Roman" pitchFamily="18" charset="0"/>
              </a:rPr>
              <a:t>один десяток. Если к нему прибавить еще десять единиц, </a:t>
            </a:r>
            <a:r>
              <a:rPr lang="ru-RU" dirty="0" smtClean="0">
                <a:latin typeface="Times New Roman" pitchFamily="18" charset="0"/>
                <a:cs typeface="Times New Roman" pitchFamily="18" charset="0"/>
              </a:rPr>
              <a:t>то </a:t>
            </a:r>
            <a:r>
              <a:rPr lang="ru-RU" dirty="0">
                <a:latin typeface="Times New Roman" pitchFamily="18" charset="0"/>
                <a:cs typeface="Times New Roman" pitchFamily="18" charset="0"/>
              </a:rPr>
              <a:t>получится два десятка и т. д. Осознанное понимание детьми десятичной системы происходит в период школьною </a:t>
            </a:r>
            <a:r>
              <a:rPr lang="ru-RU" dirty="0" smtClean="0">
                <a:latin typeface="Times New Roman" pitchFamily="18" charset="0"/>
                <a:cs typeface="Times New Roman" pitchFamily="18" charset="0"/>
              </a:rPr>
              <a:t>обучения</a:t>
            </a:r>
            <a:r>
              <a:rPr lang="ru-RU" dirty="0">
                <a:latin typeface="Times New Roman" pitchFamily="18" charset="0"/>
                <a:cs typeface="Times New Roman" pitchFamily="18" charset="0"/>
              </a:rPr>
              <a:t>.</a:t>
            </a:r>
          </a:p>
        </p:txBody>
      </p:sp>
    </p:spTree>
  </p:cSld>
  <p:clrMapOvr>
    <a:masterClrMapping/>
  </p:clrMapOvr>
  <p:transition>
    <p:wheel spokes="3"/>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lstStyle/>
          <a:p>
            <a:endParaRPr lang="ru-RU" dirty="0"/>
          </a:p>
        </p:txBody>
      </p:sp>
      <p:sp>
        <p:nvSpPr>
          <p:cNvPr id="3" name="Содержимое 2"/>
          <p:cNvSpPr>
            <a:spLocks noGrp="1"/>
          </p:cNvSpPr>
          <p:nvPr>
            <p:ph sz="quarter" idx="1"/>
          </p:nvPr>
        </p:nvSpPr>
        <p:spPr>
          <a:xfrm>
            <a:off x="539552" y="908720"/>
            <a:ext cx="8352928" cy="5616624"/>
          </a:xfrm>
        </p:spPr>
        <p:txBody>
          <a:bodyPr>
            <a:noAutofit/>
          </a:bodyPr>
          <a:lstStyle/>
          <a:p>
            <a:pPr>
              <a:buNone/>
            </a:pPr>
            <a:r>
              <a:rPr lang="ru-RU" dirty="0" smtClean="0">
                <a:latin typeface="Times New Roman" pitchFamily="18" charset="0"/>
                <a:cs typeface="Times New Roman" pitchFamily="18" charset="0"/>
              </a:rPr>
              <a:t>   Очень </a:t>
            </a:r>
            <a:r>
              <a:rPr lang="ru-RU" dirty="0">
                <a:latin typeface="Times New Roman" pitchFamily="18" charset="0"/>
                <a:cs typeface="Times New Roman" pitchFamily="18" charset="0"/>
              </a:rPr>
              <a:t>рано в речи детей появляются первые числительные. Конечно, это ещё стихийно используемый приём. В 2-3 года дети переходят к усвоению последовательности чисел в ограниченном отрезке  натурального ряда. Это числа 1,2,3.</a:t>
            </a:r>
          </a:p>
          <a:p>
            <a:pPr>
              <a:buNone/>
            </a:pPr>
            <a:r>
              <a:rPr lang="ru-RU" dirty="0" smtClean="0">
                <a:latin typeface="Times New Roman" pitchFamily="18" charset="0"/>
                <a:cs typeface="Times New Roman" pitchFamily="18" charset="0"/>
              </a:rPr>
              <a:t>   </a:t>
            </a:r>
          </a:p>
          <a:p>
            <a:pPr>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Как </a:t>
            </a:r>
            <a:r>
              <a:rPr lang="ru-RU" dirty="0">
                <a:latin typeface="Times New Roman" pitchFamily="18" charset="0"/>
                <a:cs typeface="Times New Roman" pitchFamily="18" charset="0"/>
              </a:rPr>
              <a:t>правило, счёт начинается со слова «раз». Заученная ребёнком цепочка  слов-числительных нарушается, если вдруг взрослый исправляет ошибку и предлагает начать счёт со слова «один».</a:t>
            </a:r>
          </a:p>
          <a:p>
            <a:pPr>
              <a:buNone/>
            </a:pPr>
            <a:endParaRPr lang="ru-RU" dirty="0" smtClean="0">
              <a:latin typeface="Times New Roman" pitchFamily="18" charset="0"/>
              <a:cs typeface="Times New Roman" pitchFamily="18" charset="0"/>
            </a:endParaRPr>
          </a:p>
          <a:p>
            <a:pPr>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Иногда </a:t>
            </a:r>
            <a:r>
              <a:rPr lang="ru-RU" dirty="0">
                <a:latin typeface="Times New Roman" pitchFamily="18" charset="0"/>
                <a:cs typeface="Times New Roman" pitchFamily="18" charset="0"/>
              </a:rPr>
              <a:t>ребёнок воспринимает первые 2-3 числительные как единое целое и относит к одному предмету: </a:t>
            </a:r>
            <a:r>
              <a:rPr lang="ru-RU" dirty="0" err="1">
                <a:latin typeface="Times New Roman" pitchFamily="18" charset="0"/>
                <a:cs typeface="Times New Roman" pitchFamily="18" charset="0"/>
              </a:rPr>
              <a:t>раздватри</a:t>
            </a:r>
            <a:r>
              <a:rPr 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Tree>
  </p:cSld>
  <p:clrMapOvr>
    <a:masterClrMapping/>
  </p:clrMapOvr>
  <p:transition>
    <p:wheel spokes="3"/>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62074"/>
          </a:xfrm>
        </p:spPr>
        <p:txBody>
          <a:bodyPr>
            <a:noAutofit/>
          </a:bodyPr>
          <a:lstStyle/>
          <a:p>
            <a:pPr algn="ctr"/>
            <a:r>
              <a:rPr lang="ru-RU" sz="3200" b="1" dirty="0" smtClean="0">
                <a:solidFill>
                  <a:schemeClr val="tx1"/>
                </a:solidFill>
              </a:rPr>
              <a:t>Это надо помнить</a:t>
            </a:r>
            <a:endParaRPr lang="ru-RU" sz="3200" b="1" dirty="0">
              <a:solidFill>
                <a:schemeClr val="tx1"/>
              </a:solidFill>
            </a:endParaRPr>
          </a:p>
        </p:txBody>
      </p:sp>
      <p:sp>
        <p:nvSpPr>
          <p:cNvPr id="3" name="Содержимое 2"/>
          <p:cNvSpPr>
            <a:spLocks noGrp="1"/>
          </p:cNvSpPr>
          <p:nvPr>
            <p:ph sz="quarter" idx="1"/>
          </p:nvPr>
        </p:nvSpPr>
        <p:spPr>
          <a:xfrm>
            <a:off x="539552" y="836712"/>
            <a:ext cx="8219256" cy="5688632"/>
          </a:xfrm>
        </p:spPr>
        <p:txBody>
          <a:bodyPr>
            <a:normAutofit/>
          </a:bodyPr>
          <a:lstStyle/>
          <a:p>
            <a:pPr marL="0" indent="0" algn="just">
              <a:buNone/>
            </a:pPr>
            <a:r>
              <a:rPr lang="ru-RU" sz="2800" dirty="0" smtClean="0">
                <a:latin typeface="Times New Roman" pitchFamily="18" charset="0"/>
                <a:cs typeface="Times New Roman" pitchFamily="18" charset="0"/>
              </a:rPr>
              <a:t>В настоящее время  среди теоретиков и практиков дошкольного образования более принятыми являются</a:t>
            </a:r>
            <a:r>
              <a:rPr lang="ru-RU" sz="2800" b="1" i="1" dirty="0">
                <a:latin typeface="Times New Roman" pitchFamily="18" charset="0"/>
                <a:cs typeface="Times New Roman" pitchFamily="18" charset="0"/>
              </a:rPr>
              <a:t> </a:t>
            </a:r>
            <a:r>
              <a:rPr lang="ru-RU" sz="2800" b="1" i="1" dirty="0" smtClean="0">
                <a:latin typeface="Times New Roman" pitchFamily="18" charset="0"/>
                <a:cs typeface="Times New Roman" pitchFamily="18" charset="0"/>
              </a:rPr>
              <a:t>взгляды</a:t>
            </a:r>
            <a:r>
              <a:rPr lang="ru-RU" sz="2800" b="1" i="1"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на то, что: </a:t>
            </a:r>
          </a:p>
          <a:p>
            <a:pPr algn="just">
              <a:buNone/>
            </a:pPr>
            <a:r>
              <a:rPr lang="ru-RU" sz="2800" dirty="0" smtClean="0">
                <a:latin typeface="Times New Roman" pitchFamily="18" charset="0"/>
                <a:cs typeface="Times New Roman" pitchFamily="18" charset="0"/>
              </a:rPr>
              <a:t> </a:t>
            </a:r>
          </a:p>
          <a:p>
            <a:pPr algn="just">
              <a:buNone/>
            </a:pPr>
            <a:r>
              <a:rPr lang="ru-RU" sz="2800" dirty="0" smtClean="0">
                <a:latin typeface="Times New Roman" pitchFamily="18" charset="0"/>
                <a:cs typeface="Times New Roman" pitchFamily="18" charset="0"/>
              </a:rPr>
              <a:t>*математику нужно всячески </a:t>
            </a:r>
            <a:r>
              <a:rPr lang="ru-RU" sz="2800" i="1" dirty="0" smtClean="0">
                <a:latin typeface="Times New Roman" pitchFamily="18" charset="0"/>
                <a:cs typeface="Times New Roman" pitchFamily="18" charset="0"/>
              </a:rPr>
              <a:t>«увеселять</a:t>
            </a:r>
            <a:r>
              <a:rPr lang="ru-RU" sz="2800" dirty="0" smtClean="0">
                <a:latin typeface="Times New Roman" pitchFamily="18" charset="0"/>
                <a:cs typeface="Times New Roman" pitchFamily="18" charset="0"/>
              </a:rPr>
              <a:t>», чтобы ребенок «</a:t>
            </a:r>
            <a:r>
              <a:rPr lang="ru-RU" sz="2800" i="1" dirty="0" smtClean="0">
                <a:latin typeface="Times New Roman" pitchFamily="18" charset="0"/>
                <a:cs typeface="Times New Roman" pitchFamily="18" charset="0"/>
              </a:rPr>
              <a:t>не устал от математики»,</a:t>
            </a:r>
          </a:p>
          <a:p>
            <a:pPr algn="just">
              <a:buNone/>
            </a:pPr>
            <a:r>
              <a:rPr lang="ru-RU" sz="2800" dirty="0" smtClean="0">
                <a:latin typeface="Times New Roman" pitchFamily="18" charset="0"/>
                <a:cs typeface="Times New Roman" pitchFamily="18" charset="0"/>
              </a:rPr>
              <a:t> *что </a:t>
            </a:r>
            <a:r>
              <a:rPr lang="ru-RU" sz="2800" b="1" dirty="0" smtClean="0">
                <a:latin typeface="Times New Roman" pitchFamily="18" charset="0"/>
                <a:cs typeface="Times New Roman" pitchFamily="18" charset="0"/>
              </a:rPr>
              <a:t>каждые</a:t>
            </a:r>
            <a:r>
              <a:rPr lang="ru-RU" sz="2800"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5–10</a:t>
            </a:r>
            <a:r>
              <a:rPr lang="ru-RU" sz="2800" dirty="0" smtClean="0">
                <a:latin typeface="Times New Roman" pitchFamily="18" charset="0"/>
                <a:cs typeface="Times New Roman" pitchFamily="18" charset="0"/>
              </a:rPr>
              <a:t> мин занятия от математики надо «</a:t>
            </a:r>
            <a:r>
              <a:rPr lang="ru-RU" sz="2800" i="1" dirty="0" smtClean="0">
                <a:latin typeface="Times New Roman" pitchFamily="18" charset="0"/>
                <a:cs typeface="Times New Roman" pitchFamily="18" charset="0"/>
              </a:rPr>
              <a:t>отдыхать», </a:t>
            </a:r>
            <a:r>
              <a:rPr lang="ru-RU" sz="2800" dirty="0" smtClean="0">
                <a:latin typeface="Times New Roman" pitchFamily="18" charset="0"/>
                <a:cs typeface="Times New Roman" pitchFamily="18" charset="0"/>
              </a:rPr>
              <a:t>т.к. дети испытывают большое умственное напряжение, </a:t>
            </a:r>
          </a:p>
          <a:p>
            <a:pPr algn="just">
              <a:buNone/>
            </a:pPr>
            <a:r>
              <a:rPr lang="ru-RU" sz="2800" dirty="0" smtClean="0">
                <a:latin typeface="Times New Roman" pitchFamily="18" charset="0"/>
                <a:cs typeface="Times New Roman" pitchFamily="18" charset="0"/>
              </a:rPr>
              <a:t>* не следует заставлять детей сидеть на занятии смирно,  статичная поза  утомляет ребенка.</a:t>
            </a:r>
          </a:p>
          <a:p>
            <a:endParaRPr lang="ru-RU" dirty="0"/>
          </a:p>
        </p:txBody>
      </p:sp>
    </p:spTree>
  </p:cSld>
  <p:clrMapOvr>
    <a:masterClrMapping/>
  </p:clrMapOvr>
  <p:transition>
    <p:wheel spokes="3"/>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449263"/>
            <a:ext cx="7776864" cy="596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3576535"/>
      </p:ext>
    </p:extLst>
  </p:cSld>
  <p:clrMapOvr>
    <a:masterClrMapping/>
  </p:clrMapOvr>
  <p:transition>
    <p:wheel spokes="3"/>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1788" y="908720"/>
            <a:ext cx="5940425" cy="4113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2416817"/>
      </p:ext>
    </p:extLst>
  </p:cSld>
  <p:clrMapOvr>
    <a:masterClrMapping/>
  </p:clrMapOvr>
  <p:transition>
    <p:wheel spokes="3"/>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20638"/>
            <a:ext cx="8208912" cy="69056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5577051"/>
      </p:ext>
    </p:extLst>
  </p:cSld>
  <p:clrMapOvr>
    <a:masterClrMapping/>
  </p:clrMapOvr>
  <p:transition>
    <p:wheel spokes="3"/>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764704"/>
            <a:ext cx="7560840" cy="4959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5450256"/>
      </p:ext>
    </p:extLst>
  </p:cSld>
  <p:clrMapOvr>
    <a:masterClrMapping/>
  </p:clrMapOvr>
  <p:transition>
    <p:wheel spokes="3"/>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548680"/>
            <a:ext cx="7704856"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6979446"/>
      </p:ext>
    </p:extLst>
  </p:cSld>
  <p:clrMapOvr>
    <a:masterClrMapping/>
  </p:clrMapOvr>
  <p:transition>
    <p:wheel spokes="3"/>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0"/>
            <a:ext cx="8352928"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6802883"/>
      </p:ext>
    </p:extLst>
  </p:cSld>
  <p:clrMapOvr>
    <a:masterClrMapping/>
  </p:clrMapOvr>
  <p:transition>
    <p:wheel spokes="3"/>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6350"/>
            <a:ext cx="7992888" cy="6878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0531136"/>
      </p:ext>
    </p:extLst>
  </p:cSld>
  <p:clrMapOvr>
    <a:masterClrMapping/>
  </p:clrMapOvr>
  <p:transition>
    <p:wheel spokes="3"/>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654050"/>
            <a:ext cx="7704856" cy="5554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9336382"/>
      </p:ext>
    </p:extLst>
  </p:cSld>
  <p:clrMapOvr>
    <a:masterClrMapping/>
  </p:clrMapOvr>
  <p:transition>
    <p:wheel spokes="3"/>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7" y="513966"/>
            <a:ext cx="6494836" cy="5147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9545132"/>
      </p:ext>
    </p:extLst>
  </p:cSld>
  <p:clrMapOvr>
    <a:masterClrMapping/>
  </p:clrMapOvr>
  <p:transition>
    <p:wheel spokes="3"/>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quarter" idx="1"/>
          </p:nvPr>
        </p:nvSpPr>
        <p:spPr>
          <a:xfrm>
            <a:off x="755576" y="476672"/>
            <a:ext cx="7467600" cy="5760640"/>
          </a:xfrm>
        </p:spPr>
        <p:txBody>
          <a:bodyPr>
            <a:normAutofit lnSpcReduction="10000"/>
          </a:bodyPr>
          <a:lstStyle/>
          <a:p>
            <a:pPr lvl="0" algn="just">
              <a:buClr>
                <a:srgbClr val="FE8637"/>
              </a:buClr>
              <a:buNone/>
            </a:pPr>
            <a:r>
              <a:rPr lang="ru-RU" dirty="0" smtClean="0">
                <a:solidFill>
                  <a:prstClr val="black"/>
                </a:solidFill>
                <a:latin typeface="Times New Roman" pitchFamily="18" charset="0"/>
                <a:cs typeface="Times New Roman" pitchFamily="18" charset="0"/>
              </a:rPr>
              <a:t>   Под </a:t>
            </a:r>
            <a:r>
              <a:rPr lang="ru-RU" dirty="0">
                <a:solidFill>
                  <a:prstClr val="black"/>
                </a:solidFill>
                <a:latin typeface="Times New Roman" pitchFamily="18" charset="0"/>
                <a:cs typeface="Times New Roman" pitchFamily="18" charset="0"/>
              </a:rPr>
              <a:t>влиянием обучения дети запоминают всё </a:t>
            </a:r>
            <a:r>
              <a:rPr lang="ru-RU" dirty="0" smtClean="0">
                <a:solidFill>
                  <a:prstClr val="black"/>
                </a:solidFill>
                <a:latin typeface="Times New Roman" pitchFamily="18" charset="0"/>
                <a:cs typeface="Times New Roman" pitchFamily="18" charset="0"/>
              </a:rPr>
              <a:t>большее количество </a:t>
            </a:r>
            <a:r>
              <a:rPr lang="ru-RU" dirty="0">
                <a:solidFill>
                  <a:prstClr val="black"/>
                </a:solidFill>
                <a:latin typeface="Times New Roman" pitchFamily="18" charset="0"/>
                <a:cs typeface="Times New Roman" pitchFamily="18" charset="0"/>
              </a:rPr>
              <a:t>чисел. Усвоив числа первого десятка, дети легко переходят ко второму десятку, а дальше считают так: «Двадцать десять, двадцать одиннадцать…». Но если ребёнка поправить и назвать после 29 — тридцать, то стереотип восстанавливается и ребёнок правильно считает до очередной остановки.</a:t>
            </a:r>
          </a:p>
          <a:p>
            <a:pPr lvl="0" algn="just">
              <a:buClr>
                <a:srgbClr val="FE8637"/>
              </a:buClr>
              <a:buNone/>
            </a:pPr>
            <a:endParaRPr lang="ru-RU" dirty="0" smtClean="0">
              <a:solidFill>
                <a:prstClr val="black"/>
              </a:solidFill>
              <a:latin typeface="Times New Roman" pitchFamily="18" charset="0"/>
              <a:cs typeface="Times New Roman" pitchFamily="18" charset="0"/>
            </a:endParaRPr>
          </a:p>
          <a:p>
            <a:pPr lvl="0" algn="just">
              <a:buClr>
                <a:srgbClr val="FE8637"/>
              </a:buClr>
              <a:buNone/>
            </a:pPr>
            <a:r>
              <a:rPr lang="ru-RU" dirty="0">
                <a:solidFill>
                  <a:prstClr val="black"/>
                </a:solidFill>
                <a:latin typeface="Times New Roman" pitchFamily="18" charset="0"/>
                <a:cs typeface="Times New Roman" pitchFamily="18" charset="0"/>
              </a:rPr>
              <a:t> </a:t>
            </a:r>
            <a:r>
              <a:rPr lang="ru-RU" dirty="0" smtClean="0">
                <a:solidFill>
                  <a:prstClr val="black"/>
                </a:solidFill>
                <a:latin typeface="Times New Roman" pitchFamily="18" charset="0"/>
                <a:cs typeface="Times New Roman" pitchFamily="18" charset="0"/>
              </a:rPr>
              <a:t>  Однако</a:t>
            </a:r>
            <a:r>
              <a:rPr lang="ru-RU" dirty="0">
                <a:solidFill>
                  <a:prstClr val="black"/>
                </a:solidFill>
                <a:latin typeface="Times New Roman" pitchFamily="18" charset="0"/>
                <a:cs typeface="Times New Roman" pitchFamily="18" charset="0"/>
              </a:rPr>
              <a:t>, сформированный у детей слуховой образ натурального ряда чисел не свидетельствует об усвоении ими навыков счёта.</a:t>
            </a:r>
          </a:p>
          <a:p>
            <a:pPr lvl="0" algn="just">
              <a:buClr>
                <a:srgbClr val="FE8637"/>
              </a:buClr>
              <a:buNone/>
            </a:pPr>
            <a:endParaRPr lang="ru-RU" dirty="0" smtClean="0">
              <a:solidFill>
                <a:prstClr val="black"/>
              </a:solidFill>
              <a:latin typeface="Times New Roman" pitchFamily="18" charset="0"/>
              <a:cs typeface="Times New Roman" pitchFamily="18" charset="0"/>
            </a:endParaRPr>
          </a:p>
          <a:p>
            <a:pPr lvl="0" algn="just">
              <a:buClr>
                <a:srgbClr val="FE8637"/>
              </a:buClr>
              <a:buNone/>
            </a:pPr>
            <a:r>
              <a:rPr lang="ru-RU" dirty="0">
                <a:solidFill>
                  <a:prstClr val="black"/>
                </a:solidFill>
                <a:latin typeface="Times New Roman" pitchFamily="18" charset="0"/>
                <a:cs typeface="Times New Roman" pitchFamily="18" charset="0"/>
              </a:rPr>
              <a:t> </a:t>
            </a:r>
            <a:r>
              <a:rPr lang="ru-RU" dirty="0" smtClean="0">
                <a:solidFill>
                  <a:prstClr val="black"/>
                </a:solidFill>
                <a:latin typeface="Times New Roman" pitchFamily="18" charset="0"/>
                <a:cs typeface="Times New Roman" pitchFamily="18" charset="0"/>
              </a:rPr>
              <a:t>  Формирование </a:t>
            </a:r>
            <a:r>
              <a:rPr lang="ru-RU" dirty="0">
                <a:solidFill>
                  <a:prstClr val="black"/>
                </a:solidFill>
                <a:latin typeface="Times New Roman" pitchFamily="18" charset="0"/>
                <a:cs typeface="Times New Roman" pitchFamily="18" charset="0"/>
              </a:rPr>
              <a:t>представлений о количестве во второй младшей группе ограничено </a:t>
            </a:r>
            <a:r>
              <a:rPr lang="ru-RU" dirty="0" err="1">
                <a:solidFill>
                  <a:prstClr val="black"/>
                </a:solidFill>
                <a:latin typeface="Times New Roman" pitchFamily="18" charset="0"/>
                <a:cs typeface="Times New Roman" pitchFamily="18" charset="0"/>
              </a:rPr>
              <a:t>дочисловым</a:t>
            </a:r>
            <a:r>
              <a:rPr lang="ru-RU" dirty="0">
                <a:solidFill>
                  <a:prstClr val="black"/>
                </a:solidFill>
                <a:latin typeface="Times New Roman" pitchFamily="18" charset="0"/>
                <a:cs typeface="Times New Roman" pitchFamily="18" charset="0"/>
              </a:rPr>
              <a:t> периодом.</a:t>
            </a:r>
          </a:p>
          <a:p>
            <a:pPr marL="0" indent="0">
              <a:buNone/>
            </a:pP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819140036"/>
      </p:ext>
    </p:extLst>
  </p:cSld>
  <p:clrMapOvr>
    <a:masterClrMapping/>
  </p:clrMapOvr>
  <p:transition>
    <p:wheel spokes="3"/>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9713" y="617538"/>
            <a:ext cx="6124575" cy="562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2544431"/>
      </p:ext>
    </p:extLst>
  </p:cSld>
  <p:clrMapOvr>
    <a:masterClrMapping/>
  </p:clrMapOvr>
  <p:transition>
    <p:wheel spokes="3"/>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71463"/>
            <a:ext cx="8208912" cy="6319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3099430"/>
      </p:ext>
    </p:extLst>
  </p:cSld>
  <p:clrMapOvr>
    <a:masterClrMapping/>
  </p:clrMapOvr>
  <p:transition>
    <p:wheel spokes="3"/>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548680"/>
            <a:ext cx="8208912" cy="5482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6995348"/>
      </p:ext>
    </p:extLst>
  </p:cSld>
  <p:clrMapOvr>
    <a:masterClrMapping/>
  </p:clrMapOvr>
  <p:transition>
    <p:wheel spokes="3"/>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03188"/>
            <a:ext cx="7848871" cy="6656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6217116"/>
      </p:ext>
    </p:extLst>
  </p:cSld>
  <p:clrMapOvr>
    <a:masterClrMapping/>
  </p:clrMapOvr>
  <p:transition>
    <p:wheel spokes="3"/>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947738"/>
            <a:ext cx="7920880"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9696476"/>
      </p:ext>
    </p:extLst>
  </p:cSld>
  <p:clrMapOvr>
    <a:masterClrMapping/>
  </p:clrMapOvr>
  <p:transition>
    <p:wheel spokes="3"/>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332655"/>
            <a:ext cx="7920880" cy="67687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06367093"/>
      </p:ext>
    </p:extLst>
  </p:cSld>
  <p:clrMapOvr>
    <a:masterClrMapping/>
  </p:clrMapOvr>
  <p:transition>
    <p:wheel spokes="3"/>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63901"/>
            <a:ext cx="7467600" cy="778098"/>
          </a:xfrm>
        </p:spPr>
        <p:txBody>
          <a:bodyPr>
            <a:normAutofit/>
          </a:bodyPr>
          <a:lstStyle/>
          <a:p>
            <a:pPr algn="ctr"/>
            <a:r>
              <a:rPr lang="ru-RU" sz="4400" b="1" dirty="0">
                <a:solidFill>
                  <a:srgbClr val="00CC00"/>
                </a:solidFill>
              </a:rPr>
              <a:t>с</a:t>
            </a:r>
            <a:r>
              <a:rPr lang="ru-RU" sz="4400" b="1" dirty="0" smtClean="0">
                <a:solidFill>
                  <a:srgbClr val="00CC00"/>
                </a:solidFill>
              </a:rPr>
              <a:t>пасибо  за  внимание!</a:t>
            </a:r>
            <a:endParaRPr lang="ru-RU" sz="4400" b="1" dirty="0">
              <a:solidFill>
                <a:srgbClr val="00CC00"/>
              </a:solidFill>
            </a:endParaRPr>
          </a:p>
        </p:txBody>
      </p:sp>
      <p:pic>
        <p:nvPicPr>
          <p:cNvPr id="3" name="Содержимое 3"/>
          <p:cNvPicPr>
            <a:picLocks/>
          </p:cNvPicPr>
          <p:nvPr/>
        </p:nvPicPr>
        <p:blipFill>
          <a:blip r:embed="rId2" cstate="print"/>
          <a:srcRect/>
          <a:stretch>
            <a:fillRect/>
          </a:stretch>
        </p:blipFill>
        <p:spPr bwMode="auto">
          <a:xfrm>
            <a:off x="971600" y="1041999"/>
            <a:ext cx="7488832" cy="5328592"/>
          </a:xfrm>
          <a:prstGeom prst="rect">
            <a:avLst/>
          </a:prstGeom>
          <a:noFill/>
          <a:ln w="9525">
            <a:noFill/>
            <a:miter lim="800000"/>
            <a:headEnd/>
            <a:tailEnd/>
          </a:ln>
        </p:spPr>
      </p:pic>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457200" y="188640"/>
            <a:ext cx="8229600" cy="2160240"/>
          </a:xfrm>
        </p:spPr>
        <p:txBody>
          <a:bodyPr>
            <a:normAutofit/>
          </a:bodyPr>
          <a:lstStyle/>
          <a:p>
            <a:endParaRPr lang="ru-RU" sz="3200" b="1" dirty="0">
              <a:solidFill>
                <a:srgbClr val="FF0000"/>
              </a:solidFill>
            </a:endParaRPr>
          </a:p>
        </p:txBody>
      </p:sp>
      <p:sp>
        <p:nvSpPr>
          <p:cNvPr id="3" name="Содержимое 2"/>
          <p:cNvSpPr>
            <a:spLocks noGrp="1"/>
          </p:cNvSpPr>
          <p:nvPr>
            <p:ph sz="quarter" idx="1"/>
          </p:nvPr>
        </p:nvSpPr>
        <p:spPr>
          <a:xfrm>
            <a:off x="395536" y="116632"/>
            <a:ext cx="8229600" cy="4320480"/>
          </a:xfrm>
        </p:spPr>
        <p:txBody>
          <a:bodyPr>
            <a:noAutofit/>
          </a:bodyPr>
          <a:lstStyle/>
          <a:p>
            <a:pPr algn="ctr">
              <a:buNone/>
            </a:pPr>
            <a:r>
              <a:rPr lang="ru-RU" sz="2000" b="1" dirty="0">
                <a:latin typeface="Times New Roman" pitchFamily="18" charset="0"/>
                <a:cs typeface="Times New Roman" pitchFamily="18" charset="0"/>
              </a:rPr>
              <a:t>Выделение отдельных предметов из групп</a:t>
            </a:r>
          </a:p>
          <a:p>
            <a:pPr algn="ctr">
              <a:buNone/>
            </a:pPr>
            <a:r>
              <a:rPr lang="ru-RU" sz="2000" b="1" dirty="0">
                <a:latin typeface="Times New Roman" pitchFamily="18" charset="0"/>
                <a:cs typeface="Times New Roman" pitchFamily="18" charset="0"/>
              </a:rPr>
              <a:t>и объединение предметов в группы</a:t>
            </a:r>
          </a:p>
          <a:p>
            <a:pPr algn="just">
              <a:buNone/>
            </a:pPr>
            <a:r>
              <a:rPr lang="ru-RU" sz="2000" dirty="0">
                <a:latin typeface="Times New Roman" pitchFamily="18" charset="0"/>
                <a:cs typeface="Times New Roman" pitchFamily="18" charset="0"/>
              </a:rPr>
              <a:t>Дети должны понять, что каждая группа состоит из отдельных предметов, научиться выделять из группы один.</a:t>
            </a:r>
          </a:p>
          <a:p>
            <a:pPr algn="just">
              <a:buNone/>
            </a:pPr>
            <a:r>
              <a:rPr lang="ru-RU" sz="2000" dirty="0">
                <a:latin typeface="Times New Roman" pitchFamily="18" charset="0"/>
                <a:cs typeface="Times New Roman" pitchFamily="18" charset="0"/>
              </a:rPr>
              <a:t>Воспитатель вносит поднос с уточками, радостно восклицает: «Вот сколько уточек! Много вот, вот, вот. А теперь все дети возьмут по уточке, и Серёжа, и Оля. Все дети взяли по уточке, не осталось ни одной»</a:t>
            </a:r>
          </a:p>
          <a:p>
            <a:pPr algn="ctr">
              <a:buNone/>
            </a:pPr>
            <a:r>
              <a:rPr lang="ru-RU" sz="2000" b="1" dirty="0">
                <a:latin typeface="Times New Roman" pitchFamily="18" charset="0"/>
                <a:cs typeface="Times New Roman" pitchFamily="18" charset="0"/>
              </a:rPr>
              <a:t>Основные условия:</a:t>
            </a:r>
          </a:p>
          <a:p>
            <a:pPr algn="just">
              <a:buNone/>
            </a:pPr>
            <a:r>
              <a:rPr lang="ru-RU" sz="2000" dirty="0" smtClean="0">
                <a:latin typeface="Times New Roman" pitchFamily="18" charset="0"/>
                <a:cs typeface="Times New Roman" pitchFamily="18" charset="0"/>
              </a:rPr>
              <a:t>1.Количество </a:t>
            </a:r>
            <a:r>
              <a:rPr lang="ru-RU" sz="2000" dirty="0">
                <a:latin typeface="Times New Roman" pitchFamily="18" charset="0"/>
                <a:cs typeface="Times New Roman" pitchFamily="18" charset="0"/>
              </a:rPr>
              <a:t>игрушек должно соответствовать количеству детей.</a:t>
            </a:r>
          </a:p>
          <a:p>
            <a:pPr algn="just">
              <a:buNone/>
            </a:pPr>
            <a:r>
              <a:rPr lang="ru-RU" sz="2000" dirty="0" smtClean="0">
                <a:latin typeface="Times New Roman" pitchFamily="18" charset="0"/>
                <a:cs typeface="Times New Roman" pitchFamily="18" charset="0"/>
              </a:rPr>
              <a:t>2.Воспитатель </a:t>
            </a:r>
            <a:r>
              <a:rPr lang="ru-RU" sz="2000" dirty="0">
                <a:latin typeface="Times New Roman" pitchFamily="18" charset="0"/>
                <a:cs typeface="Times New Roman" pitchFamily="18" charset="0"/>
              </a:rPr>
              <a:t>побуждает употреблять слова — много, один, по</a:t>
            </a:r>
          </a:p>
          <a:p>
            <a:pPr algn="just">
              <a:buNone/>
            </a:pPr>
            <a:r>
              <a:rPr lang="ru-RU" sz="2000" dirty="0" smtClean="0">
                <a:latin typeface="Times New Roman" pitchFamily="18" charset="0"/>
                <a:cs typeface="Times New Roman" pitchFamily="18" charset="0"/>
              </a:rPr>
              <a:t>     одному</a:t>
            </a:r>
            <a:r>
              <a:rPr lang="ru-RU" sz="2000" dirty="0">
                <a:latin typeface="Times New Roman" pitchFamily="18" charset="0"/>
                <a:cs typeface="Times New Roman" pitchFamily="18" charset="0"/>
              </a:rPr>
              <a:t>, ни одного.</a:t>
            </a:r>
          </a:p>
        </p:txBody>
      </p:sp>
      <p:pic>
        <p:nvPicPr>
          <p:cNvPr id="4" name="Рисунок 3"/>
          <p:cNvPicPr/>
          <p:nvPr/>
        </p:nvPicPr>
        <p:blipFill>
          <a:blip r:embed="rId2" cstate="print"/>
          <a:srcRect/>
          <a:stretch>
            <a:fillRect/>
          </a:stretch>
        </p:blipFill>
        <p:spPr bwMode="auto">
          <a:xfrm>
            <a:off x="4067944" y="4293096"/>
            <a:ext cx="3384376" cy="2376264"/>
          </a:xfrm>
          <a:prstGeom prst="rect">
            <a:avLst/>
          </a:prstGeom>
          <a:noFill/>
          <a:ln w="76200">
            <a:solidFill>
              <a:srgbClr val="FF0000"/>
            </a:solidFill>
            <a:miter lim="800000"/>
            <a:headEnd/>
            <a:tailEnd/>
          </a:ln>
        </p:spPr>
      </p:pic>
    </p:spTree>
  </p:cSld>
  <p:clrMapOvr>
    <a:masterClrMapping/>
  </p:clrMapOvr>
  <p:transition>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8018"/>
          </a:xfrm>
        </p:spPr>
        <p:txBody>
          <a:bodyPr>
            <a:normAutofit fontScale="90000"/>
          </a:bodyPr>
          <a:lstStyle/>
          <a:p>
            <a:endParaRPr lang="ru-RU" dirty="0"/>
          </a:p>
        </p:txBody>
      </p:sp>
      <p:sp>
        <p:nvSpPr>
          <p:cNvPr id="3" name="Содержимое 2"/>
          <p:cNvSpPr>
            <a:spLocks noGrp="1"/>
          </p:cNvSpPr>
          <p:nvPr>
            <p:ph sz="quarter" idx="1"/>
          </p:nvPr>
        </p:nvSpPr>
        <p:spPr>
          <a:xfrm>
            <a:off x="457200" y="260648"/>
            <a:ext cx="7467600" cy="6213304"/>
          </a:xfrm>
        </p:spPr>
        <p:txBody>
          <a:bodyPr>
            <a:normAutofit/>
          </a:bodyPr>
          <a:lstStyle/>
          <a:p>
            <a:pPr marL="0" indent="0" algn="ctr">
              <a:buNone/>
            </a:pPr>
            <a:r>
              <a:rPr lang="ru-RU" b="1" dirty="0" smtClean="0">
                <a:latin typeface="Times New Roman" pitchFamily="18" charset="0"/>
                <a:cs typeface="Times New Roman" pitchFamily="18" charset="0"/>
              </a:rPr>
              <a:t>Обучение </a:t>
            </a:r>
            <a:r>
              <a:rPr lang="ru-RU" b="1" dirty="0">
                <a:latin typeface="Times New Roman" pitchFamily="18" charset="0"/>
                <a:cs typeface="Times New Roman" pitchFamily="18" charset="0"/>
              </a:rPr>
              <a:t>счёту в средней группе</a:t>
            </a:r>
          </a:p>
          <a:p>
            <a:pPr marL="0" indent="0">
              <a:buNone/>
            </a:pPr>
            <a:r>
              <a:rPr lang="ru-RU" dirty="0">
                <a:latin typeface="Times New Roman" pitchFamily="18" charset="0"/>
                <a:cs typeface="Times New Roman" pitchFamily="18" charset="0"/>
              </a:rPr>
              <a:t>«Программа  воспитания и обучения в детском саду» предусматривает счёт в пределах 5</a:t>
            </a:r>
          </a:p>
          <a:p>
            <a:pPr marL="0" indent="0" algn="ctr">
              <a:buNone/>
            </a:pPr>
            <a:endParaRPr lang="ru-RU" b="1" dirty="0" smtClean="0">
              <a:latin typeface="Times New Roman" pitchFamily="18" charset="0"/>
              <a:cs typeface="Times New Roman" pitchFamily="18" charset="0"/>
            </a:endParaRPr>
          </a:p>
          <a:p>
            <a:pPr marL="0" indent="0" algn="ctr">
              <a:buNone/>
            </a:pPr>
            <a:r>
              <a:rPr lang="ru-RU" b="1" dirty="0" smtClean="0">
                <a:latin typeface="Times New Roman" pitchFamily="18" charset="0"/>
                <a:cs typeface="Times New Roman" pitchFamily="18" charset="0"/>
              </a:rPr>
              <a:t>Обучение </a:t>
            </a:r>
            <a:r>
              <a:rPr lang="ru-RU" b="1" dirty="0">
                <a:latin typeface="Times New Roman" pitchFamily="18" charset="0"/>
                <a:cs typeface="Times New Roman" pitchFamily="18" charset="0"/>
              </a:rPr>
              <a:t>количественному счёту ведётся в два этапа:</a:t>
            </a:r>
          </a:p>
          <a:p>
            <a:pPr marL="0" indent="0">
              <a:buNone/>
            </a:pPr>
            <a:r>
              <a:rPr lang="ru-RU" dirty="0" smtClean="0">
                <a:latin typeface="Times New Roman" pitchFamily="18" charset="0"/>
                <a:cs typeface="Times New Roman" pitchFamily="18" charset="0"/>
              </a:rPr>
              <a:t>- на </a:t>
            </a:r>
            <a:r>
              <a:rPr lang="ru-RU" dirty="0">
                <a:latin typeface="Times New Roman" pitchFamily="18" charset="0"/>
                <a:cs typeface="Times New Roman" pitchFamily="18" charset="0"/>
              </a:rPr>
              <a:t>основе сравнения численностей 2 групп предметов детям раскрывается цель счётной деятельности (найти итоговое число). Их учат развивать группы предметов в 1, 2, и 3 предмета и называть итоговое число на основе счёта воспитателя.</a:t>
            </a:r>
          </a:p>
          <a:p>
            <a:pPr marL="0" indent="0">
              <a:buNone/>
            </a:pPr>
            <a:r>
              <a:rPr lang="ru-RU" dirty="0" smtClean="0">
                <a:latin typeface="Times New Roman" pitchFamily="18" charset="0"/>
                <a:cs typeface="Times New Roman" pitchFamily="18" charset="0"/>
              </a:rPr>
              <a:t>- обучение </a:t>
            </a:r>
            <a:r>
              <a:rPr lang="ru-RU" dirty="0">
                <a:latin typeface="Times New Roman" pitchFamily="18" charset="0"/>
                <a:cs typeface="Times New Roman" pitchFamily="18" charset="0"/>
              </a:rPr>
              <a:t>счётным операциям. Сравнивая две группы предметов, равных или неравных по количеству, воспитатель показывает образование каждого следующего числа</a:t>
            </a:r>
          </a:p>
        </p:txBody>
      </p:sp>
    </p:spTree>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a:xfrm>
            <a:off x="179512" y="188640"/>
            <a:ext cx="8784976" cy="6213304"/>
          </a:xfrm>
        </p:spPr>
        <p:txBody>
          <a:bodyPr/>
          <a:lstStyle/>
          <a:p>
            <a:pPr marL="0" indent="0" algn="ctr">
              <a:buNone/>
            </a:pPr>
            <a:r>
              <a:rPr lang="ru-RU" b="1" dirty="0" smtClean="0"/>
              <a:t>Счётные </a:t>
            </a:r>
            <a:r>
              <a:rPr lang="ru-RU" b="1" dirty="0"/>
              <a:t>операции</a:t>
            </a:r>
          </a:p>
          <a:p>
            <a:pPr marL="0" indent="0">
              <a:buNone/>
            </a:pPr>
            <a:r>
              <a:rPr lang="ru-RU" dirty="0" smtClean="0"/>
              <a:t>1.Называние </a:t>
            </a:r>
            <a:r>
              <a:rPr lang="ru-RU" dirty="0"/>
              <a:t>числительных по порядку;</a:t>
            </a:r>
          </a:p>
          <a:p>
            <a:pPr marL="0" indent="0">
              <a:buNone/>
            </a:pPr>
            <a:r>
              <a:rPr lang="ru-RU" dirty="0" smtClean="0"/>
              <a:t>2.Соотнесение </a:t>
            </a:r>
            <a:r>
              <a:rPr lang="ru-RU" dirty="0"/>
              <a:t>каждого числительного с помощью жеста рукой;</a:t>
            </a:r>
          </a:p>
          <a:p>
            <a:pPr marL="0" indent="0">
              <a:buNone/>
            </a:pPr>
            <a:r>
              <a:rPr lang="ru-RU" dirty="0" smtClean="0"/>
              <a:t>3.Называние </a:t>
            </a:r>
            <a:r>
              <a:rPr lang="ru-RU" dirty="0"/>
              <a:t>итогового числа в сочетании с круговым жестом;</a:t>
            </a:r>
          </a:p>
          <a:p>
            <a:pPr marL="0" indent="0">
              <a:buNone/>
            </a:pPr>
            <a:r>
              <a:rPr lang="ru-RU" dirty="0" smtClean="0"/>
              <a:t>4.«Именование</a:t>
            </a:r>
            <a:r>
              <a:rPr lang="ru-RU" dirty="0"/>
              <a:t>» итогового числа (всего 3 матрёшки</a:t>
            </a:r>
            <a:r>
              <a:rPr lang="ru-RU" dirty="0" smtClean="0"/>
              <a:t>).</a:t>
            </a:r>
          </a:p>
          <a:p>
            <a:pPr marL="0" indent="0">
              <a:buNone/>
            </a:pPr>
            <a:endParaRPr lang="ru-RU" dirty="0"/>
          </a:p>
        </p:txBody>
      </p:sp>
      <p:pic>
        <p:nvPicPr>
          <p:cNvPr id="4" name="Рисунок 3"/>
          <p:cNvPicPr/>
          <p:nvPr/>
        </p:nvPicPr>
        <p:blipFill>
          <a:blip r:embed="rId2" cstate="print"/>
          <a:srcRect/>
          <a:stretch>
            <a:fillRect/>
          </a:stretch>
        </p:blipFill>
        <p:spPr bwMode="auto">
          <a:xfrm>
            <a:off x="1187624" y="3284984"/>
            <a:ext cx="6552728" cy="3384376"/>
          </a:xfrm>
          <a:prstGeom prst="rect">
            <a:avLst/>
          </a:prstGeom>
          <a:noFill/>
          <a:ln w="76200">
            <a:solidFill>
              <a:srgbClr val="7030A0"/>
            </a:solidFill>
            <a:miter lim="800000"/>
            <a:headEnd/>
            <a:tailEnd/>
          </a:ln>
        </p:spPr>
      </p:pic>
    </p:spTree>
    <p:extLst>
      <p:ext uri="{BB962C8B-B14F-4D97-AF65-F5344CB8AC3E}">
        <p14:creationId xmlns:p14="http://schemas.microsoft.com/office/powerpoint/2010/main" val="3728016475"/>
      </p:ext>
    </p:extLst>
  </p:cSld>
  <p:clrMapOvr>
    <a:masterClrMapping/>
  </p:clrMapOvr>
  <p:transition>
    <p:wheel spokes="3"/>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116632"/>
            <a:ext cx="8507288" cy="6624736"/>
          </a:xfrm>
        </p:spPr>
        <p:txBody>
          <a:bodyPr>
            <a:normAutofit/>
          </a:bodyPr>
          <a:lstStyle/>
          <a:p>
            <a:pPr marL="0" indent="0" algn="ctr">
              <a:buNone/>
            </a:pPr>
            <a:r>
              <a:rPr lang="ru-RU" sz="2000" b="1" dirty="0" smtClean="0">
                <a:latin typeface="Times New Roman" pitchFamily="18" charset="0"/>
                <a:cs typeface="Times New Roman" pitchFamily="18" charset="0"/>
              </a:rPr>
              <a:t>Навыки </a:t>
            </a:r>
            <a:r>
              <a:rPr lang="ru-RU" sz="2000" b="1" dirty="0">
                <a:latin typeface="Times New Roman" pitchFamily="18" charset="0"/>
                <a:cs typeface="Times New Roman" pitchFamily="18" charset="0"/>
              </a:rPr>
              <a:t>счёта</a:t>
            </a:r>
          </a:p>
          <a:p>
            <a:pPr marL="0" indent="0">
              <a:buNone/>
            </a:pP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считать правой рукой;</a:t>
            </a:r>
          </a:p>
          <a:p>
            <a:pPr marL="0" indent="0">
              <a:buNone/>
            </a:pP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направление счёта слева направо</a:t>
            </a:r>
            <a:r>
              <a:rPr lang="ru-RU" sz="2000" dirty="0" smtClean="0">
                <a:latin typeface="Times New Roman" pitchFamily="18" charset="0"/>
                <a:cs typeface="Times New Roman" pitchFamily="18" charset="0"/>
              </a:rPr>
              <a:t>.</a:t>
            </a:r>
          </a:p>
          <a:p>
            <a:pPr marL="0" indent="0" algn="ctr">
              <a:buNone/>
            </a:pPr>
            <a:endParaRPr lang="ru-RU" sz="2000" dirty="0" smtClean="0">
              <a:latin typeface="Times New Roman" pitchFamily="18" charset="0"/>
              <a:cs typeface="Times New Roman" pitchFamily="18" charset="0"/>
            </a:endParaRPr>
          </a:p>
          <a:p>
            <a:pPr marL="0" indent="0" algn="ctr">
              <a:buNone/>
            </a:pPr>
            <a:r>
              <a:rPr lang="ru-RU" sz="2000" b="1" dirty="0" smtClean="0">
                <a:latin typeface="Times New Roman" pitchFamily="18" charset="0"/>
                <a:cs typeface="Times New Roman" pitchFamily="18" charset="0"/>
              </a:rPr>
              <a:t>Ошибки </a:t>
            </a:r>
            <a:r>
              <a:rPr lang="ru-RU" sz="2000" b="1" dirty="0">
                <a:latin typeface="Times New Roman" pitchFamily="18" charset="0"/>
                <a:cs typeface="Times New Roman" pitchFamily="18" charset="0"/>
              </a:rPr>
              <a:t>детей в процессе счёта:</a:t>
            </a:r>
          </a:p>
          <a:p>
            <a:pPr marL="0" indent="0">
              <a:buNone/>
            </a:pP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счёт со слова «раз», а не «один»;</a:t>
            </a:r>
          </a:p>
          <a:p>
            <a:pPr marL="0" indent="0">
              <a:buNone/>
            </a:pP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называние числительных вместе с существительным в процессе счёта;</a:t>
            </a:r>
          </a:p>
          <a:p>
            <a:pPr marL="0" indent="0">
              <a:buNone/>
            </a:pPr>
            <a:r>
              <a:rPr lang="ru-RU" sz="2000" dirty="0" smtClean="0">
                <a:latin typeface="Times New Roman" pitchFamily="18" charset="0"/>
                <a:cs typeface="Times New Roman" pitchFamily="18" charset="0"/>
              </a:rPr>
              <a:t>- неверно </a:t>
            </a:r>
            <a:r>
              <a:rPr lang="ru-RU" sz="2000" dirty="0">
                <a:latin typeface="Times New Roman" pitchFamily="18" charset="0"/>
                <a:cs typeface="Times New Roman" pitchFamily="18" charset="0"/>
              </a:rPr>
              <a:t>согласуется числительное «один» с существительным;</a:t>
            </a:r>
          </a:p>
          <a:p>
            <a:pPr marL="0" indent="0">
              <a:buNone/>
            </a:pP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итоговое число не именуется (1,2,3 — всего 3);</a:t>
            </a:r>
          </a:p>
          <a:p>
            <a:pPr marL="0" indent="0">
              <a:buNone/>
            </a:pP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не называется итоговое число (1,2,3 — всего вместе грибки) 4</a:t>
            </a:r>
          </a:p>
          <a:p>
            <a:pPr marL="0" indent="0">
              <a:buNone/>
            </a:pP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не соблюдается направление счёта.</a:t>
            </a:r>
          </a:p>
        </p:txBody>
      </p:sp>
      <p:pic>
        <p:nvPicPr>
          <p:cNvPr id="4" name="Рисунок 3"/>
          <p:cNvPicPr/>
          <p:nvPr/>
        </p:nvPicPr>
        <p:blipFill>
          <a:blip r:embed="rId2" cstate="print"/>
          <a:srcRect/>
          <a:stretch>
            <a:fillRect/>
          </a:stretch>
        </p:blipFill>
        <p:spPr bwMode="auto">
          <a:xfrm>
            <a:off x="6516216" y="3861048"/>
            <a:ext cx="2232248" cy="2880320"/>
          </a:xfrm>
          <a:prstGeom prst="rect">
            <a:avLst/>
          </a:prstGeom>
          <a:noFill/>
          <a:ln w="38100">
            <a:solidFill>
              <a:srgbClr val="7030A0"/>
            </a:solidFill>
            <a:miter lim="800000"/>
            <a:headEnd/>
            <a:tailEnd/>
          </a:ln>
        </p:spPr>
      </p:pic>
    </p:spTree>
  </p:cSld>
  <p:clrMapOvr>
    <a:masterClrMapping/>
  </p:clrMapOvr>
  <p:transition>
    <p:wheel spokes="3"/>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51520" y="476672"/>
            <a:ext cx="8496944" cy="4893647"/>
          </a:xfrm>
          <a:prstGeom prst="rect">
            <a:avLst/>
          </a:prstGeom>
        </p:spPr>
        <p:txBody>
          <a:bodyPr wrap="square">
            <a:spAutoFit/>
          </a:bodyPr>
          <a:lstStyle/>
          <a:p>
            <a:pPr algn="ctr"/>
            <a:r>
              <a:rPr lang="ru-RU" sz="2400" b="1" dirty="0">
                <a:solidFill>
                  <a:srgbClr val="000000"/>
                </a:solidFill>
                <a:latin typeface="Times New Roman" pitchFamily="18" charset="0"/>
                <a:cs typeface="Times New Roman" pitchFamily="18" charset="0"/>
              </a:rPr>
              <a:t>Последовательность усложнения счётных действий в дошкольном возрасте:</a:t>
            </a:r>
          </a:p>
          <a:p>
            <a:endParaRPr lang="ru-RU" sz="2400" dirty="0" smtClean="0">
              <a:solidFill>
                <a:srgbClr val="000000"/>
              </a:solidFill>
              <a:latin typeface="Times New Roman" pitchFamily="18" charset="0"/>
              <a:cs typeface="Times New Roman" pitchFamily="18" charset="0"/>
            </a:endParaRPr>
          </a:p>
          <a:p>
            <a:r>
              <a:rPr lang="ru-RU" sz="2400" dirty="0" smtClean="0">
                <a:solidFill>
                  <a:srgbClr val="000000"/>
                </a:solidFill>
                <a:latin typeface="Times New Roman" pitchFamily="18" charset="0"/>
                <a:cs typeface="Times New Roman" pitchFamily="18" charset="0"/>
              </a:rPr>
              <a:t>- счёт </a:t>
            </a:r>
            <a:r>
              <a:rPr lang="ru-RU" sz="2400" dirty="0">
                <a:solidFill>
                  <a:srgbClr val="000000"/>
                </a:solidFill>
                <a:latin typeface="Times New Roman" pitchFamily="18" charset="0"/>
                <a:cs typeface="Times New Roman" pitchFamily="18" charset="0"/>
              </a:rPr>
              <a:t>вслух, дотрагиваясь до предмета рукой;</a:t>
            </a:r>
          </a:p>
          <a:p>
            <a:r>
              <a:rPr lang="ru-RU" sz="2400" dirty="0" smtClean="0">
                <a:solidFill>
                  <a:srgbClr val="000000"/>
                </a:solidFill>
                <a:latin typeface="Times New Roman" pitchFamily="18" charset="0"/>
                <a:cs typeface="Times New Roman" pitchFamily="18" charset="0"/>
              </a:rPr>
              <a:t>- </a:t>
            </a:r>
            <a:r>
              <a:rPr lang="ru-RU" sz="2400" dirty="0">
                <a:solidFill>
                  <a:srgbClr val="000000"/>
                </a:solidFill>
                <a:latin typeface="Times New Roman" pitchFamily="18" charset="0"/>
                <a:cs typeface="Times New Roman" pitchFamily="18" charset="0"/>
              </a:rPr>
              <a:t>счёт вслух с помощью указки;</a:t>
            </a:r>
          </a:p>
          <a:p>
            <a:r>
              <a:rPr lang="ru-RU" sz="2400" dirty="0" smtClean="0">
                <a:solidFill>
                  <a:srgbClr val="000000"/>
                </a:solidFill>
                <a:latin typeface="Times New Roman" pitchFamily="18" charset="0"/>
                <a:cs typeface="Times New Roman" pitchFamily="18" charset="0"/>
              </a:rPr>
              <a:t>- </a:t>
            </a:r>
            <a:r>
              <a:rPr lang="ru-RU" sz="2400" dirty="0">
                <a:solidFill>
                  <a:srgbClr val="000000"/>
                </a:solidFill>
                <a:latin typeface="Times New Roman" pitchFamily="18" charset="0"/>
                <a:cs typeface="Times New Roman" pitchFamily="18" charset="0"/>
              </a:rPr>
              <a:t>счёт вслух на расстоянии;</a:t>
            </a:r>
          </a:p>
          <a:p>
            <a:r>
              <a:rPr lang="ru-RU" sz="2400" dirty="0" smtClean="0">
                <a:solidFill>
                  <a:srgbClr val="000000"/>
                </a:solidFill>
                <a:latin typeface="Times New Roman" pitchFamily="18" charset="0"/>
                <a:cs typeface="Times New Roman" pitchFamily="18" charset="0"/>
              </a:rPr>
              <a:t>- </a:t>
            </a:r>
            <a:r>
              <a:rPr lang="ru-RU" sz="2400" dirty="0">
                <a:solidFill>
                  <a:srgbClr val="000000"/>
                </a:solidFill>
                <a:latin typeface="Times New Roman" pitchFamily="18" charset="0"/>
                <a:cs typeface="Times New Roman" pitchFamily="18" charset="0"/>
              </a:rPr>
              <a:t>счёт шёпотом;</a:t>
            </a:r>
          </a:p>
          <a:p>
            <a:r>
              <a:rPr lang="ru-RU" sz="2400" dirty="0" smtClean="0">
                <a:solidFill>
                  <a:srgbClr val="000000"/>
                </a:solidFill>
                <a:latin typeface="Times New Roman" pitchFamily="18" charset="0"/>
                <a:cs typeface="Times New Roman" pitchFamily="18" charset="0"/>
              </a:rPr>
              <a:t>- </a:t>
            </a:r>
            <a:r>
              <a:rPr lang="ru-RU" sz="2400" dirty="0">
                <a:solidFill>
                  <a:srgbClr val="000000"/>
                </a:solidFill>
                <a:latin typeface="Times New Roman" pitchFamily="18" charset="0"/>
                <a:cs typeface="Times New Roman" pitchFamily="18" charset="0"/>
              </a:rPr>
              <a:t>счёт «про себя», мысленно.</a:t>
            </a:r>
          </a:p>
          <a:p>
            <a:pPr algn="ctr"/>
            <a:endParaRPr lang="ru-RU" sz="2400" u="sng" dirty="0" smtClean="0">
              <a:solidFill>
                <a:srgbClr val="000000"/>
              </a:solidFill>
              <a:latin typeface="Times New Roman" pitchFamily="18" charset="0"/>
              <a:cs typeface="Times New Roman" pitchFamily="18" charset="0"/>
            </a:endParaRPr>
          </a:p>
          <a:p>
            <a:pPr algn="ctr"/>
            <a:r>
              <a:rPr lang="ru-RU" sz="2400" b="1" dirty="0" smtClean="0">
                <a:solidFill>
                  <a:srgbClr val="000000"/>
                </a:solidFill>
                <a:latin typeface="Times New Roman" pitchFamily="18" charset="0"/>
                <a:cs typeface="Times New Roman" pitchFamily="18" charset="0"/>
              </a:rPr>
              <a:t>Обучение </a:t>
            </a:r>
            <a:r>
              <a:rPr lang="ru-RU" sz="2400" b="1" dirty="0">
                <a:solidFill>
                  <a:srgbClr val="000000"/>
                </a:solidFill>
                <a:latin typeface="Times New Roman" pitchFamily="18" charset="0"/>
                <a:cs typeface="Times New Roman" pitchFamily="18" charset="0"/>
              </a:rPr>
              <a:t>счёту предметов</a:t>
            </a:r>
          </a:p>
          <a:p>
            <a:endParaRPr lang="ru-RU" sz="2400" dirty="0" smtClean="0">
              <a:solidFill>
                <a:srgbClr val="000000"/>
              </a:solidFill>
              <a:latin typeface="Times New Roman" pitchFamily="18" charset="0"/>
              <a:cs typeface="Times New Roman" pitchFamily="18" charset="0"/>
            </a:endParaRPr>
          </a:p>
          <a:p>
            <a:r>
              <a:rPr lang="ru-RU" sz="2400" dirty="0" smtClean="0">
                <a:solidFill>
                  <a:srgbClr val="000000"/>
                </a:solidFill>
                <a:latin typeface="Times New Roman" pitchFamily="18" charset="0"/>
                <a:cs typeface="Times New Roman" pitchFamily="18" charset="0"/>
              </a:rPr>
              <a:t>Отсчёт </a:t>
            </a:r>
            <a:r>
              <a:rPr lang="ru-RU" sz="2400" dirty="0">
                <a:solidFill>
                  <a:srgbClr val="000000"/>
                </a:solidFill>
                <a:latin typeface="Times New Roman" pitchFamily="18" charset="0"/>
                <a:cs typeface="Times New Roman" pitchFamily="18" charset="0"/>
              </a:rPr>
              <a:t>предполагает отбор указанного количества предметов из большего</a:t>
            </a:r>
            <a:r>
              <a:rPr lang="ru-RU" dirty="0">
                <a:solidFill>
                  <a:srgbClr val="000000"/>
                </a:solidFill>
                <a:latin typeface="arial"/>
              </a:rPr>
              <a:t>.</a:t>
            </a:r>
            <a:endParaRPr lang="ru-RU" b="0" i="0" dirty="0">
              <a:solidFill>
                <a:srgbClr val="000000"/>
              </a:solidFill>
              <a:effectLst/>
              <a:latin typeface="arial"/>
            </a:endParaRPr>
          </a:p>
        </p:txBody>
      </p:sp>
    </p:spTree>
  </p:cSld>
  <p:clrMapOvr>
    <a:masterClrMapping/>
  </p:clrMapOvr>
  <p:transition>
    <p:wheel spokes="3"/>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404664"/>
            <a:ext cx="8229600" cy="6192688"/>
          </a:xfrm>
        </p:spPr>
        <p:txBody>
          <a:bodyPr>
            <a:normAutofit/>
          </a:bodyPr>
          <a:lstStyle/>
          <a:p>
            <a:pPr marL="0" indent="0" algn="ctr">
              <a:buNone/>
            </a:pPr>
            <a:r>
              <a:rPr lang="ru-RU" b="1" dirty="0" smtClean="0">
                <a:latin typeface="Times New Roman" pitchFamily="18" charset="0"/>
                <a:cs typeface="Times New Roman" pitchFamily="18" charset="0"/>
              </a:rPr>
              <a:t>Алгоритм счёта</a:t>
            </a:r>
            <a:endParaRPr lang="ru-RU" b="1" dirty="0">
              <a:latin typeface="Times New Roman" pitchFamily="18" charset="0"/>
              <a:cs typeface="Times New Roman" pitchFamily="18" charset="0"/>
            </a:endParaRPr>
          </a:p>
          <a:p>
            <a:pPr marL="0" indent="0">
              <a:buNone/>
            </a:pPr>
            <a:endParaRPr lang="ru-RU" dirty="0" smtClean="0">
              <a:latin typeface="Times New Roman" pitchFamily="18" charset="0"/>
              <a:cs typeface="Times New Roman" pitchFamily="18" charset="0"/>
            </a:endParaRPr>
          </a:p>
          <a:p>
            <a:pPr marL="0" indent="0">
              <a:buNone/>
            </a:pPr>
            <a:r>
              <a:rPr lang="ru-RU" dirty="0">
                <a:latin typeface="Times New Roman" pitchFamily="18" charset="0"/>
                <a:cs typeface="Times New Roman" pitchFamily="18" charset="0"/>
              </a:rPr>
              <a:t>-</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запомнить число предметов, которые нужно отсчитать;</a:t>
            </a:r>
          </a:p>
          <a:p>
            <a:pPr marL="0" indent="0">
              <a:buNone/>
            </a:pPr>
            <a:r>
              <a:rPr lang="ru-RU" dirty="0" smtClean="0">
                <a:latin typeface="Times New Roman" pitchFamily="18" charset="0"/>
                <a:cs typeface="Times New Roman" pitchFamily="18" charset="0"/>
              </a:rPr>
              <a:t>- предметы </a:t>
            </a:r>
            <a:r>
              <a:rPr lang="ru-RU" dirty="0">
                <a:latin typeface="Times New Roman" pitchFamily="18" charset="0"/>
                <a:cs typeface="Times New Roman" pitchFamily="18" charset="0"/>
              </a:rPr>
              <a:t>брать молча и только тогда, когда предметы </a:t>
            </a:r>
            <a:r>
              <a:rPr lang="ru-RU" dirty="0" smtClean="0">
                <a:latin typeface="Times New Roman" pitchFamily="18" charset="0"/>
                <a:cs typeface="Times New Roman" pitchFamily="18" charset="0"/>
              </a:rPr>
              <a:t> </a:t>
            </a:r>
          </a:p>
          <a:p>
            <a:pPr marL="0" indent="0">
              <a:buNone/>
            </a:pPr>
            <a:r>
              <a:rPr lang="ru-RU" dirty="0" smtClean="0">
                <a:latin typeface="Times New Roman" pitchFamily="18" charset="0"/>
                <a:cs typeface="Times New Roman" pitchFamily="18" charset="0"/>
              </a:rPr>
              <a:t>   поставлены</a:t>
            </a:r>
            <a:r>
              <a:rPr lang="ru-RU" dirty="0">
                <a:latin typeface="Times New Roman" pitchFamily="18" charset="0"/>
                <a:cs typeface="Times New Roman" pitchFamily="18" charset="0"/>
              </a:rPr>
              <a:t>, называть число;</a:t>
            </a:r>
          </a:p>
          <a:p>
            <a:pPr marL="0" indent="0">
              <a:buNone/>
            </a:pPr>
            <a:r>
              <a:rPr lang="ru-RU" dirty="0" smtClean="0">
                <a:latin typeface="Times New Roman" pitchFamily="18" charset="0"/>
                <a:cs typeface="Times New Roman" pitchFamily="18" charset="0"/>
              </a:rPr>
              <a:t>- для </a:t>
            </a:r>
            <a:r>
              <a:rPr lang="ru-RU" dirty="0">
                <a:latin typeface="Times New Roman" pitchFamily="18" charset="0"/>
                <a:cs typeface="Times New Roman" pitchFamily="18" charset="0"/>
              </a:rPr>
              <a:t>проверки выполнения задания пересчитать предмет.</a:t>
            </a:r>
          </a:p>
          <a:p>
            <a:pPr marL="0" indent="0">
              <a:buNone/>
            </a:pPr>
            <a:endParaRPr lang="ru-RU" dirty="0" smtClean="0">
              <a:latin typeface="Times New Roman" pitchFamily="18" charset="0"/>
              <a:cs typeface="Times New Roman" pitchFamily="18" charset="0"/>
            </a:endParaRPr>
          </a:p>
          <a:p>
            <a:pPr marL="0" indent="0" algn="ctr">
              <a:buNone/>
            </a:pPr>
            <a:r>
              <a:rPr lang="ru-RU" b="1" dirty="0" smtClean="0">
                <a:latin typeface="Times New Roman" pitchFamily="18" charset="0"/>
                <a:cs typeface="Times New Roman" pitchFamily="18" charset="0"/>
              </a:rPr>
              <a:t>Ошибки </a:t>
            </a:r>
            <a:r>
              <a:rPr lang="ru-RU" b="1" dirty="0">
                <a:latin typeface="Times New Roman" pitchFamily="18" charset="0"/>
                <a:cs typeface="Times New Roman" pitchFamily="18" charset="0"/>
              </a:rPr>
              <a:t>детей при отсчёте:</a:t>
            </a:r>
          </a:p>
          <a:p>
            <a:pPr marL="0" indent="0">
              <a:buNone/>
            </a:pPr>
            <a:endParaRPr lang="ru-RU" dirty="0" smtClean="0">
              <a:latin typeface="Times New Roman" pitchFamily="18" charset="0"/>
              <a:cs typeface="Times New Roman" pitchFamily="18" charset="0"/>
            </a:endParaRPr>
          </a:p>
          <a:p>
            <a:pPr marL="0" indent="0">
              <a:buNone/>
            </a:pPr>
            <a:r>
              <a:rPr lang="ru-RU" dirty="0" smtClean="0">
                <a:latin typeface="Times New Roman" pitchFamily="18" charset="0"/>
                <a:cs typeface="Times New Roman" pitchFamily="18" charset="0"/>
              </a:rPr>
              <a:t>- считают </a:t>
            </a:r>
            <a:r>
              <a:rPr lang="ru-RU" dirty="0">
                <a:latin typeface="Times New Roman" pitchFamily="18" charset="0"/>
                <a:cs typeface="Times New Roman" pitchFamily="18" charset="0"/>
              </a:rPr>
              <a:t>не предметы, а свои действия (взял игрушку — </a:t>
            </a:r>
            <a:endParaRPr lang="ru-RU" dirty="0" smtClean="0">
              <a:latin typeface="Times New Roman" pitchFamily="18" charset="0"/>
              <a:cs typeface="Times New Roman" pitchFamily="18" charset="0"/>
            </a:endParaRPr>
          </a:p>
          <a:p>
            <a:pPr marL="0" indent="0">
              <a:buNone/>
            </a:pP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один</a:t>
            </a:r>
            <a:r>
              <a:rPr lang="ru-RU" dirty="0">
                <a:latin typeface="Times New Roman" pitchFamily="18" charset="0"/>
                <a:cs typeface="Times New Roman" pitchFamily="18" charset="0"/>
              </a:rPr>
              <a:t>, поставил — два),</a:t>
            </a:r>
          </a:p>
          <a:p>
            <a:pPr marL="0" indent="0">
              <a:buNone/>
            </a:pP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работают и правой и левой рукой.</a:t>
            </a:r>
          </a:p>
        </p:txBody>
      </p:sp>
    </p:spTree>
  </p:cSld>
  <p:clrMapOvr>
    <a:masterClrMapping/>
  </p:clrMapOvr>
  <p:transition>
    <p:wheel spokes="3"/>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462</TotalTime>
  <Words>1587</Words>
  <Application>Microsoft Office PowerPoint</Application>
  <PresentationFormat>Экран (4:3)</PresentationFormat>
  <Paragraphs>118</Paragraphs>
  <Slides>36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Эркер</vt:lpstr>
      <vt:lpstr> обучение детей счёту с помощью чисел. этапы счетной деятельности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Это надо помнить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Методика  обучения счёту и основам математики детей дошкольного возраста через игровую деятельность</dc:title>
  <dc:creator>Надюша</dc:creator>
  <cp:lastModifiedBy>Пользователь</cp:lastModifiedBy>
  <cp:revision>52</cp:revision>
  <dcterms:created xsi:type="dcterms:W3CDTF">2013-03-21T06:18:22Z</dcterms:created>
  <dcterms:modified xsi:type="dcterms:W3CDTF">2021-04-14T05:20:59Z</dcterms:modified>
</cp:coreProperties>
</file>