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9" r:id="rId3"/>
    <p:sldId id="266" r:id="rId4"/>
    <p:sldId id="257" r:id="rId5"/>
    <p:sldId id="267" r:id="rId6"/>
    <p:sldId id="268" r:id="rId7"/>
    <p:sldId id="264" r:id="rId8"/>
    <p:sldId id="269" r:id="rId9"/>
    <p:sldId id="260" r:id="rId10"/>
    <p:sldId id="272" r:id="rId11"/>
    <p:sldId id="261" r:id="rId12"/>
    <p:sldId id="262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4624" autoAdjust="0"/>
  </p:normalViewPr>
  <p:slideViewPr>
    <p:cSldViewPr>
      <p:cViewPr>
        <p:scale>
          <a:sx n="48" d="100"/>
          <a:sy n="48" d="100"/>
        </p:scale>
        <p:origin x="-222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процесс 14"/>
          <p:cNvSpPr/>
          <p:nvPr/>
        </p:nvSpPr>
        <p:spPr>
          <a:xfrm>
            <a:off x="428596" y="1571612"/>
            <a:ext cx="8286808" cy="4572032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Запомни!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100" dirty="0" smtClean="0">
                <a:latin typeface="Propisi" pitchFamily="2" charset="0"/>
              </a:rPr>
              <a:t>     </a:t>
            </a:r>
            <a:endParaRPr lang="ru-RU" dirty="0" smtClean="0">
              <a:latin typeface="Propisi" pitchFamily="2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8596" y="2143116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67544" y="2420888"/>
            <a:ext cx="82089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7544" y="3212976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7544" y="3501008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596" y="4143380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467544" y="4430720"/>
            <a:ext cx="8319298" cy="7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67544" y="5157192"/>
            <a:ext cx="813690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5536" y="5445224"/>
            <a:ext cx="82809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99592" y="1651864"/>
            <a:ext cx="788436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ropisi" pitchFamily="2" charset="0"/>
                <a:ea typeface="Times New Roman" pitchFamily="18" charset="0"/>
                <a:cs typeface="Arial" pitchFamily="34" charset="0"/>
              </a:rPr>
              <a:t>Девиз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ropisi" pitchFamily="2" charset="0"/>
                <a:ea typeface="Times New Roman" pitchFamily="18" charset="0"/>
                <a:cs typeface="Arial" pitchFamily="34" charset="0"/>
              </a:rPr>
              <a:t> нашего урока: </a:t>
            </a:r>
            <a:r>
              <a:rPr lang="ru-RU" sz="6600" b="1" dirty="0" smtClean="0">
                <a:solidFill>
                  <a:srgbClr val="002060"/>
                </a:solidFill>
                <a:latin typeface="Propisi" pitchFamily="2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ropisi" pitchFamily="2" charset="0"/>
                <a:ea typeface="Times New Roman" pitchFamily="18" charset="0"/>
                <a:cs typeface="Arial" pitchFamily="34" charset="0"/>
              </a:rPr>
              <a:t>Лучший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ropisi" pitchFamily="2" charset="0"/>
                <a:ea typeface="Times New Roman" pitchFamily="18" charset="0"/>
                <a:cs typeface="Arial" pitchFamily="34" charset="0"/>
              </a:rPr>
              <a:t>способ изучить что-либо- это открыть самому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ropisi" pitchFamily="2" charset="0"/>
                <a:ea typeface="Times New Roman" pitchFamily="18" charset="0"/>
                <a:cs typeface="Arial" pitchFamily="34" charset="0"/>
              </a:rPr>
              <a:t>!"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Propisi" pitchFamily="2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25144"/>
            <a:ext cx="7992888" cy="1800200"/>
          </a:xfrm>
        </p:spPr>
        <p:txBody>
          <a:bodyPr>
            <a:normAutofit fontScale="90000"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</a:rPr>
              <a:t>Вывод</a:t>
            </a:r>
            <a:r>
              <a:rPr lang="ru-RU" sz="3600" b="1" i="1" dirty="0" smtClean="0">
                <a:solidFill>
                  <a:srgbClr val="0070C0"/>
                </a:solidFill>
              </a:rPr>
              <a:t>: Разделительный мягкий знак 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пишется после _____________,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 перед гласными __, __, __,__,__.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Ь показывает</a:t>
                      </a:r>
                      <a:r>
                        <a:rPr lang="ru-RU" baseline="0" dirty="0" smtClean="0"/>
                        <a:t> мягкость предшествующего согласного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Разделительный </a:t>
                      </a:r>
                      <a:r>
                        <a:rPr lang="ru-RU" dirty="0" err="1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конце слова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Между согласными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После согласного и </a:t>
                      </a:r>
                    </a:p>
                    <a:p>
                      <a:r>
                        <a:rPr lang="ru-RU" dirty="0" smtClean="0"/>
                        <a:t>перед   я,  е,  ё,  </a:t>
                      </a:r>
                      <a:r>
                        <a:rPr lang="ru-RU" dirty="0" err="1" smtClean="0"/>
                        <a:t>ю</a:t>
                      </a:r>
                      <a:r>
                        <a:rPr lang="ru-RU" dirty="0" smtClean="0"/>
                        <a:t>,  и.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редька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деревья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дождь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просьба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ульи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рояль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польза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ночью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осень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деньги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веселье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763960" y="260648"/>
            <a:ext cx="7992888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63960" y="404664"/>
            <a:ext cx="7992888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 rot="10800000" flipV="1">
            <a:off x="1115616" y="476673"/>
            <a:ext cx="6871064" cy="936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300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Сделай вывод!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683568" y="2060848"/>
            <a:ext cx="720080" cy="64807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187624" y="234888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Админ\Pictures\Рисуно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Проверь соседа!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827584" y="1340768"/>
            <a:ext cx="7859216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1.Пальчик     </a:t>
            </a:r>
          </a:p>
          <a:p>
            <a:pPr>
              <a:buNone/>
            </a:pPr>
            <a:r>
              <a:rPr lang="ru-RU" sz="3600" dirty="0" smtClean="0"/>
              <a:t>2.Певун</a:t>
            </a:r>
            <a:r>
              <a:rPr lang="ru-RU" sz="3600" u="sng" dirty="0" smtClean="0"/>
              <a:t>ья</a:t>
            </a:r>
            <a:r>
              <a:rPr lang="ru-RU" sz="3600" dirty="0" smtClean="0"/>
              <a:t> +</a:t>
            </a:r>
          </a:p>
          <a:p>
            <a:pPr>
              <a:buNone/>
            </a:pPr>
            <a:r>
              <a:rPr lang="ru-RU" sz="3600" dirty="0" smtClean="0"/>
              <a:t>3.Раздол</a:t>
            </a:r>
            <a:r>
              <a:rPr lang="ru-RU" sz="3600" u="sng" dirty="0" smtClean="0"/>
              <a:t>ье</a:t>
            </a:r>
            <a:r>
              <a:rPr lang="ru-RU" sz="3600" dirty="0" smtClean="0"/>
              <a:t> +</a:t>
            </a:r>
          </a:p>
          <a:p>
            <a:pPr>
              <a:buNone/>
            </a:pPr>
            <a:r>
              <a:rPr lang="ru-RU" sz="3600" dirty="0" smtClean="0"/>
              <a:t>4.Кольцо</a:t>
            </a:r>
          </a:p>
          <a:p>
            <a:pPr>
              <a:buNone/>
            </a:pPr>
            <a:r>
              <a:rPr lang="ru-RU" sz="3600" dirty="0" smtClean="0"/>
              <a:t>5.Счаст</a:t>
            </a:r>
            <a:r>
              <a:rPr lang="ru-RU" sz="3600" u="sng" dirty="0" smtClean="0"/>
              <a:t>ье</a:t>
            </a:r>
            <a:r>
              <a:rPr lang="ru-RU" sz="3600" dirty="0" smtClean="0"/>
              <a:t> +</a:t>
            </a:r>
          </a:p>
          <a:p>
            <a:pPr>
              <a:buNone/>
            </a:pPr>
            <a:r>
              <a:rPr lang="ru-RU" sz="3600" dirty="0" smtClean="0"/>
              <a:t>6.Шит</a:t>
            </a:r>
            <a:r>
              <a:rPr lang="ru-RU" sz="3600" u="sng" dirty="0" smtClean="0"/>
              <a:t>ье</a:t>
            </a:r>
            <a:r>
              <a:rPr lang="ru-RU" sz="3600" dirty="0" smtClean="0"/>
              <a:t> +</a:t>
            </a:r>
          </a:p>
          <a:p>
            <a:pPr>
              <a:buNone/>
            </a:pPr>
            <a:r>
              <a:rPr lang="ru-RU" sz="3600" dirty="0" smtClean="0"/>
              <a:t>7.Солов</a:t>
            </a:r>
            <a:r>
              <a:rPr lang="ru-RU" sz="3600" u="sng" dirty="0" smtClean="0"/>
              <a:t>ьи</a:t>
            </a:r>
            <a:r>
              <a:rPr lang="ru-RU" sz="3600" dirty="0" smtClean="0"/>
              <a:t> +                              </a:t>
            </a:r>
          </a:p>
        </p:txBody>
      </p:sp>
      <p:sp>
        <p:nvSpPr>
          <p:cNvPr id="10" name="Содержимое 8"/>
          <p:cNvSpPr txBox="1">
            <a:spLocks/>
          </p:cNvSpPr>
          <p:nvPr/>
        </p:nvSpPr>
        <p:spPr>
          <a:xfrm>
            <a:off x="4572000" y="1340768"/>
            <a:ext cx="4195192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/>
              <a:t>8.Стул</a:t>
            </a:r>
            <a:r>
              <a:rPr lang="ru-RU" sz="3600" u="sng" dirty="0" smtClean="0"/>
              <a:t>ья</a:t>
            </a:r>
            <a:r>
              <a:rPr lang="ru-RU" sz="3600" dirty="0" smtClean="0"/>
              <a:t> +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/>
              <a:t>9.Коньки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/>
              <a:t>10.Вороб</a:t>
            </a:r>
            <a:r>
              <a:rPr lang="ru-RU" sz="3600" u="sng" dirty="0" smtClean="0"/>
              <a:t>ьи</a:t>
            </a:r>
            <a:r>
              <a:rPr lang="ru-RU" sz="3600" dirty="0" smtClean="0"/>
              <a:t> +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11.Мальчик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12.Пальто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13.Учитель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/>
              <a:t>14.Льдина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Pictures\Рисуно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1844824"/>
            <a:ext cx="8280920" cy="3888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2159145"/>
            <a:ext cx="8352928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dirty="0" smtClean="0"/>
              <a:t>  -Что было легко? Что было трудно?</a:t>
            </a:r>
          </a:p>
          <a:p>
            <a:pPr>
              <a:buNone/>
            </a:pPr>
            <a:r>
              <a:rPr lang="ru-RU" sz="12800" dirty="0" smtClean="0"/>
              <a:t>  - Какое задание было самым интересным?</a:t>
            </a:r>
          </a:p>
          <a:p>
            <a:pPr>
              <a:buNone/>
            </a:pPr>
            <a:r>
              <a:rPr lang="ru-RU" sz="12800" dirty="0" smtClean="0"/>
              <a:t>  - Что вы можете сказать о своей работе на уроке?</a:t>
            </a:r>
          </a:p>
          <a:p>
            <a:pPr>
              <a:buNone/>
            </a:pPr>
            <a:r>
              <a:rPr lang="ru-RU" sz="12800" dirty="0" smtClean="0"/>
              <a:t>    Оцени свою работу: Если «5»-</a:t>
            </a:r>
          </a:p>
          <a:p>
            <a:pPr>
              <a:buNone/>
            </a:pPr>
            <a:r>
              <a:rPr lang="ru-RU" sz="12800" dirty="0" smtClean="0"/>
              <a:t>                                          Если «4»</a:t>
            </a:r>
          </a:p>
          <a:p>
            <a:pPr>
              <a:buNone/>
            </a:pPr>
            <a:r>
              <a:rPr lang="ru-RU" sz="12800" dirty="0" smtClean="0"/>
              <a:t>                                          Если «3»</a:t>
            </a:r>
          </a:p>
          <a:p>
            <a:endParaRPr lang="ru-RU" sz="48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55576" y="332656"/>
            <a:ext cx="4572032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Propisi" pitchFamily="2" charset="0"/>
                <a:ea typeface="+mj-ea"/>
                <a:cs typeface="+mj-cs"/>
              </a:rPr>
              <a:t>Рефлексия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4005064"/>
            <a:ext cx="1008112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56176" y="4509120"/>
            <a:ext cx="1008112" cy="36004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5013176"/>
            <a:ext cx="1008112" cy="360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Pictures\Рисунок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5733256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Propisi" pitchFamily="2" charset="0"/>
              </a:rPr>
              <a:t/>
            </a:r>
            <a:br>
              <a:rPr lang="ru-RU" dirty="0" smtClean="0">
                <a:latin typeface="Propisi" pitchFamily="2" charset="0"/>
              </a:rPr>
            </a:br>
            <a:r>
              <a:rPr lang="ru-RU" dirty="0" smtClean="0">
                <a:latin typeface="Propisi" pitchFamily="2" charset="0"/>
              </a:rPr>
              <a:t/>
            </a:r>
            <a:br>
              <a:rPr lang="ru-RU" dirty="0" smtClean="0">
                <a:latin typeface="Propisi" pitchFamily="2" charset="0"/>
              </a:rPr>
            </a:br>
            <a:r>
              <a:rPr lang="ru-RU" sz="5400" dirty="0" smtClean="0">
                <a:latin typeface="Propisi" pitchFamily="2" charset="0"/>
              </a:rPr>
              <a:t>         </a:t>
            </a:r>
            <a:br>
              <a:rPr lang="ru-RU" sz="5400" dirty="0" smtClean="0">
                <a:latin typeface="Propisi" pitchFamily="2" charset="0"/>
              </a:rPr>
            </a:br>
            <a:r>
              <a:rPr lang="ru-RU" sz="5400" dirty="0" smtClean="0">
                <a:latin typeface="Propisi" pitchFamily="2" charset="0"/>
              </a:rPr>
              <a:t>                </a:t>
            </a:r>
            <a:r>
              <a:rPr lang="ru-RU" sz="4800" dirty="0" smtClean="0">
                <a:latin typeface="Propisi" pitchFamily="2" charset="0"/>
              </a:rPr>
              <a:t>Домашнее задание</a:t>
            </a:r>
            <a:br>
              <a:rPr lang="ru-RU" sz="4800" dirty="0" smtClean="0">
                <a:latin typeface="Propisi" pitchFamily="2" charset="0"/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1. Сложный уровень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- Кто считает, что хорошо справился со всеми заданиями на уроке и может выполнить сложную работу дома- работа творческая. Вам нужно сочинить сказку о путешествии разд.мягкого знака.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2. Средний уровень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- Кто затрудняется выполнять сложную работу, запишите 10 слов с разделительным мягким  знаком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C000"/>
                </a:solidFill>
              </a:rPr>
              <a:t>3. Базисный уровень</a:t>
            </a:r>
            <a:r>
              <a:rPr lang="ru-RU" sz="2800" dirty="0" smtClean="0">
                <a:solidFill>
                  <a:srgbClr val="FFC000"/>
                </a:solidFill>
              </a:rPr>
              <a:t/>
            </a:r>
            <a:br>
              <a:rPr lang="ru-RU" sz="2800" dirty="0" smtClean="0">
                <a:solidFill>
                  <a:srgbClr val="FFC000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- Кто не достаточно усвоил учебный материал, выполняет упр.56.</a:t>
            </a:r>
            <a:r>
              <a:rPr lang="ru-RU" sz="6000" dirty="0" smtClean="0">
                <a:solidFill>
                  <a:srgbClr val="FFC000"/>
                </a:solidFill>
              </a:rPr>
              <a:t/>
            </a:r>
            <a:br>
              <a:rPr lang="ru-RU" sz="6000" dirty="0" smtClean="0">
                <a:solidFill>
                  <a:srgbClr val="FFC000"/>
                </a:solidFill>
              </a:rPr>
            </a:br>
            <a:r>
              <a:rPr lang="ru-RU" dirty="0" smtClean="0">
                <a:latin typeface="Propisi" pitchFamily="2" charset="0"/>
              </a:rPr>
              <a:t/>
            </a:r>
            <a:br>
              <a:rPr lang="ru-RU" dirty="0" smtClean="0">
                <a:latin typeface="Propisi" pitchFamily="2" charset="0"/>
              </a:rPr>
            </a:br>
            <a:r>
              <a:rPr lang="ru-RU" dirty="0" smtClean="0">
                <a:latin typeface="Propisi" pitchFamily="2" charset="0"/>
              </a:rPr>
              <a:t/>
            </a:r>
            <a:br>
              <a:rPr lang="ru-RU" dirty="0" smtClean="0">
                <a:latin typeface="Propisi" pitchFamily="2" charset="0"/>
              </a:rPr>
            </a:br>
            <a:endParaRPr lang="ru-RU" b="1" dirty="0">
              <a:solidFill>
                <a:srgbClr val="FF0000"/>
              </a:solidFill>
              <a:latin typeface="Propisi" pitchFamily="2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716016" y="5949280"/>
            <a:ext cx="396044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Спасибо, </a:t>
            </a:r>
            <a:r>
              <a:rPr lang="ru-RU" sz="4400" b="1" dirty="0" smtClean="0">
                <a:solidFill>
                  <a:srgbClr val="FF0000"/>
                </a:solidFill>
                <a:latin typeface="Propisi" pitchFamily="2" charset="0"/>
                <a:ea typeface="+mj-ea"/>
                <a:cs typeface="+mj-cs"/>
              </a:rPr>
              <a:t>за урок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ropisi" pitchFamily="2" charset="0"/>
                <a:ea typeface="+mj-ea"/>
                <a:cs typeface="+mj-cs"/>
              </a:rPr>
              <a:t>!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Propisi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Чистописание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755576" y="1268761"/>
            <a:ext cx="7931224" cy="2736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0" dirty="0" err="1" smtClean="0">
                <a:latin typeface="Propisi" pitchFamily="2" charset="0"/>
              </a:rPr>
              <a:t>ь</a:t>
            </a:r>
            <a:r>
              <a:rPr lang="ru-RU" sz="20000" dirty="0" smtClean="0">
                <a:latin typeface="Propisi" pitchFamily="2" charset="0"/>
              </a:rPr>
              <a:t> </a:t>
            </a:r>
            <a:r>
              <a:rPr lang="ru-RU" sz="20000" dirty="0" err="1" smtClean="0">
                <a:latin typeface="Propisi" pitchFamily="2" charset="0"/>
              </a:rPr>
              <a:t>ь</a:t>
            </a:r>
            <a:r>
              <a:rPr lang="ru-RU" sz="20000" dirty="0" smtClean="0">
                <a:latin typeface="Propisi" pitchFamily="2" charset="0"/>
              </a:rPr>
              <a:t> </a:t>
            </a:r>
            <a:r>
              <a:rPr lang="ru-RU" sz="20000" dirty="0" err="1" smtClean="0">
                <a:latin typeface="Propisi" pitchFamily="2" charset="0"/>
              </a:rPr>
              <a:t>ь</a:t>
            </a:r>
            <a:r>
              <a:rPr lang="ru-RU" sz="20000" dirty="0" smtClean="0">
                <a:latin typeface="Propisi" pitchFamily="2" charset="0"/>
              </a:rPr>
              <a:t> </a:t>
            </a:r>
            <a:r>
              <a:rPr lang="ru-RU" sz="20000" dirty="0" err="1" smtClean="0">
                <a:latin typeface="Propisi" pitchFamily="2" charset="0"/>
              </a:rPr>
              <a:t>ь</a:t>
            </a:r>
            <a:r>
              <a:rPr lang="ru-RU" sz="20000" dirty="0" smtClean="0">
                <a:latin typeface="Propisi" pitchFamily="2" charset="0"/>
              </a:rPr>
              <a:t> </a:t>
            </a:r>
            <a:r>
              <a:rPr lang="ru-RU" sz="20000" dirty="0" err="1" smtClean="0">
                <a:latin typeface="Propisi" pitchFamily="2" charset="0"/>
              </a:rPr>
              <a:t>ь</a:t>
            </a:r>
            <a:r>
              <a:rPr lang="ru-RU" sz="20000" dirty="0" smtClean="0">
                <a:latin typeface="Propisi" pitchFamily="2" charset="0"/>
              </a:rPr>
              <a:t> </a:t>
            </a:r>
            <a:r>
              <a:rPr lang="ru-RU" sz="20000" dirty="0" err="1" smtClean="0">
                <a:latin typeface="Propisi" pitchFamily="2" charset="0"/>
              </a:rPr>
              <a:t>ь</a:t>
            </a:r>
            <a:endParaRPr lang="ru-RU" sz="20000" dirty="0">
              <a:latin typeface="Propisi" pitchFamily="2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242088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0" y="321297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0" y="4365104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0" y="5013176"/>
            <a:ext cx="914400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процесс 14"/>
          <p:cNvSpPr/>
          <p:nvPr/>
        </p:nvSpPr>
        <p:spPr>
          <a:xfrm>
            <a:off x="428596" y="1571612"/>
            <a:ext cx="8286808" cy="3945620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8676456" cy="5301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100" dirty="0" smtClean="0">
                <a:latin typeface="Propisi" pitchFamily="2" charset="0"/>
              </a:rPr>
              <a:t>      Коньки, тетрадь, </a:t>
            </a:r>
            <a:r>
              <a:rPr lang="ru-RU" sz="7100" dirty="0" err="1" smtClean="0">
                <a:latin typeface="Propisi" pitchFamily="2" charset="0"/>
              </a:rPr>
              <a:t>учи-тель</a:t>
            </a:r>
            <a:r>
              <a:rPr lang="ru-RU" sz="7100" dirty="0" smtClean="0">
                <a:latin typeface="Propisi" pitchFamily="2" charset="0"/>
              </a:rPr>
              <a:t>,  морковь, пальто, медведь.</a:t>
            </a:r>
            <a:endParaRPr lang="ru-RU" dirty="0" smtClean="0">
              <a:latin typeface="Propisi" pitchFamily="2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28596" y="2143116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28596" y="2428868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9552" y="3212976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11560" y="3501008"/>
            <a:ext cx="79928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67544" y="429309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95536" y="4581128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39552" y="5229200"/>
            <a:ext cx="8136904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5589240"/>
            <a:ext cx="82809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Блок-схема: процесс 14"/>
          <p:cNvSpPr/>
          <p:nvPr/>
        </p:nvSpPr>
        <p:spPr>
          <a:xfrm>
            <a:off x="428596" y="1571612"/>
            <a:ext cx="8286808" cy="4572032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8319868" cy="4248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7100" dirty="0" smtClean="0">
                <a:latin typeface="Propisi" pitchFamily="2" charset="0"/>
              </a:rPr>
              <a:t>     На конце слова и между согласными звуками мягкий знак указывает на мягкость предшествующего согласного.</a:t>
            </a:r>
            <a:endParaRPr lang="ru-RU" dirty="0" smtClean="0">
              <a:latin typeface="Propisi" pitchFamily="2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95536" y="1916832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67544" y="2204864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7544" y="2708920"/>
            <a:ext cx="82089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67544" y="3068960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11560" y="3501008"/>
            <a:ext cx="80648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5" idx="3"/>
          </p:cNvCxnSpPr>
          <p:nvPr/>
        </p:nvCxnSpPr>
        <p:spPr>
          <a:xfrm flipV="1">
            <a:off x="611560" y="3857628"/>
            <a:ext cx="8103844" cy="3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67544" y="4293096"/>
            <a:ext cx="82809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46531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67544" y="5157192"/>
            <a:ext cx="820891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395536" y="5445224"/>
            <a:ext cx="828092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F:\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212976"/>
            <a:ext cx="1944216" cy="2520280"/>
          </a:xfrm>
          <a:prstGeom prst="rect">
            <a:avLst/>
          </a:prstGeom>
          <a:noFill/>
        </p:spPr>
      </p:pic>
      <p:pic>
        <p:nvPicPr>
          <p:cNvPr id="1027" name="Picture 3" descr="F:\image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12976"/>
            <a:ext cx="2520280" cy="2492896"/>
          </a:xfrm>
          <a:prstGeom prst="rect">
            <a:avLst/>
          </a:prstGeom>
          <a:noFill/>
        </p:spPr>
      </p:pic>
      <p:pic>
        <p:nvPicPr>
          <p:cNvPr id="1026" name="Picture 2" descr="F:\image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212976"/>
            <a:ext cx="2232248" cy="2575062"/>
          </a:xfrm>
          <a:prstGeom prst="rect">
            <a:avLst/>
          </a:prstGeom>
          <a:noFill/>
        </p:spPr>
      </p:pic>
      <p:pic>
        <p:nvPicPr>
          <p:cNvPr id="1028" name="Picture 4" descr="F:\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60649"/>
            <a:ext cx="3122438" cy="1872208"/>
          </a:xfrm>
          <a:prstGeom prst="rect">
            <a:avLst/>
          </a:prstGeom>
          <a:noFill/>
        </p:spPr>
      </p:pic>
      <p:pic>
        <p:nvPicPr>
          <p:cNvPr id="1030" name="Picture 6" descr="F:\imgs_touch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260648"/>
            <a:ext cx="2952328" cy="19730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05264"/>
            <a:ext cx="86868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Се</a:t>
            </a:r>
            <a:r>
              <a:rPr lang="ru-RU" u="sng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00B050"/>
                </a:solidFill>
              </a:rPr>
              <a:t>я</a:t>
            </a:r>
            <a:r>
              <a:rPr lang="ru-RU" dirty="0" smtClean="0"/>
              <a:t>                пе</a:t>
            </a:r>
            <a:r>
              <a:rPr lang="ru-RU" u="sng" dirty="0" smtClean="0"/>
              <a:t>н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к</a:t>
            </a:r>
            <a:r>
              <a:rPr lang="ru-RU" dirty="0" smtClean="0">
                <a:solidFill>
                  <a:srgbClr val="00B050"/>
                </a:solidFill>
              </a:rPr>
              <a:t>и</a:t>
            </a:r>
            <a:r>
              <a:rPr lang="ru-RU" dirty="0" smtClean="0"/>
              <a:t>          дру</a:t>
            </a:r>
            <a:r>
              <a:rPr lang="ru-RU" u="sng" dirty="0" smtClean="0"/>
              <a:t>з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>
                <a:solidFill>
                  <a:srgbClr val="00B050"/>
                </a:solidFill>
              </a:rPr>
              <a:t>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79208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sz="3600" b="1" dirty="0" smtClean="0"/>
              <a:t>Де</a:t>
            </a:r>
            <a:r>
              <a:rPr lang="ru-RU" sz="3600" b="1" u="sng" dirty="0" smtClean="0"/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b="1" u="sng" dirty="0" smtClean="0"/>
              <a:t>г</a:t>
            </a:r>
            <a:r>
              <a:rPr lang="ru-RU" sz="3600" b="1" dirty="0" smtClean="0"/>
              <a:t>и                                     ко</a:t>
            </a:r>
            <a:r>
              <a:rPr lang="ru-RU" sz="3600" b="1" u="sng" dirty="0" smtClean="0"/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ь</a:t>
            </a:r>
            <a:r>
              <a:rPr lang="ru-RU" sz="3600" b="1" u="sng" dirty="0" smtClean="0"/>
              <a:t>к</a:t>
            </a:r>
            <a:r>
              <a:rPr lang="ru-RU" sz="3600" b="1" dirty="0" smtClean="0"/>
              <a:t>и</a:t>
            </a:r>
            <a:endParaRPr lang="ru-RU" b="1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1080120"/>
          </a:xfrm>
        </p:spPr>
        <p:txBody>
          <a:bodyPr>
            <a:noAutofit/>
          </a:bodyPr>
          <a:lstStyle/>
          <a:p>
            <a:r>
              <a:rPr lang="ru-RU" sz="4800" dirty="0" err="1" smtClean="0"/>
              <a:t>Де́нги</a:t>
            </a:r>
            <a:r>
              <a:rPr lang="ru-RU" sz="4800" dirty="0" smtClean="0"/>
              <a:t>, конки́, семя́, пенки́, </a:t>
            </a:r>
            <a:r>
              <a:rPr lang="ru-RU" sz="4800" dirty="0" err="1" smtClean="0"/>
              <a:t>друзя</a:t>
            </a:r>
            <a:r>
              <a:rPr lang="ru-RU" sz="4800" dirty="0" smtClean="0"/>
              <a:t>́.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708920"/>
            <a:ext cx="6779096" cy="3417243"/>
          </a:xfrm>
        </p:spPr>
        <p:txBody>
          <a:bodyPr/>
          <a:lstStyle/>
          <a:p>
            <a:pPr>
              <a:buNone/>
            </a:pPr>
            <a:r>
              <a:rPr lang="ru-RU" i="1" u="sng" dirty="0" smtClean="0"/>
              <a:t>Варианты ответов:</a:t>
            </a:r>
          </a:p>
          <a:p>
            <a:pPr>
              <a:buNone/>
            </a:pPr>
            <a:r>
              <a:rPr lang="ru-RU" dirty="0" smtClean="0"/>
              <a:t>   1. Согласные смягчились.</a:t>
            </a:r>
          </a:p>
          <a:p>
            <a:pPr>
              <a:buNone/>
            </a:pPr>
            <a:r>
              <a:rPr lang="ru-RU" dirty="0" smtClean="0"/>
              <a:t>   2. Разделяют согласные от гласных.</a:t>
            </a:r>
          </a:p>
          <a:p>
            <a:pPr>
              <a:buNone/>
            </a:pPr>
            <a:r>
              <a:rPr lang="ru-RU" dirty="0" smtClean="0"/>
              <a:t>   3. Слились с согласными.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Pictures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7572428" cy="3725866"/>
          </a:xfrm>
          <a:noFill/>
        </p:spPr>
        <p:txBody>
          <a:bodyPr>
            <a:noAutofit/>
          </a:bodyPr>
          <a:lstStyle/>
          <a:p>
            <a:pPr algn="r">
              <a:defRPr/>
            </a:pPr>
            <a:r>
              <a:rPr lang="ru-RU" sz="5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  <a:t>Тема: Разделительный </a:t>
            </a:r>
            <a:br>
              <a:rPr lang="ru-RU" sz="5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</a:br>
            <a:r>
              <a:rPr lang="ru-RU" sz="5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  <a:t>мягкий знак  (</a:t>
            </a:r>
            <a:r>
              <a:rPr lang="ru-RU" sz="5400" b="1" i="1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  <a:t>ь</a:t>
            </a:r>
            <a:r>
              <a:rPr lang="ru-RU" sz="54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  <a:t>).</a:t>
            </a:r>
            <a:r>
              <a:rPr lang="ru-RU" sz="5400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  <a:t/>
            </a:r>
            <a:br>
              <a:rPr lang="ru-RU" sz="5400" i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Propisi" pitchFamily="2" charset="0"/>
                <a:cs typeface="Arial" pitchFamily="34" charset="0"/>
              </a:rPr>
            </a:br>
            <a:endParaRPr lang="ru-RU" sz="5400" i="1" dirty="0">
              <a:solidFill>
                <a:schemeClr val="accent1">
                  <a:lumMod val="50000"/>
                </a:schemeClr>
              </a:solidFill>
              <a:latin typeface="Propisi" pitchFamily="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86314" y="3571876"/>
            <a:ext cx="1428760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>
                <a:solidFill>
                  <a:schemeClr val="bg1"/>
                </a:solidFill>
                <a:latin typeface="Propisi" pitchFamily="2" charset="0"/>
              </a:rPr>
              <a:t>71</a:t>
            </a:r>
            <a:endParaRPr lang="ru-RU" sz="6000" b="1" dirty="0">
              <a:solidFill>
                <a:schemeClr val="bg1"/>
              </a:solidFill>
              <a:latin typeface="Propis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u="sng" dirty="0" smtClean="0">
                <a:solidFill>
                  <a:srgbClr val="000000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Словарная работа.</a:t>
            </a: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5536" y="1591055"/>
            <a:ext cx="874846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Полю́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поло́ть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)-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улдурертир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чымчадыр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Полью́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полива́ть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, лью, лить)-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суггарар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Солю́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(Соль)-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дузаар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Солью́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слива́ть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, лить)-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кудар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ipartbest.com/cliparts/pi5/oyG/pi5oyGX9T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1"/>
            <a:ext cx="9501222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6543692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Физкультминутка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57290" y="1600200"/>
            <a:ext cx="7329510" cy="4525963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+mj-lt"/>
              </a:rPr>
              <a:t>Вперед 4 шага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Назад 4 шага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Кружится, кружится наш хоровод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Ручками похлопаем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Ножками потопаем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Плечиком подвигаем</a:t>
            </a:r>
          </a:p>
          <a:p>
            <a:pPr>
              <a:buNone/>
            </a:pPr>
            <a:r>
              <a:rPr lang="ru-RU" sz="3600" dirty="0" smtClean="0">
                <a:latin typeface="+mj-lt"/>
              </a:rPr>
              <a:t>А потом попрыгаем</a:t>
            </a:r>
            <a:endParaRPr lang="ru-RU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279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Запомни!</vt:lpstr>
      <vt:lpstr>Чистописание</vt:lpstr>
      <vt:lpstr>Проверь себя!</vt:lpstr>
      <vt:lpstr>Запомни !</vt:lpstr>
      <vt:lpstr>          Семья                пеньки          друзья</vt:lpstr>
      <vt:lpstr>Де́нги, конки́, семя́, пенки́, друзя́.</vt:lpstr>
      <vt:lpstr>Тема: Разделительный  мягкий знак  (ь). </vt:lpstr>
      <vt:lpstr>Словарная работа. </vt:lpstr>
      <vt:lpstr>Физкультминутка </vt:lpstr>
      <vt:lpstr>Вывод: Разделительный мягкий знак  пишется после _____________,  перед гласными __, __, __,__,__. </vt:lpstr>
      <vt:lpstr>Проверь соседа!</vt:lpstr>
      <vt:lpstr>Слайд 12</vt:lpstr>
      <vt:lpstr>                            Домашнее задание  1. Сложный уровень - Кто считает, что хорошо справился со всеми заданиями на уроке и может выполнить сложную работу дома- работа творческая. Вам нужно сочинить сказку о путешествии разд.мягкого знака. 2. Средний уровень - Кто затрудняется выполнять сложную работу, запишите 10 слов с разделительным мягким  знаком 3. Базисный уровень - Кто не достаточно усвоил учебный материал, выполняет упр.56.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Администратор</cp:lastModifiedBy>
  <cp:revision>57</cp:revision>
  <dcterms:created xsi:type="dcterms:W3CDTF">2017-12-13T17:57:25Z</dcterms:created>
  <dcterms:modified xsi:type="dcterms:W3CDTF">2018-02-09T02:36:01Z</dcterms:modified>
</cp:coreProperties>
</file>