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2" r:id="rId2"/>
    <p:sldId id="263" r:id="rId3"/>
    <p:sldId id="264" r:id="rId4"/>
    <p:sldId id="267" r:id="rId5"/>
    <p:sldId id="279" r:id="rId6"/>
    <p:sldId id="265" r:id="rId7"/>
    <p:sldId id="269" r:id="rId8"/>
    <p:sldId id="271" r:id="rId9"/>
    <p:sldId id="278" r:id="rId10"/>
    <p:sldId id="272" r:id="rId11"/>
    <p:sldId id="273" r:id="rId12"/>
    <p:sldId id="259" r:id="rId13"/>
    <p:sldId id="258" r:id="rId14"/>
    <p:sldId id="266" r:id="rId15"/>
    <p:sldId id="274" r:id="rId16"/>
    <p:sldId id="277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rch=e&amp;type=all&amp;is=0&amp;q=%D1%80%D0%B0%D0%B7%D0%B2%D0%B8%D0%B2%D0%B0%D1%8E%D1%89%D0%B8%D0%B5+%D0%B4%D0%B8%D1%81%D0%BA%D0%B8+%D0%B4%D0%BB%D1%8F+%D0%B4%D0%B5%D1%82%D0%B5%D0%B9+%D0%BE%D1%84%D0%B8%D1%86%D0%B8%D0%B0%D0%BB%D1%8C%D0%BD%D1%8B%D0%B9+%D1%81%D0%B0%D0%B9%D1%82&amp;us=17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hyip-test.net/photos/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go.mail.ru/search_images?rch=e&amp;type=all&amp;is=0&amp;q=%D0%BF%D0%BB%D1%8D%D0%B5%D1%80,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71670" y="571480"/>
            <a:ext cx="5100646" cy="26622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700" dirty="0"/>
              <a:t>Использование 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>информационно-коммуникационных технологий </a:t>
            </a:r>
            <a:br>
              <a:rPr lang="ru-RU" sz="3700" dirty="0" smtClean="0"/>
            </a:br>
            <a:r>
              <a:rPr lang="ru-RU" sz="3700" dirty="0" smtClean="0"/>
              <a:t>в </a:t>
            </a:r>
            <a:r>
              <a:rPr lang="ru-RU" sz="3700" dirty="0"/>
              <a:t>ДОУ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4296" y="4365104"/>
            <a:ext cx="6799676" cy="145848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500" b="1" dirty="0">
                <a:solidFill>
                  <a:srgbClr val="002060"/>
                </a:solidFill>
              </a:rPr>
              <a:t>Подготовила</a:t>
            </a:r>
            <a:r>
              <a:rPr lang="ru-RU" sz="2500" b="1" dirty="0" smtClean="0">
                <a:solidFill>
                  <a:srgbClr val="002060"/>
                </a:solidFill>
              </a:rPr>
              <a:t>:</a:t>
            </a:r>
          </a:p>
          <a:p>
            <a:pPr>
              <a:lnSpc>
                <a:spcPct val="90000"/>
              </a:lnSpc>
            </a:pPr>
            <a:r>
              <a:rPr lang="ru-RU" sz="2500" b="1" dirty="0" smtClean="0">
                <a:solidFill>
                  <a:srgbClr val="002060"/>
                </a:solidFill>
              </a:rPr>
              <a:t> </a:t>
            </a:r>
            <a:endParaRPr lang="ru-RU" sz="25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rgbClr val="002060"/>
                </a:solidFill>
              </a:rPr>
              <a:t>Смирнова Мария Владимировна</a:t>
            </a:r>
          </a:p>
          <a:p>
            <a:pPr>
              <a:lnSpc>
                <a:spcPct val="90000"/>
              </a:lnSpc>
            </a:pPr>
            <a:r>
              <a:rPr lang="ru-RU" sz="2200" b="1" dirty="0" smtClean="0">
                <a:solidFill>
                  <a:srgbClr val="002060"/>
                </a:solidFill>
              </a:rPr>
              <a:t>Учитель-логопед ОДОД ГБОУ </a:t>
            </a:r>
            <a:r>
              <a:rPr lang="ru-RU" sz="2200" b="1" dirty="0" err="1" smtClean="0">
                <a:solidFill>
                  <a:srgbClr val="002060"/>
                </a:solidFill>
              </a:rPr>
              <a:t>шк</a:t>
            </a:r>
            <a:r>
              <a:rPr lang="ru-RU" sz="2200" b="1" dirty="0" smtClean="0">
                <a:solidFill>
                  <a:srgbClr val="002060"/>
                </a:solidFill>
              </a:rPr>
              <a:t>. 13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4100" name="Picture 4" descr="pic_1346934769vP8Up87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605723"/>
            <a:ext cx="2199541" cy="21995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Области применения ИКТ педагогами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392909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4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. </a:t>
            </a:r>
            <a:r>
              <a:rPr lang="ru-RU" b="1" u="sng" dirty="0" err="1" smtClean="0">
                <a:solidFill>
                  <a:srgbClr val="002060"/>
                </a:solidFill>
                <a:cs typeface="Times New Roman" pitchFamily="18" charset="0"/>
              </a:rPr>
              <a:t>Воспитательно</a:t>
            </a:r>
            <a:r>
              <a:rPr lang="ru-RU" b="1" u="sng" dirty="0" smtClean="0">
                <a:solidFill>
                  <a:srgbClr val="002060"/>
                </a:solidFill>
                <a:cs typeface="Times New Roman" pitchFamily="18" charset="0"/>
              </a:rPr>
              <a:t>-образовательный процесс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/>
                </a:solidFill>
                <a:cs typeface="Times New Roman" pitchFamily="18" charset="0"/>
              </a:rPr>
              <a:t>3 вида занятий с использованием ИКТ</a:t>
            </a:r>
          </a:p>
          <a:p>
            <a:pPr>
              <a:buNone/>
            </a:pPr>
            <a:endParaRPr lang="ru-RU" b="1" dirty="0" smtClean="0">
              <a:solidFill>
                <a:schemeClr val="accent1"/>
              </a:solidFill>
              <a:cs typeface="Times New Roman" pitchFamily="18" charset="0"/>
            </a:endParaRPr>
          </a:p>
          <a:p>
            <a:pPr>
              <a:buClr>
                <a:srgbClr val="B83D68"/>
              </a:buClr>
            </a:pPr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Занятия с мультимедийной поддержкой</a:t>
            </a:r>
          </a:p>
          <a:p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Занятия с компьютерной поддержкой</a:t>
            </a:r>
          </a:p>
          <a:p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Диагностические занятия</a:t>
            </a:r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786842" cy="207170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Занятия </a:t>
            </a:r>
            <a:br>
              <a:rPr lang="ru-RU" sz="3200" b="1" dirty="0" smtClean="0"/>
            </a:br>
            <a:r>
              <a:rPr lang="ru-RU" sz="3200" b="1" dirty="0" smtClean="0"/>
              <a:t>с </a:t>
            </a:r>
            <a:r>
              <a:rPr lang="ru-RU" sz="3200" b="1" dirty="0" err="1" smtClean="0"/>
              <a:t>мультимедийной</a:t>
            </a:r>
            <a:r>
              <a:rPr lang="ru-RU" sz="3200" dirty="0" smtClean="0"/>
              <a:t> </a:t>
            </a:r>
            <a:r>
              <a:rPr lang="ru-RU" sz="3200" b="1" dirty="0" smtClean="0"/>
              <a:t>поддержкой </a:t>
            </a:r>
            <a:br>
              <a:rPr lang="ru-RU" sz="3200" b="1" dirty="0" smtClean="0"/>
            </a:br>
            <a:r>
              <a:rPr lang="ru-RU" sz="3200" b="1" dirty="0" smtClean="0"/>
              <a:t>могут включать следующие интерактивные материалы.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357430"/>
            <a:ext cx="7543856" cy="3807874"/>
          </a:xfrm>
        </p:spPr>
        <p:txBody>
          <a:bodyPr>
            <a:normAutofit lnSpcReduction="10000"/>
          </a:bodyPr>
          <a:lstStyle/>
          <a:p>
            <a:r>
              <a:rPr lang="ru-RU" sz="2600" b="1" dirty="0" smtClean="0">
                <a:solidFill>
                  <a:srgbClr val="002060"/>
                </a:solidFill>
              </a:rPr>
              <a:t>Фотографии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Видеоролики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Видеофрагменты (фильмов, сказок, мультфильмов)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Презентации (электронные книги, электронные выставки)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Возможно создание коллекций цифровых фотографий и мультфильмов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7950" y="4653053"/>
            <a:ext cx="2106926" cy="1688036"/>
          </a:xfrm>
          <a:prstGeom prst="rect">
            <a:avLst/>
          </a:prstGeom>
        </p:spPr>
      </p:pic>
      <p:pic>
        <p:nvPicPr>
          <p:cNvPr id="10243" name="Picture 7" descr="c774aef3e19f0cbbfb8e7ba09e7a656b_full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382" y="4311775"/>
            <a:ext cx="2286000" cy="2029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9" descr="1262678449_12412b0100683">
            <a:hlinkClick r:id="rId3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336683"/>
            <a:ext cx="2133600" cy="2004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 Box 17"/>
          <p:cNvSpPr txBox="1">
            <a:spLocks noChangeArrowheads="1"/>
          </p:cNvSpPr>
          <p:nvPr/>
        </p:nvSpPr>
        <p:spPr bwMode="auto">
          <a:xfrm>
            <a:off x="700563" y="857232"/>
            <a:ext cx="3409944" cy="1631216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П</a:t>
            </a:r>
            <a:r>
              <a:rPr lang="ru-RU" sz="2000" dirty="0" smtClean="0">
                <a:solidFill>
                  <a:srgbClr val="002060"/>
                </a:solidFill>
              </a:rPr>
              <a:t>редставляются </a:t>
            </a:r>
            <a:r>
              <a:rPr lang="ru-RU" sz="2000" dirty="0">
                <a:solidFill>
                  <a:srgbClr val="002060"/>
                </a:solidFill>
              </a:rPr>
              <a:t>фрагменты реальной или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 воображаемой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действительности</a:t>
            </a:r>
          </a:p>
        </p:txBody>
      </p:sp>
      <p:sp>
        <p:nvSpPr>
          <p:cNvPr id="10248" name="Text Box 20"/>
          <p:cNvSpPr txBox="1">
            <a:spLocks noChangeArrowheads="1"/>
          </p:cNvSpPr>
          <p:nvPr/>
        </p:nvSpPr>
        <p:spPr bwMode="auto">
          <a:xfrm>
            <a:off x="5000628" y="857232"/>
            <a:ext cx="3171772" cy="1015663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solidFill>
                  <a:srgbClr val="002060"/>
                </a:solidFill>
              </a:rPr>
              <a:t>Т</a:t>
            </a:r>
            <a:r>
              <a:rPr lang="ru-RU" sz="2000" dirty="0" smtClean="0">
                <a:solidFill>
                  <a:srgbClr val="002060"/>
                </a:solidFill>
              </a:rPr>
              <a:t>рехмерный </a:t>
            </a:r>
            <a:r>
              <a:rPr lang="ru-RU" sz="2000" dirty="0">
                <a:solidFill>
                  <a:srgbClr val="002060"/>
                </a:solidFill>
              </a:rPr>
              <a:t>визуальный ряд и стереозвук </a:t>
            </a:r>
          </a:p>
        </p:txBody>
      </p:sp>
      <p:sp>
        <p:nvSpPr>
          <p:cNvPr id="10249" name="Text Box 21"/>
          <p:cNvSpPr txBox="1">
            <a:spLocks noChangeArrowheads="1"/>
          </p:cNvSpPr>
          <p:nvPr/>
        </p:nvSpPr>
        <p:spPr bwMode="auto">
          <a:xfrm>
            <a:off x="4533900" y="2000240"/>
            <a:ext cx="4090986" cy="1938992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В</a:t>
            </a:r>
            <a:r>
              <a:rPr lang="ru-RU" sz="2000" dirty="0" smtClean="0">
                <a:solidFill>
                  <a:srgbClr val="002060"/>
                </a:solidFill>
              </a:rPr>
              <a:t>озможность </a:t>
            </a:r>
            <a:r>
              <a:rPr lang="ru-RU" sz="2000" dirty="0">
                <a:solidFill>
                  <a:srgbClr val="002060"/>
                </a:solidFill>
              </a:rPr>
              <a:t>одновременного воспроизведения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</a:rPr>
              <a:t>совокупности объектов, представленных различными способами </a:t>
            </a:r>
          </a:p>
        </p:txBody>
      </p:sp>
      <p:sp>
        <p:nvSpPr>
          <p:cNvPr id="10250" name="WordArt 22"/>
          <p:cNvSpPr>
            <a:spLocks noChangeArrowheads="1" noChangeShapeType="1" noTextEdit="1"/>
          </p:cNvSpPr>
          <p:nvPr/>
        </p:nvSpPr>
        <p:spPr bwMode="auto">
          <a:xfrm>
            <a:off x="304800" y="152400"/>
            <a:ext cx="845820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</a:t>
            </a:r>
            <a:r>
              <a:rPr lang="ru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олее </a:t>
            </a:r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глубокое эмоциональное воздействие 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563" y="2708920"/>
            <a:ext cx="3642356" cy="21602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025040"/>
            <a:ext cx="2396702" cy="23161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  <p:bldP spid="102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11"/>
          <p:cNvSpPr>
            <a:spLocks noChangeArrowheads="1"/>
          </p:cNvSpPr>
          <p:nvPr/>
        </p:nvSpPr>
        <p:spPr bwMode="auto">
          <a:xfrm>
            <a:off x="152400" y="2286000"/>
            <a:ext cx="7010400" cy="457200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762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Основные направления развития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ИКТ в условиях ДОУ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42910" y="914400"/>
            <a:ext cx="2714644" cy="1219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Обучение работе на</a:t>
            </a:r>
            <a:br>
              <a:rPr lang="ru-RU" sz="2400" b="1" dirty="0">
                <a:latin typeface="Times New Roman" pitchFamily="18" charset="0"/>
              </a:rPr>
            </a:br>
            <a:r>
              <a:rPr lang="ru-RU" sz="2400" b="1" dirty="0">
                <a:latin typeface="Times New Roman" pitchFamily="18" charset="0"/>
              </a:rPr>
              <a:t> компьютере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1000100" y="785794"/>
            <a:ext cx="19050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071538" y="785794"/>
            <a:ext cx="18288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2285984" y="2500306"/>
            <a:ext cx="3205178" cy="1023942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развития и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воспитания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ребенка 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500298" y="3643314"/>
            <a:ext cx="3200400" cy="12954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интерактивного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обучения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1357290" y="5072074"/>
            <a:ext cx="4191000" cy="11430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Средство мониторинга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 за усвоением программы</a:t>
            </a: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457200" y="2743200"/>
            <a:ext cx="1524000" cy="2895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ИКТ</a:t>
            </a:r>
          </a:p>
        </p:txBody>
      </p:sp>
      <p:sp>
        <p:nvSpPr>
          <p:cNvPr id="8203" name="Rectangle 12"/>
          <p:cNvSpPr>
            <a:spLocks noChangeArrowheads="1"/>
          </p:cNvSpPr>
          <p:nvPr/>
        </p:nvSpPr>
        <p:spPr bwMode="auto">
          <a:xfrm>
            <a:off x="5072066" y="857232"/>
            <a:ext cx="371474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Использование ИКТ </a:t>
            </a:r>
          </a:p>
          <a:p>
            <a:pPr algn="ctr"/>
            <a:r>
              <a:rPr lang="ru-RU" sz="2000" b="1" u="sng" dirty="0">
                <a:solidFill>
                  <a:srgbClr val="FF3300"/>
                </a:solidFill>
                <a:latin typeface="Times New Roman" pitchFamily="18" charset="0"/>
              </a:rPr>
              <a:t>не предусматривает</a:t>
            </a:r>
            <a:r>
              <a:rPr lang="ru-RU" sz="2000" b="1" dirty="0"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 b="1" dirty="0">
                <a:latin typeface="Times New Roman" pitchFamily="18" charset="0"/>
              </a:rPr>
              <a:t>обучение детей основам информатики и вычислительной техники</a:t>
            </a:r>
          </a:p>
        </p:txBody>
      </p:sp>
      <p:sp>
        <p:nvSpPr>
          <p:cNvPr id="8204" name="AutoShape 13"/>
          <p:cNvSpPr>
            <a:spLocks noChangeArrowheads="1"/>
          </p:cNvSpPr>
          <p:nvPr/>
        </p:nvSpPr>
        <p:spPr bwMode="auto">
          <a:xfrm>
            <a:off x="3657600" y="1143000"/>
            <a:ext cx="1752600" cy="457200"/>
          </a:xfrm>
          <a:prstGeom prst="rightArrow">
            <a:avLst>
              <a:gd name="adj1" fmla="val 50000"/>
              <a:gd name="adj2" fmla="val 9583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AutoShape 15"/>
          <p:cNvSpPr>
            <a:spLocks noChangeArrowheads="1"/>
          </p:cNvSpPr>
          <p:nvPr/>
        </p:nvSpPr>
        <p:spPr bwMode="auto">
          <a:xfrm>
            <a:off x="5867400" y="4561562"/>
            <a:ext cx="2809056" cy="9144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Дидактические </a:t>
            </a:r>
          </a:p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компьютерные игры</a:t>
            </a:r>
          </a:p>
        </p:txBody>
      </p:sp>
      <p:sp>
        <p:nvSpPr>
          <p:cNvPr id="8206" name="AutoShape 16"/>
          <p:cNvSpPr>
            <a:spLocks noChangeArrowheads="1"/>
          </p:cNvSpPr>
          <p:nvPr/>
        </p:nvSpPr>
        <p:spPr bwMode="auto">
          <a:xfrm>
            <a:off x="5867400" y="2514600"/>
            <a:ext cx="2809056" cy="9906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Развивающие </a:t>
            </a:r>
          </a:p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компьютерные</a:t>
            </a:r>
          </a:p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 игры </a:t>
            </a:r>
          </a:p>
        </p:txBody>
      </p:sp>
      <p:sp>
        <p:nvSpPr>
          <p:cNvPr id="8207" name="AutoShape 17"/>
          <p:cNvSpPr>
            <a:spLocks noChangeArrowheads="1"/>
          </p:cNvSpPr>
          <p:nvPr/>
        </p:nvSpPr>
        <p:spPr bwMode="auto">
          <a:xfrm>
            <a:off x="5867400" y="3581400"/>
            <a:ext cx="2809056" cy="9144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</a:rPr>
              <a:t>Аудиовизуальный</a:t>
            </a:r>
          </a:p>
          <a:p>
            <a:pPr algn="ctr"/>
            <a:r>
              <a:rPr lang="ru-RU" sz="2000" b="1" dirty="0" smtClean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ряд,</a:t>
            </a:r>
          </a:p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 презентации</a:t>
            </a:r>
          </a:p>
        </p:txBody>
      </p:sp>
      <p:sp>
        <p:nvSpPr>
          <p:cNvPr id="8208" name="AutoShape 19"/>
          <p:cNvSpPr>
            <a:spLocks noChangeArrowheads="1"/>
          </p:cNvSpPr>
          <p:nvPr/>
        </p:nvSpPr>
        <p:spPr bwMode="auto">
          <a:xfrm>
            <a:off x="5867400" y="5638800"/>
            <a:ext cx="2809056" cy="9906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Компьютерные игры</a:t>
            </a:r>
          </a:p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 для индивидуальной</a:t>
            </a:r>
          </a:p>
          <a:p>
            <a:pPr algn="ctr"/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</a:rPr>
              <a:t> работы с ребенком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 animBg="1"/>
      <p:bldP spid="8199" grpId="0" animBg="1"/>
      <p:bldP spid="8200" grpId="0" animBg="1"/>
      <p:bldP spid="8201" grpId="0" animBg="1"/>
      <p:bldP spid="8203" grpId="0"/>
      <p:bldP spid="8205" grpId="0" animBg="1"/>
      <p:bldP spid="8206" grpId="0" animBg="1"/>
      <p:bldP spid="8207" grpId="0" animBg="1"/>
      <p:bldP spid="820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42860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Периодичность</a:t>
            </a:r>
            <a:endParaRPr lang="ru-RU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571612"/>
            <a:ext cx="8183880" cy="300381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Непосредственно образовательную деятельность с использованием компьютеров для детей 5-7 лет следует проводить не более одного раза в течение дня и не чаще трех раз в неделю в дни наиболее высокой работоспособности: во вторник, среду и четверг. После работы с компьютером с детьми проводят гимнастику для </a:t>
            </a:r>
            <a:r>
              <a:rPr lang="ru-RU" b="1" dirty="0" smtClean="0">
                <a:solidFill>
                  <a:srgbClr val="002060"/>
                </a:solidFill>
              </a:rPr>
              <a:t>глаз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183880" cy="1199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Преимущества использования интерактивных материалов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556792"/>
            <a:ext cx="8359816" cy="494404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800" b="1" u="sng" dirty="0">
                <a:solidFill>
                  <a:srgbClr val="002060"/>
                </a:solidFill>
              </a:rPr>
              <a:t>Данные материалы</a:t>
            </a:r>
            <a:r>
              <a:rPr lang="ru-RU" sz="3800" b="1" dirty="0">
                <a:solidFill>
                  <a:srgbClr val="002060"/>
                </a:solidFill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ru-RU" sz="3800" b="1" dirty="0">
                <a:solidFill>
                  <a:srgbClr val="002060"/>
                </a:solidFill>
              </a:rPr>
              <a:t>позволяют увеличить восприятие </a:t>
            </a:r>
            <a:r>
              <a:rPr lang="ru-RU" sz="3800" b="1" dirty="0" smtClean="0">
                <a:solidFill>
                  <a:srgbClr val="002060"/>
                </a:solidFill>
              </a:rPr>
              <a:t>материала</a:t>
            </a:r>
            <a:endParaRPr lang="ru-RU" sz="38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SzTx/>
              <a:buFont typeface="Symbol" pitchFamily="18" charset="2"/>
              <a:buChar char=""/>
            </a:pPr>
            <a:r>
              <a:rPr lang="ru-RU" sz="3800" b="1" dirty="0" smtClean="0">
                <a:solidFill>
                  <a:srgbClr val="002060"/>
                </a:solidFill>
              </a:rPr>
              <a:t>обеспечивают наглядность</a:t>
            </a:r>
            <a:endParaRPr lang="ru-RU" sz="38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SzTx/>
              <a:buFont typeface="Symbol" pitchFamily="18" charset="2"/>
              <a:buChar char=""/>
            </a:pPr>
            <a:r>
              <a:rPr lang="ru-RU" sz="3800" b="1" dirty="0" smtClean="0">
                <a:solidFill>
                  <a:srgbClr val="002060"/>
                </a:solidFill>
              </a:rPr>
              <a:t>повышает </a:t>
            </a:r>
            <a:r>
              <a:rPr lang="ru-RU" sz="3800" b="1" dirty="0">
                <a:solidFill>
                  <a:srgbClr val="002060"/>
                </a:solidFill>
              </a:rPr>
              <a:t>непроизвольное внимание детей, помогает развить </a:t>
            </a:r>
            <a:r>
              <a:rPr lang="ru-RU" sz="3800" b="1" dirty="0" smtClean="0">
                <a:solidFill>
                  <a:srgbClr val="002060"/>
                </a:solidFill>
              </a:rPr>
              <a:t>произвольное </a:t>
            </a:r>
          </a:p>
          <a:p>
            <a:pPr>
              <a:lnSpc>
                <a:spcPct val="90000"/>
              </a:lnSpc>
            </a:pPr>
            <a:r>
              <a:rPr lang="ru-RU" sz="3800" b="1" dirty="0" smtClean="0">
                <a:solidFill>
                  <a:srgbClr val="002060"/>
                </a:solidFill>
              </a:rPr>
              <a:t>побуждает детей к поисковой и познавательной деятельности </a:t>
            </a:r>
          </a:p>
          <a:p>
            <a:pPr>
              <a:lnSpc>
                <a:spcPct val="90000"/>
              </a:lnSpc>
            </a:pPr>
            <a:r>
              <a:rPr lang="ru-RU" sz="3800" b="1" dirty="0" smtClean="0">
                <a:solidFill>
                  <a:srgbClr val="002060"/>
                </a:solidFill>
              </a:rPr>
              <a:t>способствует эффективному усвоению материала, развитию памяти, воображения, творчества детей </a:t>
            </a:r>
          </a:p>
          <a:p>
            <a:pPr>
              <a:lnSpc>
                <a:spcPct val="90000"/>
              </a:lnSpc>
            </a:pPr>
            <a:r>
              <a:rPr lang="ru-RU" sz="3800" b="1" dirty="0">
                <a:solidFill>
                  <a:srgbClr val="002060"/>
                </a:solidFill>
              </a:rPr>
              <a:t>п</a:t>
            </a:r>
            <a:r>
              <a:rPr lang="ru-RU" sz="3800" b="1" dirty="0" smtClean="0">
                <a:solidFill>
                  <a:srgbClr val="002060"/>
                </a:solidFill>
              </a:rPr>
              <a:t>омогают подбирать иллюстративный материал к НОД</a:t>
            </a:r>
          </a:p>
          <a:p>
            <a:pPr>
              <a:lnSpc>
                <a:spcPct val="90000"/>
              </a:lnSpc>
            </a:pPr>
            <a:r>
              <a:rPr lang="ru-RU" sz="3800" b="1" dirty="0" smtClean="0">
                <a:solidFill>
                  <a:srgbClr val="002060"/>
                </a:solidFill>
              </a:rPr>
              <a:t>дают возможность создавать дидактические игры</a:t>
            </a:r>
            <a:endParaRPr lang="ru-RU" sz="38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endParaRPr lang="ru-RU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962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Проблемы в использовании ИКТ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3116"/>
            <a:ext cx="8183880" cy="2932378"/>
          </a:xfrm>
        </p:spPr>
        <p:txBody>
          <a:bodyPr/>
          <a:lstStyle/>
          <a:p>
            <a:r>
              <a:rPr lang="ru-RU" sz="3200" b="1" dirty="0">
                <a:solidFill>
                  <a:srgbClr val="002060"/>
                </a:solidFill>
              </a:rPr>
              <a:t>Защита здоровья детей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Материальная база ДОУ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Недостаточная ИКТ – компетентность педагога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696200" cy="1143000"/>
          </a:xfrm>
        </p:spPr>
        <p:txBody>
          <a:bodyPr/>
          <a:lstStyle/>
          <a:p>
            <a:pPr algn="ctr"/>
            <a:r>
              <a:rPr lang="ru-RU"/>
              <a:t>СПАСИБО ЗА ВНИМАНИЕ!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7108" name="Picture 4" descr="0_6c695_907211c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00808"/>
            <a:ext cx="7848600" cy="4606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6962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/>
              <a:t>Человек образованный — тот,  кто знает, где найти то, чего он не </a:t>
            </a:r>
            <a:r>
              <a:rPr lang="ru-RU" sz="2900" dirty="0" smtClean="0"/>
              <a:t>знает.</a:t>
            </a: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/>
              <a:t>                                      Георг </a:t>
            </a:r>
            <a:r>
              <a:rPr lang="ru-RU" sz="2900" dirty="0" err="1"/>
              <a:t>Зиммель</a:t>
            </a:r>
            <a:endParaRPr lang="ru-RU" sz="29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857364"/>
            <a:ext cx="8072494" cy="442915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Использование информационно-коммуникационных технологий в детском саду – актуальная проблема современного дошкольного </a:t>
            </a:r>
            <a:r>
              <a:rPr lang="ru-RU" dirty="0" smtClean="0"/>
              <a:t>воспитания </a:t>
            </a:r>
            <a:endParaRPr lang="ru-RU" dirty="0"/>
          </a:p>
        </p:txBody>
      </p:sp>
      <p:pic>
        <p:nvPicPr>
          <p:cNvPr id="5125" name="Picture 5" descr="2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19400" y="4038600"/>
            <a:ext cx="3733800" cy="20621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00010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/>
              <a:t>В своей работе педагог может использовать следующие средства информационно-коммуникативных технологий: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2060848"/>
            <a:ext cx="7696200" cy="393036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700" dirty="0"/>
              <a:t>Компьютер</a:t>
            </a:r>
          </a:p>
          <a:p>
            <a:pPr>
              <a:lnSpc>
                <a:spcPct val="90000"/>
              </a:lnSpc>
            </a:pPr>
            <a:r>
              <a:rPr lang="ru-RU" sz="2700" dirty="0" smtClean="0"/>
              <a:t>Принтер</a:t>
            </a:r>
            <a:endParaRPr lang="ru-RU" sz="2700" dirty="0"/>
          </a:p>
          <a:p>
            <a:pPr>
              <a:lnSpc>
                <a:spcPct val="90000"/>
              </a:lnSpc>
            </a:pPr>
            <a:r>
              <a:rPr lang="ru-RU" sz="2700" dirty="0" smtClean="0"/>
              <a:t>Телевизор</a:t>
            </a:r>
          </a:p>
          <a:p>
            <a:pPr>
              <a:lnSpc>
                <a:spcPct val="90000"/>
              </a:lnSpc>
            </a:pPr>
            <a:r>
              <a:rPr lang="ru-RU" sz="2700" dirty="0" smtClean="0"/>
              <a:t>DVD </a:t>
            </a:r>
            <a:r>
              <a:rPr lang="ru-RU" sz="2700" dirty="0"/>
              <a:t>плейер </a:t>
            </a:r>
          </a:p>
          <a:p>
            <a:pPr>
              <a:lnSpc>
                <a:spcPct val="90000"/>
              </a:lnSpc>
            </a:pPr>
            <a:r>
              <a:rPr lang="ru-RU" sz="2700" dirty="0"/>
              <a:t>Магнитофон</a:t>
            </a:r>
          </a:p>
          <a:p>
            <a:pPr>
              <a:lnSpc>
                <a:spcPct val="90000"/>
              </a:lnSpc>
            </a:pPr>
            <a:r>
              <a:rPr lang="ru-RU" sz="2700" dirty="0"/>
              <a:t>Фотоаппарат</a:t>
            </a:r>
          </a:p>
          <a:p>
            <a:pPr>
              <a:lnSpc>
                <a:spcPct val="90000"/>
              </a:lnSpc>
            </a:pPr>
            <a:r>
              <a:rPr lang="ru-RU" sz="2700" dirty="0"/>
              <a:t>Видеокамера</a:t>
            </a:r>
          </a:p>
          <a:p>
            <a:pPr>
              <a:lnSpc>
                <a:spcPct val="90000"/>
              </a:lnSpc>
            </a:pPr>
            <a:r>
              <a:rPr lang="ru-RU" sz="2700" dirty="0"/>
              <a:t>Электронные доски </a:t>
            </a:r>
            <a:endParaRPr lang="ru-RU" sz="2700" dirty="0" smtClean="0"/>
          </a:p>
          <a:p>
            <a:pPr>
              <a:lnSpc>
                <a:spcPct val="90000"/>
              </a:lnSpc>
            </a:pPr>
            <a:r>
              <a:rPr lang="ru-RU" sz="2700" dirty="0" smtClean="0"/>
              <a:t>Мультимедийный проектор</a:t>
            </a:r>
          </a:p>
          <a:p>
            <a:pPr>
              <a:lnSpc>
                <a:spcPct val="90000"/>
              </a:lnSpc>
            </a:pPr>
            <a:endParaRPr lang="ru-RU" sz="27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7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9" y="2166952"/>
            <a:ext cx="3960440" cy="27022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18573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Области применения </a:t>
            </a:r>
            <a:br>
              <a:rPr lang="ru-RU" sz="4000" dirty="0" smtClean="0"/>
            </a:br>
            <a:r>
              <a:rPr lang="ru-RU" sz="4000" dirty="0" smtClean="0"/>
              <a:t>ИКТ </a:t>
            </a:r>
            <a:br>
              <a:rPr lang="ru-RU" sz="4000" dirty="0" smtClean="0"/>
            </a:br>
            <a:r>
              <a:rPr lang="ru-RU" sz="4000" dirty="0" smtClean="0"/>
              <a:t>педагогами ДОУ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571744"/>
            <a:ext cx="8183880" cy="3071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 </a:t>
            </a:r>
            <a:r>
              <a:rPr lang="ru-RU" b="1" u="sng" dirty="0" smtClean="0">
                <a:solidFill>
                  <a:srgbClr val="002060"/>
                </a:solidFill>
              </a:rPr>
              <a:t>Ведение документации</a:t>
            </a:r>
          </a:p>
          <a:p>
            <a:pPr marL="514350" indent="-51435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981075" indent="-449263"/>
            <a:r>
              <a:rPr lang="ru-RU" b="1" dirty="0" smtClean="0">
                <a:solidFill>
                  <a:srgbClr val="002060"/>
                </a:solidFill>
              </a:rPr>
              <a:t>Календарные планы</a:t>
            </a:r>
          </a:p>
          <a:p>
            <a:pPr marL="981075" indent="-449263"/>
            <a:r>
              <a:rPr lang="ru-RU" b="1" dirty="0" smtClean="0">
                <a:solidFill>
                  <a:srgbClr val="002060"/>
                </a:solidFill>
              </a:rPr>
              <a:t>Перспективные планы</a:t>
            </a:r>
          </a:p>
          <a:p>
            <a:pPr marL="981075" indent="-449263"/>
            <a:r>
              <a:rPr lang="ru-RU" b="1" dirty="0" smtClean="0">
                <a:solidFill>
                  <a:srgbClr val="002060"/>
                </a:solidFill>
              </a:rPr>
              <a:t>Портфолио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18573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Области применения </a:t>
            </a:r>
            <a:br>
              <a:rPr lang="ru-RU" sz="4000" dirty="0" smtClean="0"/>
            </a:br>
            <a:r>
              <a:rPr lang="ru-RU" sz="4000" dirty="0" smtClean="0"/>
              <a:t>ИКТ </a:t>
            </a:r>
            <a:br>
              <a:rPr lang="ru-RU" sz="4000" dirty="0" smtClean="0"/>
            </a:br>
            <a:r>
              <a:rPr lang="ru-RU" sz="4000" dirty="0" smtClean="0"/>
              <a:t>педагогами ДОУ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996952"/>
            <a:ext cx="8183880" cy="26466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</a:t>
            </a:r>
            <a:r>
              <a:rPr lang="ru-RU" b="1" u="sng" dirty="0" smtClean="0">
                <a:solidFill>
                  <a:srgbClr val="002060"/>
                </a:solidFill>
              </a:rPr>
              <a:t>Работа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348352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00010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Особое место при использовании ИКТ занимает работа с родителями: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2500306"/>
            <a:ext cx="8183880" cy="335758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Возможность продемонстрировать любые документы, </a:t>
            </a:r>
            <a:r>
              <a:rPr lang="ru-RU" b="1" dirty="0" smtClean="0">
                <a:solidFill>
                  <a:srgbClr val="002060"/>
                </a:solidFill>
              </a:rPr>
              <a:t>фотоматериалы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Оптимальное сочетание индивидуальной работы с </a:t>
            </a:r>
            <a:r>
              <a:rPr lang="ru-RU" b="1" dirty="0" smtClean="0">
                <a:solidFill>
                  <a:srgbClr val="002060"/>
                </a:solidFill>
              </a:rPr>
              <a:t>групповой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Использование ИКТ при проведении родительских </a:t>
            </a:r>
            <a:r>
              <a:rPr lang="ru-RU" b="1" dirty="0" smtClean="0">
                <a:solidFill>
                  <a:srgbClr val="002060"/>
                </a:solidFill>
              </a:rPr>
              <a:t>собраний </a:t>
            </a:r>
            <a:endParaRPr lang="en-US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Области применения ИКТ педагогами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183880" cy="2000264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r>
              <a:rPr lang="ru-RU" b="1" u="sng" dirty="0" smtClean="0">
                <a:solidFill>
                  <a:srgbClr val="002060"/>
                </a:solidFill>
              </a:rPr>
              <a:t>Методическая работа, 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повышение квалификации педагога</a:t>
            </a:r>
            <a:endParaRPr lang="ru-RU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/>
          <p:cNvSpPr txBox="1">
            <a:spLocks noChangeArrowheads="1"/>
          </p:cNvSpPr>
          <p:nvPr/>
        </p:nvSpPr>
        <p:spPr bwMode="auto">
          <a:xfrm>
            <a:off x="1142976" y="500042"/>
            <a:ext cx="7015186" cy="2554545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5050"/>
                </a:solidFill>
                <a:latin typeface="Times New Roman" pitchFamily="18" charset="0"/>
              </a:rPr>
              <a:t>Электронные образовательные ресурсы (ЭОР)</a:t>
            </a:r>
            <a:r>
              <a:rPr lang="ru-RU" sz="3200" dirty="0">
                <a:latin typeface="Times New Roman" pitchFamily="18" charset="0"/>
              </a:rPr>
              <a:t> -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</a:rPr>
              <a:t>учебные материалы,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</a:rPr>
              <a:t> для воспроизведения которых</a:t>
            </a:r>
            <a:r>
              <a:rPr lang="ru-RU" sz="3200" dirty="0">
                <a:solidFill>
                  <a:srgbClr val="002060"/>
                </a:solidFill>
              </a:rPr>
              <a:t> используются электронные устройства</a:t>
            </a:r>
          </a:p>
        </p:txBody>
      </p:sp>
      <p:sp>
        <p:nvSpPr>
          <p:cNvPr id="9219" name="Text Box 9"/>
          <p:cNvSpPr txBox="1">
            <a:spLocks noChangeArrowheads="1"/>
          </p:cNvSpPr>
          <p:nvPr/>
        </p:nvSpPr>
        <p:spPr bwMode="auto">
          <a:xfrm>
            <a:off x="467544" y="3214686"/>
            <a:ext cx="3081338" cy="1077218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Видеофильмы,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звукозаписи</a:t>
            </a:r>
          </a:p>
        </p:txBody>
      </p:sp>
      <p:sp>
        <p:nvSpPr>
          <p:cNvPr id="9220" name="Text Box 10"/>
          <p:cNvSpPr txBox="1">
            <a:spLocks noChangeArrowheads="1"/>
          </p:cNvSpPr>
          <p:nvPr/>
        </p:nvSpPr>
        <p:spPr bwMode="auto">
          <a:xfrm>
            <a:off x="395536" y="4500570"/>
            <a:ext cx="2730049" cy="95410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DVD</a:t>
            </a:r>
            <a:r>
              <a:rPr lang="ru-RU" sz="2800" b="1" dirty="0" smtClean="0">
                <a:solidFill>
                  <a:srgbClr val="002060"/>
                </a:solidFill>
              </a:rPr>
              <a:t>-плеер</a:t>
            </a:r>
            <a:r>
              <a:rPr lang="ru-RU" sz="2800" b="1" dirty="0">
                <a:solidFill>
                  <a:srgbClr val="002060"/>
                </a:solidFill>
              </a:rPr>
              <a:t>,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магнитофон</a:t>
            </a:r>
          </a:p>
        </p:txBody>
      </p:sp>
      <p:pic>
        <p:nvPicPr>
          <p:cNvPr id="9221" name="Picture 15" descr="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175344"/>
            <a:ext cx="2481250" cy="242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16"/>
          <p:cNvSpPr txBox="1">
            <a:spLocks noChangeArrowheads="1"/>
          </p:cNvSpPr>
          <p:nvPr/>
        </p:nvSpPr>
        <p:spPr bwMode="auto">
          <a:xfrm>
            <a:off x="5643570" y="5143512"/>
            <a:ext cx="314327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Компьютер</a:t>
            </a:r>
            <a:r>
              <a:rPr lang="ru-RU" sz="3200" b="1" dirty="0"/>
              <a:t> </a:t>
            </a:r>
          </a:p>
        </p:txBody>
      </p:sp>
      <p:pic>
        <p:nvPicPr>
          <p:cNvPr id="9223" name="Picture 18" descr="070826_geek_mp3_playe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643446"/>
            <a:ext cx="11811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AutoShape 19"/>
          <p:cNvSpPr>
            <a:spLocks noChangeArrowheads="1"/>
          </p:cNvSpPr>
          <p:nvPr/>
        </p:nvSpPr>
        <p:spPr bwMode="auto">
          <a:xfrm>
            <a:off x="4464149" y="4572000"/>
            <a:ext cx="1295400" cy="457200"/>
          </a:xfrm>
          <a:prstGeom prst="rightArrow">
            <a:avLst>
              <a:gd name="adj1" fmla="val 50000"/>
              <a:gd name="adj2" fmla="val 70833"/>
            </a:avLst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8" grpId="1" animBg="1"/>
      <p:bldP spid="9219" grpId="0" animBg="1"/>
      <p:bldP spid="9219" grpId="1" animBg="1"/>
      <p:bldP spid="9220" grpId="0" animBg="1"/>
      <p:bldP spid="9220" grpId="1" animBg="1"/>
      <p:bldP spid="9222" grpId="0"/>
      <p:bldP spid="9222" grpId="1"/>
      <p:bldP spid="9224" grpId="0" animBg="1"/>
      <p:bldP spid="922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90" y="3307499"/>
            <a:ext cx="397028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1254" y="428604"/>
            <a:ext cx="337520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87377"/>
            <a:ext cx="4788024" cy="26290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277" y="3500632"/>
            <a:ext cx="4032178" cy="2773283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1170" y="2194872"/>
            <a:ext cx="378621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316</TotalTime>
  <Words>390</Words>
  <Application>Microsoft Office PowerPoint</Application>
  <PresentationFormat>Экран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Использование  информационно-коммуникационных технологий  в ДОУ</vt:lpstr>
      <vt:lpstr>Человек образованный — тот,  кто знает, где найти то, чего он не знает.                                       Георг Зиммель</vt:lpstr>
      <vt:lpstr>В своей работе педагог может использовать следующие средства информационно-коммуникативных технологий:</vt:lpstr>
      <vt:lpstr>Области применения  ИКТ  педагогами ДОУ</vt:lpstr>
      <vt:lpstr>Области применения  ИКТ  педагогами ДОУ</vt:lpstr>
      <vt:lpstr>Особое место при использовании ИКТ занимает работа с родителями: </vt:lpstr>
      <vt:lpstr>Области применения ИКТ педагогами ДОУ</vt:lpstr>
      <vt:lpstr>Презентация PowerPoint</vt:lpstr>
      <vt:lpstr>Презентация PowerPoint</vt:lpstr>
      <vt:lpstr>Области применения ИКТ педагогами ДОУ</vt:lpstr>
      <vt:lpstr>Занятия  с мультимедийной поддержкой  могут включать следующие интерактивные материалы.</vt:lpstr>
      <vt:lpstr>Презентация PowerPoint</vt:lpstr>
      <vt:lpstr>Основные направления развития  ИКТ в условиях ДОУ</vt:lpstr>
      <vt:lpstr>Периодичность</vt:lpstr>
      <vt:lpstr>Преимущества использования интерактивных материалов </vt:lpstr>
      <vt:lpstr>Проблемы в использовании ИКТ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информационно-коммуникационных технологий  в ДОУ</dc:title>
  <dc:creator>Рыбка</dc:creator>
  <cp:lastModifiedBy>RePack by Diakov</cp:lastModifiedBy>
  <cp:revision>28</cp:revision>
  <dcterms:created xsi:type="dcterms:W3CDTF">2015-09-21T11:50:18Z</dcterms:created>
  <dcterms:modified xsi:type="dcterms:W3CDTF">2021-04-14T13:50:47Z</dcterms:modified>
</cp:coreProperties>
</file>