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7"/>
  </p:notesMasterIdLst>
  <p:handoutMasterIdLst>
    <p:handoutMasterId r:id="rId28"/>
  </p:handoutMasterIdLst>
  <p:sldIdLst>
    <p:sldId id="290" r:id="rId3"/>
    <p:sldId id="264" r:id="rId4"/>
    <p:sldId id="256" r:id="rId5"/>
    <p:sldId id="280" r:id="rId6"/>
    <p:sldId id="298" r:id="rId7"/>
    <p:sldId id="269" r:id="rId8"/>
    <p:sldId id="291" r:id="rId9"/>
    <p:sldId id="294" r:id="rId10"/>
    <p:sldId id="267" r:id="rId11"/>
    <p:sldId id="293" r:id="rId12"/>
    <p:sldId id="271" r:id="rId13"/>
    <p:sldId id="272" r:id="rId14"/>
    <p:sldId id="281" r:id="rId15"/>
    <p:sldId id="297" r:id="rId16"/>
    <p:sldId id="289" r:id="rId17"/>
    <p:sldId id="299" r:id="rId18"/>
    <p:sldId id="300" r:id="rId19"/>
    <p:sldId id="301" r:id="rId20"/>
    <p:sldId id="305" r:id="rId21"/>
    <p:sldId id="302" r:id="rId22"/>
    <p:sldId id="303" r:id="rId23"/>
    <p:sldId id="304" r:id="rId24"/>
    <p:sldId id="276" r:id="rId25"/>
    <p:sldId id="285" r:id="rId26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C22"/>
    <a:srgbClr val="0ABCD4"/>
    <a:srgbClr val="FBAE8F"/>
    <a:srgbClr val="CECE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88" autoAdjust="0"/>
    <p:restoredTop sz="86355" autoAdjust="0"/>
  </p:normalViewPr>
  <p:slideViewPr>
    <p:cSldViewPr snapToGrid="0">
      <p:cViewPr varScale="1">
        <p:scale>
          <a:sx n="74" d="100"/>
          <a:sy n="74" d="100"/>
        </p:scale>
        <p:origin x="-660" y="-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894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3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</a:t>
            </a:r>
            <a:r>
              <a:rPr lang="ru-RU" noProof="0" dirty="0" smtClean="0"/>
              <a:t>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pPr algn="r" defTabSz="914400">
                <a:buNone/>
              </a:pPr>
              <a:t>3</a:t>
            </a:fld>
            <a:endParaRPr lang="en-US" sz="1200" b="0" i="0" dirty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pPr algn="r" defTabSz="914400">
                <a:buNone/>
              </a:pPr>
              <a:t>6</a:t>
            </a:fld>
            <a:endParaRPr lang="en-US" sz="1200" b="0" i="0" dirty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7AEA-BBBB-4C9B-AB23-214EAA8AB789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1CA30-F5CD-4CA0-B16A-349C6F830700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F48E-ABA0-4B58-B562-D1D7408067C4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034C-8BD9-4B0C-893B-33834FAB227F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87AA-CBCD-47F9-A04C-7106C508CDE4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CC9DD-75F5-4611-BA0B-CFB1A226639C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F1F9-2D3D-4243-878F-D000C3F2A1C4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CBE8-1824-4658-A8BB-BECFAEB7E35A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CD17-C377-4DE5-9FCA-CC7471605C58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9F02-BE96-4BAE-86A5-1FA60D24CAE2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</a:t>
            </a:r>
            <a:r>
              <a:rPr lang="ru-RU" noProof="0" dirty="0" smtClean="0"/>
              <a:t>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9D3B9702-7FBF-4720-8670-571C5E7EEDDE}" type="datetime1">
              <a:rPr lang="ru-RU" smtClean="0"/>
              <a:pPr/>
              <a:t>14.04.2021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chemeClr val="accent2"/>
                </a:solidFill>
              </a:defRPr>
            </a:lvl1pPr>
          </a:lstStyle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32982" cy="196100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Проект: </a:t>
            </a:r>
            <a:r>
              <a:rPr lang="en-US" sz="5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5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Дружить легко</a:t>
            </a:r>
            <a:r>
              <a:rPr lang="en-US" sz="5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5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type="subTitle" idx="1"/>
          </p:nvPr>
        </p:nvSpPr>
        <p:spPr>
          <a:xfrm>
            <a:off x="0" y="3349129"/>
            <a:ext cx="6360155" cy="2588964"/>
          </a:xfrm>
        </p:spPr>
        <p:txBody>
          <a:bodyPr anchor="ctr">
            <a:normAutofit lnSpcReduction="10000"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№13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Отделение дошкольного </a:t>
            </a:r>
          </a:p>
          <a:p>
            <a:pPr marL="45720" indent="0"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детей</a:t>
            </a:r>
          </a:p>
          <a:p>
            <a:pPr marL="45720" indent="0">
              <a:buNone/>
            </a:pPr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Смирнова Мария Владимировна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учитель-логопед</a:t>
            </a:r>
          </a:p>
          <a:p>
            <a:pPr marL="45720" indent="0">
              <a:buNone/>
            </a:pPr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/>
            <a:r>
              <a:rPr lang="ru-RU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Пешкова Елена Сергеевна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воспитатель</a:t>
            </a:r>
          </a:p>
          <a:p>
            <a:pPr marL="45720" indent="0">
              <a:buNone/>
            </a:pPr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7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345" y="416422"/>
            <a:ext cx="3325733" cy="44591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93" y="416422"/>
            <a:ext cx="5774407" cy="44343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17826" y="5382437"/>
            <a:ext cx="3869422" cy="11495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Международный день мира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Мероприятие «Давайте дружить 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 algn="ctr"/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671457" y="5956932"/>
            <a:ext cx="1458686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7435227" y="5382437"/>
            <a:ext cx="3709851" cy="114899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Долгосрочный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проект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«Дружить легко»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204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399" y="420129"/>
            <a:ext cx="11078559" cy="120041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Долгосрочный проект</a:t>
            </a:r>
            <a:b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«Дружить легко</a:t>
            </a:r>
            <a:r>
              <a:rPr lang="en-US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b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как малыши дружбу искали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37" y="1652530"/>
            <a:ext cx="5601465" cy="31508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718" y="3338110"/>
            <a:ext cx="5612481" cy="3157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20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endSnd/>
        </p:sndAc>
      </p:transition>
    </mc:Choice>
    <mc:Fallback xmlns="">
      <p:transition spd="med">
        <p:fade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18" y="713840"/>
            <a:ext cx="9372600" cy="120041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Долгосрочный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«Дружить легко</a:t>
            </a:r>
            <a:r>
              <a:rPr lang="en-US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малыши дружбу искали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69243" y="3159427"/>
            <a:ext cx="98809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(воспитанники ОДОД подготовительной логопедической и группы для детей со сложным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дефектом)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Родители (законные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представители детей)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Педагоги (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воспитатели, коррекционные педагоги)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69243" y="2152160"/>
            <a:ext cx="10214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Цель</a:t>
            </a: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: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формирование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модели  взаимоотношений между детьми дошкольного возраста, имеющими разные уровни нарушения в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развитии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08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1" y="1458098"/>
            <a:ext cx="3158585" cy="58787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Для детей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1" y="2258458"/>
            <a:ext cx="3158585" cy="133304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Научиться дружить</a:t>
            </a:r>
            <a:r>
              <a:rPr lang="ru-RU" dirty="0">
                <a:solidFill>
                  <a:schemeClr val="tx2"/>
                </a:solidFill>
              </a:rPr>
              <a:t>, беречь дружбу, общаться на равных.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7201" y="3800818"/>
            <a:ext cx="3158586" cy="134405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Научиться </a:t>
            </a:r>
            <a:r>
              <a:rPr lang="ru-RU" dirty="0">
                <a:solidFill>
                  <a:schemeClr val="tx2"/>
                </a:solidFill>
              </a:rPr>
              <a:t>работать в команде и находить своем место, в различных видах сотрудничества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57201" y="5376232"/>
            <a:ext cx="3158585" cy="121185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Мотивироваться на продолжение обучения в школе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382403" y="542219"/>
            <a:ext cx="2348694" cy="584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0"/>
          </p:cNvCxnSpPr>
          <p:nvPr/>
        </p:nvCxnSpPr>
        <p:spPr>
          <a:xfrm>
            <a:off x="6822389" y="502306"/>
            <a:ext cx="3218951" cy="629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888414" y="958638"/>
            <a:ext cx="0" cy="370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631409" y="1438428"/>
            <a:ext cx="2879592" cy="60754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Для родителей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31410" y="3822699"/>
            <a:ext cx="2916136" cy="13221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Развить собственную компетенцию, </a:t>
            </a:r>
            <a:r>
              <a:rPr lang="ru-RU" dirty="0">
                <a:solidFill>
                  <a:schemeClr val="tx2"/>
                </a:solidFill>
              </a:rPr>
              <a:t>педагогическую позицию 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627084" y="2258458"/>
            <a:ext cx="2920460" cy="13550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</a:rPr>
              <a:t>Научиться слушать и  понимать своего ребенка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627085" y="5387248"/>
            <a:ext cx="2920460" cy="124490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Научиться принимать своего ребенка таким, какой он есть.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328839" y="1460310"/>
            <a:ext cx="3448885" cy="58566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Для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педагогов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304955" y="2221290"/>
            <a:ext cx="3472770" cy="137319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Грамотно адаптировать образовательные средства, соответствующие особенностям ребенка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304955" y="3773939"/>
            <a:ext cx="3472770" cy="137319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Строить взаимоотношения с родителями на основе партнерства и доверия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304955" y="5376231"/>
            <a:ext cx="3472770" cy="124699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Создать продуктивную, комфортную образовательную микросреду.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22378" y="254000"/>
            <a:ext cx="1815153" cy="49128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0250" y="253528"/>
            <a:ext cx="1992573" cy="9542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Социально-</a:t>
            </a:r>
          </a:p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коммуникативное  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развитие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8179" y="279709"/>
            <a:ext cx="1992573" cy="928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b="1" dirty="0">
              <a:solidFill>
                <a:schemeClr val="tx2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9755" y="279766"/>
            <a:ext cx="2039365" cy="928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Речевое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endParaRPr lang="ru-RU" b="1" dirty="0">
              <a:solidFill>
                <a:schemeClr val="tx2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4036" y="279766"/>
            <a:ext cx="1992573" cy="928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Художественно-эстетическое развитие</a:t>
            </a:r>
            <a:endParaRPr lang="ru-RU" sz="14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60591" y="279766"/>
            <a:ext cx="1992573" cy="9311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Физическое развитие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3899" y="1379400"/>
            <a:ext cx="1992573" cy="1652124"/>
          </a:xfrm>
          <a:prstGeom prst="rect">
            <a:avLst/>
          </a:prstGeom>
          <a:solidFill>
            <a:srgbClr val="76BC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Налаживание контакта  со взрослыми и сверстниками</a:t>
            </a:r>
            <a:endParaRPr lang="ru-RU" b="1" dirty="0">
              <a:solidFill>
                <a:schemeClr val="tx2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18178" y="1365752"/>
            <a:ext cx="1992573" cy="1665772"/>
          </a:xfrm>
          <a:prstGeom prst="rect">
            <a:avLst/>
          </a:prstGeom>
          <a:solidFill>
            <a:srgbClr val="76BC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Знакомство и взаимодействие с окружающим миром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149754" y="1432044"/>
            <a:ext cx="2039366" cy="1599479"/>
          </a:xfrm>
          <a:prstGeom prst="rect">
            <a:avLst/>
          </a:prstGeom>
          <a:solidFill>
            <a:srgbClr val="76BC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Умение объяснять и выстраивать  доброжелательные отношения</a:t>
            </a:r>
            <a:endParaRPr lang="ru-RU" b="1" dirty="0">
              <a:solidFill>
                <a:schemeClr val="tx2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624551" y="1432044"/>
            <a:ext cx="1992573" cy="1599479"/>
          </a:xfrm>
          <a:prstGeom prst="rect">
            <a:avLst/>
          </a:prstGeom>
          <a:solidFill>
            <a:srgbClr val="76BC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Развитие гармоничной личности</a:t>
            </a:r>
            <a:endParaRPr lang="ru-RU" b="1" dirty="0">
              <a:solidFill>
                <a:schemeClr val="tx2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960591" y="1445368"/>
            <a:ext cx="1992573" cy="1586156"/>
          </a:xfrm>
          <a:prstGeom prst="rect">
            <a:avLst/>
          </a:prstGeom>
          <a:solidFill>
            <a:srgbClr val="76BC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алгоритма действий по инструкции</a:t>
            </a:r>
            <a:endParaRPr lang="ru-RU" b="1" dirty="0">
              <a:solidFill>
                <a:schemeClr val="tx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3899" y="3031523"/>
            <a:ext cx="1992573" cy="1853515"/>
          </a:xfrm>
          <a:prstGeom prst="rect">
            <a:avLst/>
          </a:prstGeom>
          <a:solidFill>
            <a:srgbClr val="CECE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Научить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выстраивать отношения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18178" y="3031525"/>
            <a:ext cx="1992573" cy="1853514"/>
          </a:xfrm>
          <a:prstGeom prst="rect">
            <a:avLst/>
          </a:prstGeom>
          <a:solidFill>
            <a:srgbClr val="CECE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Привлекать к совместной деятельности детей в проектах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9754" y="3031524"/>
            <a:ext cx="2039366" cy="1853514"/>
          </a:xfrm>
          <a:prstGeom prst="rect">
            <a:avLst/>
          </a:prstGeom>
          <a:solidFill>
            <a:srgbClr val="CECE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Научить общаться, дарить подарки, встречать  друзей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624550" y="3031524"/>
            <a:ext cx="1992573" cy="1853514"/>
          </a:xfrm>
          <a:prstGeom prst="rect">
            <a:avLst/>
          </a:prstGeom>
          <a:solidFill>
            <a:srgbClr val="CECE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Развивать сценические навыки, развивать креативный потенциал 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960591" y="3031523"/>
            <a:ext cx="1992573" cy="1853515"/>
          </a:xfrm>
          <a:prstGeom prst="rect">
            <a:avLst/>
          </a:prstGeom>
          <a:solidFill>
            <a:srgbClr val="CECE1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Развивать навыки здоровье сберегающего поведения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10688" y="-220338"/>
            <a:ext cx="9105900" cy="94932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ероприятия в рамках  проекта</a:t>
            </a:r>
            <a:endParaRPr lang="ru-RU" sz="2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52" y="1131959"/>
            <a:ext cx="4797903" cy="26988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505" y="4021498"/>
            <a:ext cx="5111340" cy="26988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4505" y="1053008"/>
            <a:ext cx="5130869" cy="27605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51" y="4021498"/>
            <a:ext cx="4797903" cy="269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44895" y="286439"/>
            <a:ext cx="7469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 обучению детей работе с деревянными изделиями «Деревяшка»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29" y="1427832"/>
            <a:ext cx="5505684" cy="3375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7346" y="2809301"/>
            <a:ext cx="5334631" cy="3260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2450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00839" y="473725"/>
            <a:ext cx="9551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«Дружат дети на всей планете»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451" y="1431771"/>
            <a:ext cx="5520199" cy="3105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952" y="2674424"/>
            <a:ext cx="5204721" cy="31851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56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91" y="286439"/>
            <a:ext cx="5190167" cy="31067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360" y="286439"/>
            <a:ext cx="5383573" cy="31067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91" y="3690650"/>
            <a:ext cx="5190167" cy="28643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4360" y="3690651"/>
            <a:ext cx="5383573" cy="286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18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480" y="341523"/>
            <a:ext cx="9496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– театрализация по пожарной безопасности «Зайчик и спички»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791" y="1295630"/>
            <a:ext cx="4131327" cy="25600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222" y="4183655"/>
            <a:ext cx="3723702" cy="23759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4183655"/>
            <a:ext cx="3565793" cy="2375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1301" y="1295630"/>
            <a:ext cx="4109291" cy="256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4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3" y="524233"/>
            <a:ext cx="9372600" cy="1200416"/>
          </a:xfrm>
        </p:spPr>
        <p:txBody>
          <a:bodyPr>
            <a:no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56852" y="1033621"/>
            <a:ext cx="2724455" cy="875899"/>
          </a:xfrm>
          <a:prstGeom prst="rect">
            <a:avLst/>
          </a:prstGeom>
          <a:solidFill>
            <a:srgbClr val="76BC2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№13 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42497" y="2598814"/>
            <a:ext cx="2512540" cy="9164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5837" y="2598815"/>
            <a:ext cx="2724454" cy="9216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дом 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03337" y="2639483"/>
            <a:ext cx="2514011" cy="93087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ОДОД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693773" y="1546726"/>
            <a:ext cx="2564232" cy="1031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786838" y="1429730"/>
            <a:ext cx="2605207" cy="1148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6444242" y="1899046"/>
            <a:ext cx="958" cy="679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1"/>
          <p:cNvSpPr txBox="1">
            <a:spLocks/>
          </p:cNvSpPr>
          <p:nvPr/>
        </p:nvSpPr>
        <p:spPr>
          <a:xfrm>
            <a:off x="4965210" y="3736916"/>
            <a:ext cx="2906048" cy="109941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871296" y="4134566"/>
            <a:ext cx="2582494" cy="1076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бучаются дети с ОВЗ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156853" y="4112533"/>
            <a:ext cx="2724455" cy="10763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ОВЗ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936388" y="4079483"/>
            <a:ext cx="2582887" cy="10883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групп </a:t>
            </a:r>
            <a:endParaRPr lang="ru-RU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коррекционные, 3 логопедические, 1 сложный дефект )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3131176" y="3520348"/>
            <a:ext cx="10219" cy="599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6518909" y="3509329"/>
            <a:ext cx="172" cy="599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0313718" y="3487297"/>
            <a:ext cx="0" cy="599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22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6096" y="253388"/>
            <a:ext cx="10675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«Мартовские коты»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89" y="855184"/>
            <a:ext cx="5386025" cy="30296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0038" y="855183"/>
            <a:ext cx="5530468" cy="30296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49" y="4069699"/>
            <a:ext cx="4770304" cy="2683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5036" y="4032517"/>
            <a:ext cx="4836405" cy="2720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536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8294" y="220337"/>
            <a:ext cx="9232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прогулки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04" y="919827"/>
            <a:ext cx="5816906" cy="33877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0631" y="2669180"/>
            <a:ext cx="5632068" cy="337735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74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9394" y="322284"/>
            <a:ext cx="8670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праздники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581" y="1319389"/>
            <a:ext cx="8571123" cy="499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7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6629" y="-450669"/>
            <a:ext cx="9383486" cy="4748349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Скажи </a:t>
            </a: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 — и я забуду, </a:t>
            </a:r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покажи </a:t>
            </a: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 — и я запомню, </a:t>
            </a:r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вовлеки меня</a:t>
            </a:r>
            <a:r>
              <a:rPr lang="ru-RU" sz="4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и я </a:t>
            </a:r>
            <a:r>
              <a:rPr 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научусь</a:t>
            </a:r>
            <a: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9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			Конфуций</a:t>
            </a:r>
            <a:endParaRPr lang="ru-RU" sz="49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86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r>
              <a:rPr lang="ru-RU" sz="4000" dirty="0" smtClean="0">
                <a:solidFill>
                  <a:schemeClr val="tx2"/>
                </a:solidFill>
              </a:rPr>
              <a:t/>
            </a:r>
            <a:br>
              <a:rPr lang="ru-RU" sz="4000" dirty="0" smtClean="0">
                <a:solidFill>
                  <a:schemeClr val="tx2"/>
                </a:solidFill>
              </a:rPr>
            </a:b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28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7252" y="723441"/>
            <a:ext cx="7091361" cy="196813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4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4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большее, что я могу сделать для своего друга, — просто быть ему другом</a:t>
            </a:r>
            <a:r>
              <a:rPr lang="en-US" sz="4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4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0" i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7246" y="3252024"/>
            <a:ext cx="7091361" cy="8382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Генри Торо</a:t>
            </a:r>
            <a:endParaRPr lang="ru-RU" sz="2400" b="0" i="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885134"/>
              </p:ext>
            </p:extLst>
          </p:nvPr>
        </p:nvGraphicFramePr>
        <p:xfrm>
          <a:off x="4356303" y="2069546"/>
          <a:ext cx="3817201" cy="335075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817201"/>
              </a:tblGrid>
              <a:tr h="698005">
                <a:tc>
                  <a:txBody>
                    <a:bodyPr/>
                    <a:lstStyle/>
                    <a:p>
                      <a:pPr marL="45720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  3 до 7 лет</a:t>
                      </a:r>
                      <a:endParaRPr lang="ru-RU" sz="20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74990">
                <a:tc>
                  <a:txBody>
                    <a:bodyPr/>
                    <a:lstStyle/>
                    <a:p>
                      <a:pPr marL="914400" marR="0" lvl="1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Благородство</a:t>
                      </a:r>
                    </a:p>
                  </a:txBody>
                  <a:tcPr/>
                </a:tc>
              </a:tr>
              <a:tr h="397355">
                <a:tc>
                  <a:txBody>
                    <a:bodyPr/>
                    <a:lstStyle/>
                    <a:p>
                      <a:pPr marL="914400" marR="0" lvl="1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Доброта</a:t>
                      </a:r>
                    </a:p>
                  </a:txBody>
                  <a:tcPr/>
                </a:tc>
              </a:tr>
              <a:tr h="424992">
                <a:tc>
                  <a:txBody>
                    <a:bodyPr/>
                    <a:lstStyle/>
                    <a:p>
                      <a:pPr marL="914400" marR="0" lvl="1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Щедрость</a:t>
                      </a:r>
                    </a:p>
                  </a:txBody>
                  <a:tcPr/>
                </a:tc>
              </a:tr>
              <a:tr h="397355">
                <a:tc>
                  <a:txBody>
                    <a:bodyPr/>
                    <a:lstStyle/>
                    <a:p>
                      <a:pPr marL="914400" marR="0" lvl="1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Правдивость</a:t>
                      </a:r>
                    </a:p>
                  </a:txBody>
                  <a:tcPr/>
                </a:tc>
              </a:tr>
              <a:tr h="466702">
                <a:tc>
                  <a:txBody>
                    <a:bodyPr/>
                    <a:lstStyle/>
                    <a:p>
                      <a:pPr marL="914400" marR="0" lvl="1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Доброжелательность</a:t>
                      </a:r>
                    </a:p>
                  </a:txBody>
                  <a:tcPr/>
                </a:tc>
              </a:tr>
              <a:tr h="491352">
                <a:tc>
                  <a:txBody>
                    <a:bodyPr/>
                    <a:lstStyle/>
                    <a:p>
                      <a:pPr marL="914400" lvl="1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Совесть</a:t>
                      </a:r>
                      <a:endParaRPr lang="ru-RU" sz="20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301118"/>
              </p:ext>
            </p:extLst>
          </p:nvPr>
        </p:nvGraphicFramePr>
        <p:xfrm>
          <a:off x="2032000" y="719666"/>
          <a:ext cx="8128000" cy="6400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pPr marL="0" marR="0" lvl="1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Нравственное воспитание</a:t>
                      </a:r>
                      <a:endParaRPr lang="ru-RU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Стрелка вниз 11"/>
          <p:cNvSpPr/>
          <p:nvPr/>
        </p:nvSpPr>
        <p:spPr>
          <a:xfrm>
            <a:off x="5960906" y="1415520"/>
            <a:ext cx="607996" cy="611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64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4349578" y="1916934"/>
            <a:ext cx="3234079" cy="21848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 </a:t>
            </a:r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нашего сада</a:t>
            </a:r>
            <a:endParaRPr lang="ru-RU" sz="2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600" dirty="0"/>
          </a:p>
        </p:txBody>
      </p:sp>
      <p:sp>
        <p:nvSpPr>
          <p:cNvPr id="4" name="Овал 3"/>
          <p:cNvSpPr/>
          <p:nvPr/>
        </p:nvSpPr>
        <p:spPr>
          <a:xfrm>
            <a:off x="6081312" y="104499"/>
            <a:ext cx="2985570" cy="197684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правильное принятие  ролей в игре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688097" y="1894114"/>
            <a:ext cx="2736000" cy="2052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Бедность эмоций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320097" y="3946114"/>
            <a:ext cx="3165426" cy="201807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Измененная картина мира в сознании 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856061" y="3948189"/>
            <a:ext cx="3243317" cy="2016000"/>
          </a:xfrm>
          <a:prstGeom prst="ellipse">
            <a:avLst/>
          </a:prstGeom>
          <a:solidFill>
            <a:srgbClr val="FBAE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поведенческих норм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377108" y="2081344"/>
            <a:ext cx="2846953" cy="1983879"/>
          </a:xfrm>
          <a:prstGeom prst="ellipse">
            <a:avLst/>
          </a:prstGeom>
          <a:solidFill>
            <a:srgbClr val="0ABC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Корыстный характер дружбы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743200" y="104500"/>
            <a:ext cx="2996588" cy="2052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Узкий кругозор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31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192088"/>
            <a:ext cx="11277600" cy="487362"/>
          </a:xfrm>
        </p:spPr>
        <p:txBody>
          <a:bodyPr>
            <a:noAutofit/>
          </a:bodyPr>
          <a:lstStyle/>
          <a:p>
            <a:pPr lvl="6" algn="ctr">
              <a:spcBef>
                <a:spcPts val="1800"/>
              </a:spcBef>
              <a:buClr>
                <a:srgbClr val="595959"/>
              </a:buClr>
            </a:pPr>
            <a:r>
              <a:rPr lang="ru-RU" sz="3200" dirty="0" smtClean="0"/>
              <a:t>Дружба – это…….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01" y="1112323"/>
            <a:ext cx="3224445" cy="57543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722" y="1103606"/>
            <a:ext cx="3263295" cy="575439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677" y="1094889"/>
            <a:ext cx="3240737" cy="57638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7361" y="1064721"/>
            <a:ext cx="3248229" cy="579327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3574" y="1035259"/>
            <a:ext cx="3278426" cy="582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609" y="2671821"/>
            <a:ext cx="5367826" cy="3840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7971" y="1683920"/>
            <a:ext cx="5631138" cy="3753331"/>
          </a:xfrm>
          <a:prstGeom prst="rect">
            <a:avLst/>
          </a:prstGeom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1206714" y="1841394"/>
            <a:ext cx="10702395" cy="818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Wingdings" panose="05000000000000000000" pitchFamily="2" charset="2"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       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37263" y="326570"/>
            <a:ext cx="5144877" cy="11495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Международный день мира 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Мероприятие «Давайте дружить 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84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28" y="305031"/>
            <a:ext cx="3394707" cy="45262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258" y="1397057"/>
            <a:ext cx="3479284" cy="46390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1118" y="305031"/>
            <a:ext cx="3184217" cy="452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91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11" y="514829"/>
            <a:ext cx="5058811" cy="36042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141" y="2485537"/>
            <a:ext cx="5572674" cy="368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8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28282dfeeeb55bd96769ad95c984548555ae25"/>
</p:tagLst>
</file>

<file path=ppt/theme/theme1.xml><?xml version="1.0" encoding="utf-8"?>
<a:theme xmlns:a="http://schemas.openxmlformats.org/drawingml/2006/main" name="Children Happy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3" id="{7909083B-3485-49E7-BBE7-EFD488C62F99}" vid="{B57F6697-5DA8-422E-86BF-20B69A74A1E0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Макет презентации с играющимися детьми (рисованное широкоэкранное изображение)</Template>
  <TotalTime>0</TotalTime>
  <Words>387</Words>
  <Application>Microsoft Office PowerPoint</Application>
  <PresentationFormat>Произвольный</PresentationFormat>
  <Paragraphs>93</Paragraphs>
  <Slides>24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Children Happy 16x9</vt:lpstr>
      <vt:lpstr>Проект: “Дружить легко”</vt:lpstr>
      <vt:lpstr> </vt:lpstr>
      <vt:lpstr>“Самое большее, что я могу сделать для своего друга, — просто быть ему другом” </vt:lpstr>
      <vt:lpstr>Презентация PowerPoint</vt:lpstr>
      <vt:lpstr>Презентация PowerPoint</vt:lpstr>
      <vt:lpstr>Дружба – это…….</vt:lpstr>
      <vt:lpstr>Презентация PowerPoint</vt:lpstr>
      <vt:lpstr>Презентация PowerPoint</vt:lpstr>
      <vt:lpstr>Презентация PowerPoint</vt:lpstr>
      <vt:lpstr>Презентация PowerPoint</vt:lpstr>
      <vt:lpstr>Долгосрочный проект «Дружить легко”  или  как малыши дружбу искали</vt:lpstr>
      <vt:lpstr>Долгосрочный проект «Дружить легко”  или  как малыши дружбу искали</vt:lpstr>
      <vt:lpstr> </vt:lpstr>
      <vt:lpstr>Презентация PowerPoint</vt:lpstr>
      <vt:lpstr>Мероприятия в рамках 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Скажи мне — и я забуду,    покажи мне — и я запомню,      вовлеки меня — и я научусь.          Конфуций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2014-11-08T15:18:28Z</dcterms:created>
  <dcterms:modified xsi:type="dcterms:W3CDTF">2021-04-14T14:24:07Z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