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B86E4CB-D43D-4B59-A318-68691E4BA468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hiteclinic.ru/seksualnaya-zhizn/zhizn-bez-seksa-polza-ili-vred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432287"/>
            <a:ext cx="74168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Обеспечение безопасности ребенка. </a:t>
            </a:r>
            <a:endParaRPr lang="ru-RU" sz="3200" b="1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32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Меры </a:t>
            </a:r>
            <a:r>
              <a:rPr lang="ru-RU" sz="32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по предотвращению рисков жестокого обращения и причинения вреда ребенку</a:t>
            </a:r>
            <a:endParaRPr lang="ru-RU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0"/>
            <a:ext cx="2520280" cy="23980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194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12010" y="1492460"/>
            <a:ext cx="69127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u="sng" dirty="0">
                <a:solidFill>
                  <a:srgbClr val="FF0000"/>
                </a:solidFill>
                <a:latin typeface="Times New Roman"/>
                <a:ea typeface="Times New Roman"/>
              </a:rPr>
              <a:t>Тушение огня</a:t>
            </a:r>
            <a:endParaRPr lang="ru-RU" sz="40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Научите детей, как нужно вести себя, если их одежда воспламенилась:</a:t>
            </a:r>
          </a:p>
          <a:p>
            <a:pPr algn="just"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>Остановись!</a:t>
            </a:r>
            <a:r>
              <a:rPr lang="ru-RU" sz="2800" b="1" dirty="0">
                <a:latin typeface="Times New Roman"/>
                <a:ea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</a:rPr>
              <a:t>(Бег способствует более сильному возгоранию.) </a:t>
            </a:r>
          </a:p>
          <a:p>
            <a:pPr algn="just"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>Падай!</a:t>
            </a:r>
            <a:r>
              <a:rPr lang="ru-RU" sz="2800" b="1" dirty="0">
                <a:latin typeface="Times New Roman"/>
                <a:ea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</a:rPr>
              <a:t>(Немедленное падение на землю.) </a:t>
            </a:r>
          </a:p>
          <a:p>
            <a:pPr algn="just"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latin typeface="Times New Roman"/>
                <a:ea typeface="Times New Roman"/>
              </a:rPr>
              <a:t>Крутись!</a:t>
            </a:r>
            <a:r>
              <a:rPr lang="ru-RU" sz="2800" b="1" dirty="0">
                <a:latin typeface="Times New Roman"/>
                <a:ea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</a:rPr>
              <a:t>(Это помогает сбить пламя.)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17576" y="332656"/>
            <a:ext cx="1529586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4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!</a:t>
            </a:r>
            <a:endParaRPr lang="ru-RU" sz="34400" b="1" cap="none" spc="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8610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548680"/>
            <a:ext cx="79928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u="sng" dirty="0">
                <a:solidFill>
                  <a:srgbClr val="FF0000"/>
                </a:solidFill>
                <a:latin typeface="Times New Roman"/>
                <a:ea typeface="Times New Roman"/>
              </a:rPr>
              <a:t>Проверка домашней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/>
                <a:ea typeface="Times New Roman"/>
              </a:rPr>
              <a:t>безопасности</a:t>
            </a:r>
          </a:p>
          <a:p>
            <a:pPr algn="just">
              <a:spcAft>
                <a:spcPts val="0"/>
              </a:spcAft>
            </a:pPr>
            <a:endParaRPr lang="ru-RU" sz="2800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Посмотрите, нет ли на полу предметов, которые могут вызвать удушение или опасны? (Например, пластиковые пакеты и упаковочные листы, воздушные шары, ножницы, швейные принадлежности, оружие.)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Держите ли вы пластиковые упаковки и пакеты вне досягаемости ребенка?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Проверяете ли вы расположение свешивающихся тесемок для задергивания штор и шнуров ламп? (Тесемки для задергивания штор должны закрепляться на высоте роста взрослого человека; установите укорачивающие приспособления на шнуры ламп.)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Подвернуты ли углы скатерти, чтобы ребенок не дотягивался до них? (Безопаснее использовать матерчатые подставки под столовые приборы и посуду.)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Сдвигаете ли вы опасные или бьющиеся предметы в центр стола?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Убираете ли вы с пути следования юного путешественника подстилки и коврики, которые могут сместиться?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Есть ли на углах мебели (на столе, журнальном столике) и на облицовке камина резиновые прокладки? (Для предохранения облицовки камина можно использовать </a:t>
            </a:r>
            <a:r>
              <a:rPr lang="ru-RU" sz="1400" dirty="0" err="1">
                <a:latin typeface="Times New Roman"/>
                <a:ea typeface="Times New Roman"/>
              </a:rPr>
              <a:t>самоклеющееся</a:t>
            </a:r>
            <a:r>
              <a:rPr lang="ru-RU" sz="1400" dirty="0">
                <a:latin typeface="Times New Roman"/>
                <a:ea typeface="Times New Roman"/>
              </a:rPr>
              <a:t> покрытие.)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Изолированы ли неиспользуемые вами электрические розетки?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Регулярно ли вы осматриваете шнуры электроприборов, проверяя, не перетерлись ли они?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Знаете ли вы о токсических свойствах комнатных растений и убраны ли они?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Хорошо ли убрано огнестрельное оружие?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Держите ли вы закрытыми раздвижные стеклянные двери?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Снабжены ли стеклянные двери специальными бирками на уровне глаз ребенка, чтобы помешать ему натыкаться на них?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Хорошо ли закрыты окна и надежны ли ставни?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Закрыты ли отверстия в балконе защитной сеткой? (Чтобы ребенок не мог пролезть между ними.) 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64782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325" y="0"/>
            <a:ext cx="2524125" cy="239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03648" y="2780928"/>
            <a:ext cx="684076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/>
                <a:ea typeface="Times New Roman"/>
              </a:rPr>
              <a:t>Особенности полового воспитания приемного ребенка</a:t>
            </a:r>
            <a:endParaRPr lang="ru-RU" sz="2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0839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997839"/>
            <a:ext cx="741682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i="1" dirty="0">
                <a:solidFill>
                  <a:srgbClr val="FF0000"/>
                </a:solidFill>
                <a:latin typeface="Times New Roman"/>
                <a:ea typeface="Times New Roman"/>
              </a:rPr>
              <a:t>Психосексуальное развитие</a:t>
            </a:r>
            <a:r>
              <a:rPr lang="ru-RU" sz="2000" i="1" dirty="0">
                <a:latin typeface="Times New Roman"/>
                <a:ea typeface="Times New Roman"/>
              </a:rPr>
              <a:t> - один из аспектов </a:t>
            </a:r>
            <a:r>
              <a:rPr lang="ru-RU" sz="2000" i="1" u="sng" dirty="0">
                <a:solidFill>
                  <a:srgbClr val="FF0000"/>
                </a:solidFill>
                <a:latin typeface="Times New Roman"/>
                <a:ea typeface="Times New Roman"/>
                <a:hlinkClick r:id="rId2"/>
              </a:rPr>
              <a:t>индивидуального психического развития</a:t>
            </a:r>
            <a:r>
              <a:rPr lang="ru-RU" sz="2000" i="1" dirty="0">
                <a:latin typeface="Times New Roman"/>
                <a:ea typeface="Times New Roman"/>
              </a:rPr>
              <a:t>, в процессе которого формируются половое самосознание, половая роль и психосексуальная ориентация человека. Начинается с первых месяцев жизни и полностью завершается к 20-25 годам вступлением индивида в период зрелой сексуальности (началом регулярной половой жизни с постоянным партнером). 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5473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618135"/>
              </p:ext>
            </p:extLst>
          </p:nvPr>
        </p:nvGraphicFramePr>
        <p:xfrm>
          <a:off x="683568" y="980728"/>
          <a:ext cx="7776864" cy="559406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592288"/>
                <a:gridCol w="2592288"/>
                <a:gridCol w="2592288"/>
              </a:tblGrid>
              <a:tr h="3106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Возрастные периоды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Этапы психосексуального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развития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Фазы и их основные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проявления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</a:tr>
              <a:tr h="1196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 первых месяцев жизни до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2-4 лет (максимум 5 лет)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I этап. Формирование полового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самосознания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1-я фаза (выработка установки):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осознание собственной половой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принадлежности и пола других людей 2-я фаза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(научение и закрепление установки): любопытство, направленное на половые признаки, в том числе изучение половых органов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</a:tr>
              <a:tr h="6059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 2-5 лет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до 7-10 лет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II этап. Формирование половой роли в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соответствии со своим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полом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1-я фаза: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выработка полоролевых установок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2-я фаза: научение полоролевому поведению в играх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</a:tr>
              <a:tr h="753617"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 7-10 лет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до 18-20 лет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(максимум 25 лет)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чаще 7-10 лет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чаще 11-15 лет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чаще 16-20 лет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III этап. Формирование психосексуальных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ориентации, обуславливающих выбор объекта полового влечения и форм его реализации.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</a:tr>
              <a:tr h="605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1-я стадия - формирование </a:t>
                      </a:r>
                      <a:br>
                        <a:rPr lang="ru-RU" sz="1200">
                          <a:effectLst/>
                        </a:rPr>
                      </a:br>
                      <a:r>
                        <a:rPr lang="ru-RU" sz="1200">
                          <a:effectLst/>
                        </a:rPr>
                        <a:t>платонического либидо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1-я фаза: обожание, платонические мечты, фантазии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2-я фаза: ухаживания, платоническое общение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</a:tr>
              <a:tr h="3106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2-я стадия - формирование эротического либидо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1-я фаза: эротические фантазии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2-я фаза: эротические ласки и игры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</a:tr>
              <a:tr h="6059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3-я стадия - формирование сексуального либидо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1-я фаза: сексуальные фантазии </a:t>
                      </a:r>
                      <a:br>
                        <a:rPr lang="ru-RU" sz="1200" dirty="0">
                          <a:effectLst/>
                        </a:rPr>
                      </a:br>
                      <a:r>
                        <a:rPr lang="ru-RU" sz="1200" dirty="0">
                          <a:effectLst/>
                        </a:rPr>
                        <a:t>2-я фаза: начало половой жизни, сочетание сексуальных эксцессов с периодами воздержания и мастурбации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690" marR="7690" marT="7690" marB="769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51720" y="501673"/>
            <a:ext cx="4521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Психосексуальное развитие человека</a:t>
            </a:r>
            <a:endParaRPr lang="ru-RU" sz="2000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700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346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548680"/>
            <a:ext cx="66247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u="sng" dirty="0">
                <a:latin typeface="Times New Roman"/>
                <a:ea typeface="Times New Roman"/>
              </a:rPr>
              <a:t>ПРОКОНТРОЛИРУЙТЕ, НЕТ ЛИ ОПАСНОСТИ ДЛЯ РЕБЕНКА</a:t>
            </a:r>
            <a:endParaRPr lang="ru-RU" sz="2400" u="sng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2202" y="1772816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/>
                <a:ea typeface="Times New Roman"/>
              </a:rPr>
              <a:t>Меры безопасности, связанные с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лекарствами:</a:t>
            </a:r>
            <a:endParaRPr lang="ru-RU" sz="2400" b="1" i="1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2564904"/>
            <a:ext cx="73448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Держите ли вы аптечку запертой?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Хорошо ли закрыт пузырек с лекарством, которым вы пользуетесь и держите "под рукой"?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Держите ли вы лекарства в недосягаемом для ребенка месте? </a:t>
            </a: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- </a:t>
            </a:r>
            <a:r>
              <a:rPr lang="ru-RU" dirty="0">
                <a:latin typeface="Times New Roman"/>
                <a:ea typeface="Times New Roman"/>
              </a:rPr>
              <a:t>Избавляетесь ли вы от лекарств с просроченной датой годности?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Недосягаемы ли для ребенка лекарства, ножницы, бритвенные лезвия, булавки и тому подобные предметы?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8553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3000"/>
            <a:ext cx="743743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67" y="2204864"/>
            <a:ext cx="7864475" cy="433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62745" y="570240"/>
            <a:ext cx="6004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>
                <a:solidFill>
                  <a:prstClr val="black"/>
                </a:solidFill>
                <a:latin typeface="Times New Roman"/>
                <a:ea typeface="Times New Roman"/>
              </a:rPr>
              <a:t>ПРОКОНТРОЛИРУЙТЕ, НЕТ ЛИ ОПАСНОСТИ ДЛЯ РЕБЕНКА</a:t>
            </a:r>
            <a:endParaRPr lang="ru-RU" sz="2400" u="sng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67311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76672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u="sng" dirty="0">
                <a:latin typeface="Times New Roman"/>
                <a:ea typeface="Times New Roman"/>
              </a:rPr>
              <a:t>Наиболее распространенные несчастные случаи соответственно стадиям развития ребенка</a:t>
            </a:r>
            <a:endParaRPr lang="ru-RU" sz="2800" u="sng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556792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u="sng" dirty="0">
                <a:solidFill>
                  <a:srgbClr val="FF0000"/>
                </a:solidFill>
                <a:latin typeface="Times New Roman"/>
                <a:ea typeface="Times New Roman"/>
              </a:rPr>
              <a:t>От рождения до 6 месяцев (верткость и стремление дотянуться)</a:t>
            </a:r>
            <a:endParaRPr lang="ru-RU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ожоги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автокатастрофы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выпадение из кроватки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падение со стола, на котором вы переодеваете ребенка, или из детского креслица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4055" y="3501251"/>
            <a:ext cx="844994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u="sng" dirty="0">
                <a:solidFill>
                  <a:srgbClr val="FF0000"/>
                </a:solidFill>
                <a:latin typeface="Times New Roman"/>
                <a:ea typeface="Times New Roman"/>
              </a:rPr>
              <a:t>От 6 до 12 месяцев (ползание и ходьба)</a:t>
            </a:r>
            <a:endParaRPr lang="ru-RU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несчастные случаи, связанные с игрушками (острые концы, петли, заталкивание в рот частей игрушек)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падение с высокого детского креслица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ушибы об острые углы стола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ожоги от сигарет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несчастные случаи из-за привычки все хватать: ожоги от горячего кофе, порезы об осколки бьющихся предметов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несчастные случаи при ходьбе на прогулках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автокатастрофы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49795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4549" y="476672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u="sng" dirty="0">
                <a:solidFill>
                  <a:prstClr val="black"/>
                </a:solidFill>
                <a:latin typeface="Times New Roman"/>
                <a:ea typeface="Times New Roman"/>
              </a:rPr>
              <a:t>Наиболее распространенные несчастные случаи соответственно стадиям развития ребенка</a:t>
            </a:r>
            <a:endParaRPr lang="ru-RU" sz="2800" u="sng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859340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u="sng" dirty="0">
                <a:solidFill>
                  <a:srgbClr val="FF0000"/>
                </a:solidFill>
                <a:latin typeface="Times New Roman"/>
                <a:ea typeface="Times New Roman"/>
              </a:rPr>
              <a:t>От 1 до 2 лет (ходьба и исследование)</a:t>
            </a:r>
            <a:endParaRPr lang="ru-RU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несчастные случаи, связанные с залезанием на что-либо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пищевые отравления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несчастные случаи, связанные с исследованием (закрылся в шкафу, залез в ящичек с лекарствами)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опасности, связанные с емкостями для воды (бассейном, прудом, ванной)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порезы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автокатастрофы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52061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620688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>
                <a:solidFill>
                  <a:prstClr val="black"/>
                </a:solidFill>
                <a:latin typeface="Times New Roman"/>
                <a:ea typeface="Times New Roman"/>
              </a:rPr>
              <a:t>ПРОКОНТРОЛИРУЙТЕ, НЕТ ЛИ ОПАСНОСТИ ДЛЯ РЕБЕНКА</a:t>
            </a:r>
            <a:endParaRPr lang="ru-RU" sz="2400" u="sng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556792"/>
            <a:ext cx="46805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/>
                <a:ea typeface="Times New Roman"/>
              </a:rPr>
              <a:t>Меры безопасности на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кухне: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956902"/>
            <a:ext cx="856895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- </a:t>
            </a:r>
            <a:r>
              <a:rPr lang="ru-RU" sz="1400" dirty="0">
                <a:latin typeface="Times New Roman"/>
                <a:ea typeface="Times New Roman"/>
              </a:rPr>
              <a:t>Пользуется ли ребенок небьющейся посудой?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Готовите ли вы обычно на задних горелках и поворачиваете ли ручку чайника к крышке плиты, когда ребенок находится поблизости?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</a:rPr>
              <a:t>- Есть </a:t>
            </a:r>
            <a:r>
              <a:rPr lang="ru-RU" sz="1400" dirty="0">
                <a:latin typeface="Times New Roman"/>
                <a:ea typeface="Times New Roman"/>
              </a:rPr>
              <a:t>ли у ручек горелок защитная крышка?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Есть ли у вас под рукой огнетушитель? (Выбирайте многоцелевой огнетушитель, пригодный для устранения возгорании жидкостей и электроприборов.)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Недосягаемы ли для ребенка ножи?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Нет ли на кухонном столе потенциально опасных предметов, до которых может добраться малыш?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Убраны ли на верхние полки бутылочки с едкими веществами, способными вызвать у ребенка удушье, если разобьются?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Убрали ли вы скользящие по кафельному полу коврики?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Отключаете ли вы от сети электроприборы (миксеры, тостеры), закончив пользоваться ими?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Имеется ли у ребенка специальное место для игр - подальше от кухни?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Снабжены ли дверцы шкафов и крышки приборов защитными замками (их можно легко установить самим); запираете ли вы в шкаф все моющие, осветляющие, растворяющие и другие подобные средства?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Проверьте, не свешиваются ли со стола провода электроприборов и концы скатерти?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     </a:t>
            </a:r>
            <a:endParaRPr lang="ru-RU" sz="14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48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!</a:t>
            </a:r>
            <a:r>
              <a:rPr lang="ru-RU" sz="1400" dirty="0" smtClean="0">
                <a:latin typeface="Times New Roman"/>
                <a:ea typeface="Times New Roman"/>
              </a:rPr>
              <a:t>Учтите</a:t>
            </a:r>
            <a:r>
              <a:rPr lang="ru-RU" sz="1400" dirty="0">
                <a:latin typeface="Times New Roman"/>
                <a:ea typeface="Times New Roman"/>
              </a:rPr>
              <a:t>, что "недосягаемое для ребенка" место может оказаться гораздо выше, чем вы предполагали, если малыш воспользуется стулом или залезет на ящик.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03892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600441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>
                <a:solidFill>
                  <a:prstClr val="black"/>
                </a:solidFill>
                <a:latin typeface="Times New Roman"/>
                <a:ea typeface="Times New Roman"/>
              </a:rPr>
              <a:t>ПРОКОНТРОЛИРУЙТЕ, НЕТ ЛИ ОПАСНОСТИ ДЛЯ РЕБЕНКА</a:t>
            </a:r>
            <a:endParaRPr lang="ru-RU" sz="2400" u="sng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25693" y="1772816"/>
            <a:ext cx="39439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/>
                <a:ea typeface="Times New Roman"/>
              </a:rPr>
              <a:t>Безопасность при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питании:</a:t>
            </a:r>
            <a:endParaRPr lang="ru-RU" sz="2000" b="1" i="1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492896"/>
            <a:ext cx="72008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Запрещаете ли вы ребенку носиться по дому с полным ртом (пища может попасть в дыхательные пути)?</a:t>
            </a: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dirty="0" smtClean="0">
                <a:latin typeface="Times New Roman"/>
                <a:ea typeface="Times New Roman"/>
              </a:rPr>
              <a:t>Безопасны </a:t>
            </a:r>
            <a:r>
              <a:rPr lang="ru-RU" dirty="0">
                <a:latin typeface="Times New Roman"/>
                <a:ea typeface="Times New Roman"/>
              </a:rPr>
              <a:t>ли продукты питания, которые вы готовите? (Крупные куски могут застревать в горле ребенка; лучше резать пищу тонкими ломтями - при этом вероятность подавиться меньше, чем если она нарезана кубиками или кружками. </a:t>
            </a:r>
            <a:endParaRPr lang="ru-RU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66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!</a:t>
            </a:r>
            <a:r>
              <a:rPr lang="ru-RU" dirty="0" smtClean="0">
                <a:latin typeface="Times New Roman"/>
                <a:ea typeface="Times New Roman"/>
              </a:rPr>
              <a:t>Яблоки </a:t>
            </a:r>
            <a:r>
              <a:rPr lang="ru-RU" dirty="0">
                <a:latin typeface="Times New Roman"/>
                <a:ea typeface="Times New Roman"/>
              </a:rPr>
              <a:t>очищайте от кожуры и нарезайте ломтиками, вынимайте косточки из винограда, размалывайте или давите орехи и семечки.)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57887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404664"/>
            <a:ext cx="5598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>
                <a:solidFill>
                  <a:prstClr val="black"/>
                </a:solidFill>
                <a:latin typeface="Times New Roman"/>
                <a:ea typeface="Times New Roman"/>
              </a:rPr>
              <a:t>ПРОКОНТРОЛИРУЙТЕ, НЕТ ЛИ ОПАСНОСТИ ДЛЯ РЕБЕНКА</a:t>
            </a:r>
            <a:endParaRPr lang="ru-RU" sz="2400" u="sng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65628" y="1412776"/>
            <a:ext cx="6174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/>
                <a:ea typeface="Times New Roman"/>
              </a:rPr>
              <a:t>Меры безопасности в детской комнате или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спальне:</a:t>
            </a:r>
            <a:endParaRPr lang="ru-RU" sz="2000" i="1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136339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Безопасна ли обстановка в комнате, где ребенок спит?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Имеется ли на пеленальном столике ремень безопасности? (Никогда не оставляйте на нем без присмотра ребенка даже при наличии такого ремня.)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- Остаются ли предметы ухода за ребенком вне его досягаемости, когда он находится на пеленальном столе?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38237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476672"/>
            <a:ext cx="5958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u="sng" dirty="0">
                <a:solidFill>
                  <a:prstClr val="black"/>
                </a:solidFill>
                <a:latin typeface="Times New Roman"/>
                <a:ea typeface="Times New Roman"/>
              </a:rPr>
              <a:t>ПРОКОНТРОЛИРУЙТЕ, НЕТ ЛИ ОПАСНОСТИ ДЛЯ РЕБЕНКА</a:t>
            </a:r>
            <a:endParaRPr lang="ru-RU" sz="2400" u="sng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556792"/>
            <a:ext cx="5814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Times New Roman"/>
                <a:ea typeface="Times New Roman"/>
              </a:rPr>
              <a:t>Поддержание противопожарной безопасности в </a:t>
            </a: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доме:</a:t>
            </a:r>
            <a:endParaRPr lang="ru-RU" b="1" i="1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060848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Не оставляете ли вы зажигалки и спички в пределах досягаемости ребенка? 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</a:rPr>
              <a:t>- </a:t>
            </a:r>
            <a:r>
              <a:rPr lang="ru-RU" sz="1400" dirty="0">
                <a:latin typeface="Times New Roman"/>
                <a:ea typeface="Times New Roman"/>
              </a:rPr>
              <a:t>Сшита ли пижама ребенка из не легковоспламеняющегося материала? 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</a:rPr>
              <a:t>- </a:t>
            </a:r>
            <a:r>
              <a:rPr lang="ru-RU" sz="1400" dirty="0">
                <a:latin typeface="Times New Roman"/>
                <a:ea typeface="Times New Roman"/>
              </a:rPr>
              <a:t>Безопасны ли ваши электронагревательные приборы? 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</a:rPr>
              <a:t>- Если </a:t>
            </a:r>
            <a:r>
              <a:rPr lang="ru-RU" sz="1400" dirty="0">
                <a:latin typeface="Times New Roman"/>
                <a:ea typeface="Times New Roman"/>
              </a:rPr>
              <a:t>вы используете удлинители, соответствует ли уровень мощности прибора </a:t>
            </a:r>
            <a:r>
              <a:rPr lang="ru-RU" sz="1400" dirty="0" smtClean="0">
                <a:latin typeface="Times New Roman"/>
                <a:ea typeface="Times New Roman"/>
              </a:rPr>
              <a:t>сетевому?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</a:rPr>
              <a:t>- </a:t>
            </a:r>
            <a:r>
              <a:rPr lang="ru-RU" sz="1400" dirty="0">
                <a:latin typeface="Times New Roman"/>
                <a:ea typeface="Times New Roman"/>
              </a:rPr>
              <a:t>Знаете ли вы расположение и действие основного размыкающего переключателя на домашнем электрическом щитке? </a:t>
            </a:r>
          </a:p>
          <a:p>
            <a:pPr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</a:rPr>
              <a:t>- Вынимаете </a:t>
            </a:r>
            <a:r>
              <a:rPr lang="ru-RU" sz="1400" dirty="0">
                <a:latin typeface="Times New Roman"/>
                <a:ea typeface="Times New Roman"/>
              </a:rPr>
              <a:t>ли вы из розеток вилки удлинителя? (Ребенка может ударить током, если он перегрыз провод или заталкивает его в розетку.)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Установлен ли показатель на подогревателе воды на отметке ниже 49оС во избежание ожога горячей водой из крана?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Отставляете ли вы в сторону чашки с горячим кофе, начиная заниматься ребенком?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Избегаете ли вы подогревать бутылочки с питанием ребенка в микроволновой печи? (Это может привести к ожогу.) </a:t>
            </a:r>
          </a:p>
          <a:p>
            <a:pPr algn="just">
              <a:spcAft>
                <a:spcPts val="0"/>
              </a:spcAft>
            </a:pPr>
            <a:r>
              <a:rPr lang="ru-RU" sz="1400" dirty="0">
                <a:latin typeface="Times New Roman"/>
                <a:ea typeface="Times New Roman"/>
              </a:rPr>
              <a:t>- Обучаете ли вы детей поведению при пожаре? (Покажите детям, какими выходами пользоваться; запретите им возвращаться в горящий дом за забытой игрушкой; научите их пригибаться, поскольку дым струится вверх, и на четвереньках добираться до двери или окна, а также не отпирать дверь с горячей ручкой, поскольку по другую ее сторону может бушевать пламя; объясните, что в этом случае надо вылезать через окно.) 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31795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</TotalTime>
  <Words>1282</Words>
  <Application>Microsoft Office PowerPoint</Application>
  <PresentationFormat>Экран (4:3)</PresentationFormat>
  <Paragraphs>119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2021-04-12T06:42:40Z</dcterms:created>
  <dcterms:modified xsi:type="dcterms:W3CDTF">2021-04-13T03:03:00Z</dcterms:modified>
</cp:coreProperties>
</file>