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68" r:id="rId4"/>
    <p:sldId id="269" r:id="rId5"/>
    <p:sldId id="260" r:id="rId6"/>
    <p:sldId id="261" r:id="rId7"/>
    <p:sldId id="270" r:id="rId8"/>
    <p:sldId id="263" r:id="rId9"/>
    <p:sldId id="271" r:id="rId10"/>
    <p:sldId id="264" r:id="rId11"/>
    <p:sldId id="272" r:id="rId12"/>
    <p:sldId id="265" r:id="rId13"/>
    <p:sldId id="273" r:id="rId14"/>
    <p:sldId id="266" r:id="rId15"/>
    <p:sldId id="274" r:id="rId16"/>
    <p:sldId id="267" r:id="rId17"/>
    <p:sldId id="275" r:id="rId18"/>
    <p:sldId id="278" r:id="rId19"/>
    <p:sldId id="279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6" autoAdjust="0"/>
    <p:restoredTop sz="94671" autoAdjust="0"/>
  </p:normalViewPr>
  <p:slideViewPr>
    <p:cSldViewPr>
      <p:cViewPr varScale="1">
        <p:scale>
          <a:sx n="74" d="100"/>
          <a:sy n="74" d="100"/>
        </p:scale>
        <p:origin x="-124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3" y="4372168"/>
            <a:ext cx="7200799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Логопедический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уголок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solidFill>
                  <a:srgbClr val="002060"/>
                </a:solidFill>
              </a:rPr>
              <a:t>Смирнова М.В.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731838"/>
            <a:ext cx="4896544" cy="34750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72204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3636085" cy="283095"/>
          </a:xfrm>
        </p:spPr>
        <p:txBody>
          <a:bodyPr/>
          <a:lstStyle/>
          <a:p>
            <a:endParaRPr lang="ru-RU" sz="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5" y="1696927"/>
            <a:ext cx="4016375" cy="296408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844824"/>
            <a:ext cx="3388660" cy="2448272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3</a:t>
            </a:r>
            <a:r>
              <a:rPr lang="ru-RU" sz="2000" dirty="0" smtClean="0"/>
              <a:t>. </a:t>
            </a:r>
            <a:r>
              <a:rPr lang="ru-RU" sz="2000" u="sng" dirty="0" smtClean="0"/>
              <a:t>Развитие </a:t>
            </a:r>
            <a:r>
              <a:rPr lang="ru-RU" sz="2000" u="sng" dirty="0"/>
              <a:t>логического мышления, внимания</a:t>
            </a:r>
            <a:r>
              <a:rPr lang="ru-RU" sz="2000" dirty="0"/>
              <a:t>, умения находить причинно-следственные связи</a:t>
            </a:r>
          </a:p>
        </p:txBody>
      </p:sp>
    </p:spTree>
    <p:extLst>
      <p:ext uri="{BB962C8B-B14F-4D97-AF65-F5344CB8AC3E}">
        <p14:creationId xmlns:p14="http://schemas.microsoft.com/office/powerpoint/2010/main" val="8036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04664"/>
            <a:ext cx="7836362" cy="5877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55423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0" y="116632"/>
            <a:ext cx="3636085" cy="256807"/>
          </a:xfrm>
        </p:spPr>
        <p:txBody>
          <a:bodyPr/>
          <a:lstStyle/>
          <a:p>
            <a:endParaRPr lang="ru-RU" sz="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5" y="1763197"/>
            <a:ext cx="4016375" cy="28315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2060848"/>
            <a:ext cx="3388660" cy="2139518"/>
          </a:xfrm>
        </p:spPr>
        <p:txBody>
          <a:bodyPr/>
          <a:lstStyle/>
          <a:p>
            <a:pPr lvl="0"/>
            <a:r>
              <a:rPr lang="ru-RU" sz="2000" dirty="0">
                <a:solidFill>
                  <a:srgbClr val="0070C0"/>
                </a:solidFill>
              </a:rPr>
              <a:t>4</a:t>
            </a:r>
            <a:r>
              <a:rPr lang="ru-RU" sz="2000" dirty="0" smtClean="0"/>
              <a:t>. </a:t>
            </a:r>
            <a:r>
              <a:rPr lang="ru-RU" sz="2000" u="sng" dirty="0" smtClean="0"/>
              <a:t>Отработка </a:t>
            </a:r>
            <a:r>
              <a:rPr lang="ru-RU" sz="2000" u="sng" dirty="0"/>
              <a:t>звукопроизношения </a:t>
            </a:r>
            <a:r>
              <a:rPr lang="ru-RU" sz="2000" dirty="0"/>
              <a:t>(при </a:t>
            </a:r>
            <a:r>
              <a:rPr lang="ru-RU" sz="2000" dirty="0" smtClean="0"/>
              <a:t>произнесении слов и разучивании </a:t>
            </a:r>
            <a:r>
              <a:rPr lang="ru-RU" sz="2000" dirty="0" err="1"/>
              <a:t>чистоговорок</a:t>
            </a:r>
            <a:r>
              <a:rPr lang="ru-RU" sz="2000" dirty="0"/>
              <a:t> и скороговорок</a:t>
            </a:r>
            <a:r>
              <a:rPr lang="ru-RU" sz="2000" dirty="0" smtClean="0"/>
              <a:t>)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08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55357"/>
            <a:ext cx="7908371" cy="59312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6558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3636085" cy="283096"/>
          </a:xfrm>
        </p:spPr>
        <p:txBody>
          <a:bodyPr/>
          <a:lstStyle/>
          <a:p>
            <a:endParaRPr lang="ru-RU" sz="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5" y="1674789"/>
            <a:ext cx="4016375" cy="30083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772816"/>
            <a:ext cx="3388660" cy="309634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5</a:t>
            </a:r>
            <a:r>
              <a:rPr lang="ru-RU" sz="2000" dirty="0" smtClean="0"/>
              <a:t>. </a:t>
            </a:r>
            <a:r>
              <a:rPr lang="ru-RU" sz="2000" u="sng" dirty="0" smtClean="0"/>
              <a:t>Развитие фонематических процессов </a:t>
            </a:r>
            <a:r>
              <a:rPr lang="ru-RU" sz="2000" dirty="0" smtClean="0"/>
              <a:t>(анализ, синтез)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9481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689" y="404664"/>
            <a:ext cx="8038560" cy="60289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9244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3"/>
            <a:ext cx="3636085" cy="360040"/>
          </a:xfrm>
        </p:spPr>
        <p:txBody>
          <a:bodyPr/>
          <a:lstStyle/>
          <a:p>
            <a:endParaRPr lang="ru-RU" sz="8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5" y="1672828"/>
            <a:ext cx="4016375" cy="30122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3456384" cy="396044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6</a:t>
            </a:r>
            <a:r>
              <a:rPr lang="ru-RU" sz="2000" dirty="0" smtClean="0"/>
              <a:t>. </a:t>
            </a:r>
            <a:r>
              <a:rPr lang="ru-RU" sz="2000" u="sng" dirty="0" smtClean="0"/>
              <a:t>Освоение </a:t>
            </a:r>
            <a:r>
              <a:rPr lang="ru-RU" sz="2000" u="sng" dirty="0"/>
              <a:t>принципов грамматического строя </a:t>
            </a:r>
            <a:r>
              <a:rPr lang="ru-RU" sz="2000" u="sng" dirty="0" smtClean="0"/>
              <a:t>речи </a:t>
            </a:r>
            <a:r>
              <a:rPr lang="ru-RU" sz="2000" dirty="0" smtClean="0"/>
              <a:t>(например</a:t>
            </a:r>
            <a:r>
              <a:rPr lang="ru-RU" sz="2000" dirty="0"/>
              <a:t>, образование уменьшительно-ласкательных форм существительных с помощью суффиксов -</a:t>
            </a:r>
            <a:r>
              <a:rPr lang="ru-RU" sz="2000" dirty="0" err="1"/>
              <a:t>чка</a:t>
            </a:r>
            <a:r>
              <a:rPr lang="ru-RU" sz="2000" dirty="0"/>
              <a:t>-, -</a:t>
            </a:r>
            <a:r>
              <a:rPr lang="ru-RU" sz="2000" dirty="0" err="1"/>
              <a:t>онк</a:t>
            </a:r>
            <a:r>
              <a:rPr lang="ru-RU" sz="2000" dirty="0"/>
              <a:t>- и др., а также изучение синтаксических норм, в частности, правил построения предложений)</a:t>
            </a:r>
          </a:p>
        </p:txBody>
      </p:sp>
    </p:spTree>
    <p:extLst>
      <p:ext uri="{BB962C8B-B14F-4D97-AF65-F5344CB8AC3E}">
        <p14:creationId xmlns:p14="http://schemas.microsoft.com/office/powerpoint/2010/main" val="77112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539298"/>
            <a:ext cx="7704856" cy="57786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9616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2652785" cy="139079"/>
          </a:xfrm>
        </p:spPr>
        <p:txBody>
          <a:bodyPr/>
          <a:lstStyle/>
          <a:p>
            <a:endParaRPr lang="ru-RU" sz="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7" y="1412776"/>
            <a:ext cx="4320480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1772816"/>
            <a:ext cx="3388660" cy="367240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7</a:t>
            </a:r>
            <a:r>
              <a:rPr lang="ru-RU" sz="2000" dirty="0" smtClean="0"/>
              <a:t>. </a:t>
            </a:r>
            <a:r>
              <a:rPr lang="ru-RU" sz="2000" u="sng" dirty="0" smtClean="0"/>
              <a:t>Развитие связной речи</a:t>
            </a:r>
            <a:r>
              <a:rPr lang="ru-RU" sz="2000" dirty="0" smtClean="0"/>
              <a:t>, навыков коммуникации, грамоты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1456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78210"/>
            <a:ext cx="7884368" cy="59132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22454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476672"/>
            <a:ext cx="7478216" cy="612068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i="1" u="sng" dirty="0">
                <a:solidFill>
                  <a:srgbClr val="0070C0"/>
                </a:solidFill>
                <a:effectLst/>
                <a:latin typeface="Open Sans"/>
                <a:ea typeface="Calibri"/>
              </a:rPr>
              <a:t>Логопедический уголок </a:t>
            </a:r>
            <a:r>
              <a:rPr lang="ru-RU" sz="3200" dirty="0" smtClean="0">
                <a:solidFill>
                  <a:srgbClr val="1B1C2A"/>
                </a:solidFill>
                <a:effectLst/>
                <a:latin typeface="Open Sans"/>
                <a:ea typeface="Calibri"/>
              </a:rPr>
              <a:t>— </a:t>
            </a:r>
            <a:r>
              <a:rPr lang="ru-RU" sz="3200" dirty="0">
                <a:solidFill>
                  <a:srgbClr val="1B1C2A"/>
                </a:solidFill>
                <a:effectLst/>
                <a:latin typeface="Open Sans"/>
                <a:ea typeface="Calibri"/>
              </a:rPr>
              <a:t>это </a:t>
            </a:r>
            <a:r>
              <a:rPr lang="ru-RU" sz="3200" dirty="0" smtClean="0">
                <a:solidFill>
                  <a:srgbClr val="1B1C2A"/>
                </a:solidFill>
                <a:effectLst/>
                <a:latin typeface="Open Sans"/>
                <a:ea typeface="Calibri"/>
              </a:rPr>
              <a:t>часть предметно-развивающей </a:t>
            </a:r>
            <a:r>
              <a:rPr lang="ru-RU" sz="3200" dirty="0">
                <a:solidFill>
                  <a:srgbClr val="1B1C2A"/>
                </a:solidFill>
                <a:effectLst/>
                <a:latin typeface="Open Sans"/>
                <a:ea typeface="Calibri"/>
              </a:rPr>
              <a:t>среды для игр поодиночке или в группе, направленных на исправление существующих нарушений речи, стимуляцию речевой активности малышей</a:t>
            </a:r>
            <a:r>
              <a:rPr lang="ru-RU" sz="3200" dirty="0" smtClean="0">
                <a:solidFill>
                  <a:srgbClr val="1B1C2A"/>
                </a:solidFill>
                <a:effectLst/>
                <a:latin typeface="Open Sans"/>
                <a:ea typeface="Calibri"/>
              </a:rPr>
              <a:t>.</a:t>
            </a:r>
            <a:br>
              <a:rPr lang="ru-RU" sz="3200" dirty="0" smtClean="0">
                <a:solidFill>
                  <a:srgbClr val="1B1C2A"/>
                </a:solidFill>
                <a:effectLst/>
                <a:latin typeface="Open Sans"/>
                <a:ea typeface="Calibri"/>
              </a:rPr>
            </a:br>
            <a:r>
              <a:rPr lang="ru-RU" sz="3200" dirty="0">
                <a:solidFill>
                  <a:srgbClr val="1B1C2A"/>
                </a:solidFill>
                <a:effectLst/>
                <a:latin typeface="Open Sans"/>
                <a:ea typeface="Calibri"/>
              </a:rPr>
              <a:t> </a:t>
            </a:r>
            <a:r>
              <a:rPr lang="ru-RU" sz="3200" dirty="0" smtClean="0">
                <a:solidFill>
                  <a:srgbClr val="1B1C2A"/>
                </a:solidFill>
                <a:effectLst/>
                <a:latin typeface="Open Sans"/>
                <a:ea typeface="Calibri"/>
              </a:rPr>
              <a:t/>
            </a:r>
            <a:br>
              <a:rPr lang="ru-RU" sz="3200" dirty="0" smtClean="0">
                <a:solidFill>
                  <a:srgbClr val="1B1C2A"/>
                </a:solidFill>
                <a:effectLst/>
                <a:latin typeface="Open Sans"/>
                <a:ea typeface="Calibri"/>
              </a:rPr>
            </a:br>
            <a:r>
              <a:rPr lang="ru-RU" sz="2800" i="1" u="sng" dirty="0" smtClean="0">
                <a:solidFill>
                  <a:srgbClr val="0070C0"/>
                </a:solidFill>
                <a:effectLst/>
              </a:rPr>
              <a:t>Основное назначение </a:t>
            </a:r>
            <a:r>
              <a:rPr lang="ru-RU" sz="2800" i="1" u="sng" dirty="0">
                <a:solidFill>
                  <a:srgbClr val="0070C0"/>
                </a:solidFill>
                <a:effectLst/>
              </a:rPr>
              <a:t>логопедического уголка</a:t>
            </a:r>
            <a:r>
              <a:rPr lang="ru-RU" sz="2800" dirty="0">
                <a:solidFill>
                  <a:schemeClr val="tx1"/>
                </a:solidFill>
                <a:effectLst/>
              </a:rPr>
              <a:t> – это максимальное создание условий для коррекции речевых расстройств у воспитанников группы.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23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340768"/>
            <a:ext cx="4956043" cy="37170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257983" cy="3010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71691"/>
            <a:ext cx="2268252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365104"/>
            <a:ext cx="3072341" cy="23042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3645024"/>
            <a:ext cx="2268252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74063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6221" y="692696"/>
            <a:ext cx="7200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2060"/>
                </a:solidFill>
              </a:rPr>
              <a:t>Спасибо за внимание!</a:t>
            </a:r>
          </a:p>
          <a:p>
            <a:pPr algn="ctr"/>
            <a:endParaRPr lang="ru-RU" sz="88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953484"/>
            <a:ext cx="8244408" cy="1858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6957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3029" y="404664"/>
            <a:ext cx="7272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Название </a:t>
            </a:r>
            <a:r>
              <a:rPr lang="ru-RU" sz="2400" dirty="0"/>
              <a:t>каждой зоны предметно-развивающей среды должно быть понятно детям </a:t>
            </a:r>
            <a:r>
              <a:rPr lang="ru-RU" sz="2400" dirty="0" smtClean="0"/>
              <a:t>и </a:t>
            </a:r>
            <a:r>
              <a:rPr lang="ru-RU" sz="2400" dirty="0"/>
              <a:t>легко ими произноситься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sz="2400" dirty="0" smtClean="0"/>
              <a:t>Можно назвать </a:t>
            </a:r>
            <a:r>
              <a:rPr lang="ru-RU" sz="2400" dirty="0"/>
              <a:t>центр </a:t>
            </a:r>
            <a:r>
              <a:rPr lang="ru-RU" sz="2400" u="sng" dirty="0"/>
              <a:t>«</a:t>
            </a:r>
            <a:r>
              <a:rPr lang="ru-RU" sz="2400" u="sng" dirty="0">
                <a:solidFill>
                  <a:srgbClr val="FF0000"/>
                </a:solidFill>
              </a:rPr>
              <a:t>Логопедический уголок</a:t>
            </a:r>
            <a:r>
              <a:rPr lang="ru-RU" sz="2400" u="sng" dirty="0"/>
              <a:t>» </a:t>
            </a:r>
            <a:r>
              <a:rPr lang="ru-RU" sz="2400" dirty="0"/>
              <a:t>или </a:t>
            </a:r>
            <a:r>
              <a:rPr lang="ru-RU" sz="2400" u="sng" dirty="0"/>
              <a:t>«</a:t>
            </a:r>
            <a:r>
              <a:rPr lang="ru-RU" sz="2400" u="sng" dirty="0">
                <a:solidFill>
                  <a:srgbClr val="FF0000"/>
                </a:solidFill>
              </a:rPr>
              <a:t>Речевой уголок</a:t>
            </a:r>
            <a:r>
              <a:rPr lang="ru-RU" sz="2400" u="sng" dirty="0"/>
              <a:t>»</a:t>
            </a:r>
            <a:r>
              <a:rPr lang="ru-RU" sz="2400" dirty="0"/>
              <a:t>, </a:t>
            </a:r>
            <a:r>
              <a:rPr lang="ru-RU" sz="2400" dirty="0" smtClean="0"/>
              <a:t>а можно </a:t>
            </a:r>
            <a:r>
              <a:rPr lang="ru-RU" sz="2400" dirty="0"/>
              <a:t>найти более оригинальные варианты</a:t>
            </a:r>
            <a:r>
              <a:rPr lang="ru-RU" sz="2400" dirty="0" smtClean="0"/>
              <a:t>:</a:t>
            </a:r>
          </a:p>
          <a:p>
            <a:endParaRPr lang="ru-RU" sz="2400" dirty="0"/>
          </a:p>
          <a:p>
            <a:endParaRPr lang="ru-RU" sz="2400" dirty="0"/>
          </a:p>
          <a:p>
            <a:pPr lvl="0" algn="ctr"/>
            <a:r>
              <a:rPr lang="ru-RU" sz="2400" b="1" i="1" dirty="0">
                <a:solidFill>
                  <a:srgbClr val="FF0000"/>
                </a:solidFill>
              </a:rPr>
              <a:t>«Игротека с язычком»;</a:t>
            </a:r>
          </a:p>
          <a:p>
            <a:pPr lvl="0" algn="ctr"/>
            <a:r>
              <a:rPr lang="ru-RU" sz="2400" b="1" i="1" dirty="0">
                <a:solidFill>
                  <a:srgbClr val="FF0000"/>
                </a:solidFill>
              </a:rPr>
              <a:t>«Говорим правильно»;</a:t>
            </a:r>
          </a:p>
          <a:p>
            <a:pPr lvl="0" algn="ctr"/>
            <a:r>
              <a:rPr lang="ru-RU" sz="2400" b="1" i="1" dirty="0">
                <a:solidFill>
                  <a:srgbClr val="FF0000"/>
                </a:solidFill>
              </a:rPr>
              <a:t>«</a:t>
            </a:r>
            <a:r>
              <a:rPr lang="ru-RU" sz="2400" b="1" i="1" dirty="0" err="1">
                <a:solidFill>
                  <a:srgbClr val="FF0000"/>
                </a:solidFill>
              </a:rPr>
              <a:t>Звукарик</a:t>
            </a:r>
            <a:r>
              <a:rPr lang="ru-RU" sz="2400" b="1" i="1" dirty="0">
                <a:solidFill>
                  <a:srgbClr val="FF0000"/>
                </a:solidFill>
              </a:rPr>
              <a:t>»;</a:t>
            </a:r>
          </a:p>
          <a:p>
            <a:pPr lvl="0" algn="ctr"/>
            <a:r>
              <a:rPr lang="ru-RU" sz="2400" b="1" i="1" dirty="0">
                <a:solidFill>
                  <a:srgbClr val="FF0000"/>
                </a:solidFill>
              </a:rPr>
              <a:t>«</a:t>
            </a:r>
            <a:r>
              <a:rPr lang="ru-RU" sz="2400" b="1" i="1" dirty="0" err="1">
                <a:solidFill>
                  <a:srgbClr val="FF0000"/>
                </a:solidFill>
              </a:rPr>
              <a:t>Говоруша</a:t>
            </a:r>
            <a:r>
              <a:rPr lang="ru-RU" sz="2400" b="1" i="1" dirty="0">
                <a:solidFill>
                  <a:srgbClr val="FF0000"/>
                </a:solidFill>
              </a:rPr>
              <a:t>»;</a:t>
            </a:r>
          </a:p>
          <a:p>
            <a:pPr lvl="0" algn="ctr"/>
            <a:r>
              <a:rPr lang="ru-RU" sz="2400" b="1" i="1" dirty="0">
                <a:solidFill>
                  <a:srgbClr val="FF0000"/>
                </a:solidFill>
              </a:rPr>
              <a:t>«</a:t>
            </a:r>
            <a:r>
              <a:rPr lang="ru-RU" sz="2400" b="1" i="1" dirty="0" err="1">
                <a:solidFill>
                  <a:srgbClr val="FF0000"/>
                </a:solidFill>
              </a:rPr>
              <a:t>Логоландия</a:t>
            </a:r>
            <a:r>
              <a:rPr lang="ru-RU" sz="2400" b="1" i="1" dirty="0">
                <a:solidFill>
                  <a:srgbClr val="FF0000"/>
                </a:solidFill>
              </a:rPr>
              <a:t>»;</a:t>
            </a:r>
          </a:p>
          <a:p>
            <a:pPr lvl="0" algn="ctr"/>
            <a:r>
              <a:rPr lang="ru-RU" sz="2400" b="1" i="1" dirty="0">
                <a:solidFill>
                  <a:srgbClr val="FF0000"/>
                </a:solidFill>
              </a:rPr>
              <a:t>«</a:t>
            </a:r>
            <a:r>
              <a:rPr lang="ru-RU" sz="2400" b="1" i="1" dirty="0" err="1">
                <a:solidFill>
                  <a:srgbClr val="FF0000"/>
                </a:solidFill>
              </a:rPr>
              <a:t>ЛОГОстрана</a:t>
            </a:r>
            <a:r>
              <a:rPr lang="ru-RU" sz="2400" b="1" i="1" dirty="0">
                <a:solidFill>
                  <a:srgbClr val="FF0000"/>
                </a:solidFill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178810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04664"/>
            <a:ext cx="820891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Оформление.</a:t>
            </a:r>
          </a:p>
          <a:p>
            <a:pPr algn="ctr"/>
            <a:endParaRPr lang="ru-RU" sz="2400" b="1" dirty="0" smtClean="0"/>
          </a:p>
          <a:p>
            <a:r>
              <a:rPr lang="ru-RU" sz="2000" dirty="0" smtClean="0"/>
              <a:t>Основой </a:t>
            </a:r>
            <a:r>
              <a:rPr lang="ru-RU" sz="2000" dirty="0"/>
              <a:t>для организации логопедического уголка в группе является стол, на котором размещается зеркало. Дальнейшая комплектация идёт вокруг этих элементов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pPr marL="342900" lvl="0" indent="-342900">
              <a:buFontTx/>
              <a:buChar char="-"/>
            </a:pPr>
            <a:r>
              <a:rPr lang="ru-RU" sz="2000" dirty="0" smtClean="0"/>
              <a:t>Стенды </a:t>
            </a:r>
            <a:r>
              <a:rPr lang="ru-RU" sz="2000" dirty="0"/>
              <a:t>с плакатами и свободным местом для размещения </a:t>
            </a:r>
            <a:r>
              <a:rPr lang="ru-RU" sz="2000" dirty="0" smtClean="0"/>
              <a:t>                                             творческих </a:t>
            </a:r>
            <a:r>
              <a:rPr lang="ru-RU" sz="2000" dirty="0"/>
              <a:t>работ детей (рисунков, аппликаций</a:t>
            </a:r>
            <a:r>
              <a:rPr lang="ru-RU" sz="2000" dirty="0" smtClean="0"/>
              <a:t>).</a:t>
            </a:r>
          </a:p>
          <a:p>
            <a:pPr marL="342900" lvl="0" indent="-342900">
              <a:buFontTx/>
              <a:buChar char="-"/>
            </a:pPr>
            <a:endParaRPr lang="ru-RU" sz="2000" dirty="0"/>
          </a:p>
          <a:p>
            <a:pPr marL="342900" lvl="0" indent="-342900">
              <a:buFontTx/>
              <a:buChar char="-"/>
            </a:pPr>
            <a:endParaRPr lang="ru-RU" sz="2000" dirty="0"/>
          </a:p>
          <a:p>
            <a:pPr marL="285750" lvl="0" indent="-285750">
              <a:buFontTx/>
              <a:buChar char="-"/>
            </a:pPr>
            <a:r>
              <a:rPr lang="ru-RU" sz="2000" dirty="0" smtClean="0"/>
              <a:t>Коробки </a:t>
            </a:r>
            <a:r>
              <a:rPr lang="ru-RU" sz="2000" dirty="0"/>
              <a:t>с картинками, играми. Каждый контейнер должен быть подписан. </a:t>
            </a:r>
            <a:endParaRPr lang="ru-RU" sz="2000" dirty="0" smtClean="0"/>
          </a:p>
          <a:p>
            <a:pPr marL="285750" lvl="0" indent="-285750">
              <a:buFontTx/>
              <a:buChar char="-"/>
            </a:pPr>
            <a:endParaRPr lang="ru-RU" sz="2000" dirty="0"/>
          </a:p>
          <a:p>
            <a:pPr marL="285750" lvl="0" indent="-285750">
              <a:buFontTx/>
              <a:buChar char="-"/>
            </a:pPr>
            <a:endParaRPr lang="ru-RU" sz="2000" dirty="0" smtClean="0"/>
          </a:p>
          <a:p>
            <a:pPr marL="285750" lvl="0" indent="-285750">
              <a:buFontTx/>
              <a:buChar char="-"/>
            </a:pPr>
            <a:r>
              <a:rPr lang="ru-RU" sz="2000" dirty="0" smtClean="0"/>
              <a:t>Банки </a:t>
            </a:r>
            <a:r>
              <a:rPr lang="ru-RU" sz="2000" dirty="0"/>
              <a:t>с камешками, пуговицами для развития мелкой </a:t>
            </a:r>
            <a:r>
              <a:rPr lang="ru-RU" sz="2000" dirty="0" smtClean="0"/>
              <a:t>моторики и т.д.</a:t>
            </a:r>
          </a:p>
          <a:p>
            <a:pPr marL="285750" lvl="0" indent="-285750">
              <a:buFontTx/>
              <a:buChar char="-"/>
            </a:pPr>
            <a:endParaRPr lang="ru-RU" sz="2000" dirty="0"/>
          </a:p>
          <a:p>
            <a:pPr marL="285750" lvl="0" indent="-285750">
              <a:buFontTx/>
              <a:buChar char="-"/>
            </a:pP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103" y="4149080"/>
            <a:ext cx="2736303" cy="6688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028586"/>
            <a:ext cx="2736303" cy="6704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1535" y="5341680"/>
            <a:ext cx="2636912" cy="81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25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9858" y="412209"/>
            <a:ext cx="7200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/>
              <a:t>В основу содержательного наполнения логопедического уголка положены лексические темы, рассматриваемые в соответствии с календарно-тематическим планированием</a:t>
            </a:r>
            <a:r>
              <a:rPr lang="ru-RU" sz="3200" b="1" dirty="0" smtClean="0"/>
              <a:t>.</a:t>
            </a:r>
          </a:p>
          <a:p>
            <a:pPr algn="just"/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957" y="3068959"/>
            <a:ext cx="5400601" cy="31838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9458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3636085" cy="1728192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rgbClr val="0070C0"/>
                </a:solidFill>
              </a:rPr>
              <a:t>Цели, задачи, наполнение логопедического уголка</a:t>
            </a:r>
            <a:endParaRPr lang="ru-RU" u="sng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225" y="1801926"/>
            <a:ext cx="4016375" cy="27540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2708920"/>
            <a:ext cx="3388660" cy="2880320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1</a:t>
            </a:r>
            <a:r>
              <a:rPr lang="ru-RU" sz="2000" dirty="0" smtClean="0"/>
              <a:t>. </a:t>
            </a:r>
            <a:r>
              <a:rPr lang="ru-RU" sz="2000" u="sng" dirty="0" smtClean="0"/>
              <a:t>Тренировка </a:t>
            </a:r>
            <a:r>
              <a:rPr lang="ru-RU" sz="2000" u="sng" dirty="0"/>
              <a:t>мелкой моторики</a:t>
            </a:r>
            <a:r>
              <a:rPr lang="ru-RU" sz="2000" dirty="0"/>
              <a:t> для полноценного и своевременного развития связной осознанной речи при помощи специальных тренажёров (шнуровок, волчков и пр</a:t>
            </a:r>
            <a:r>
              <a:rPr lang="ru-RU" sz="2000" dirty="0" smtClean="0"/>
              <a:t>.)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3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256" y="332656"/>
            <a:ext cx="8256917" cy="6192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24546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3636085" cy="288032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556792"/>
            <a:ext cx="3388660" cy="3816424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70C0"/>
                </a:solidFill>
              </a:rPr>
              <a:t>2</a:t>
            </a:r>
            <a:r>
              <a:rPr lang="ru-RU" sz="2000" dirty="0" smtClean="0"/>
              <a:t>. </a:t>
            </a:r>
            <a:r>
              <a:rPr lang="ru-RU" sz="2000" u="sng" dirty="0" smtClean="0"/>
              <a:t>Овладение </a:t>
            </a:r>
            <a:r>
              <a:rPr lang="ru-RU" sz="2000" u="sng" dirty="0"/>
              <a:t>навыком правильного вдоха-выдоха </a:t>
            </a:r>
            <a:r>
              <a:rPr lang="ru-RU" sz="2000" dirty="0"/>
              <a:t>в процессе речевого акта с помощью дыхательной гимнастики (важно для произнесения согласных, требующих определённой направленности воздушного потока к месту преграды)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039" y="731838"/>
            <a:ext cx="3672746" cy="489426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43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4664"/>
            <a:ext cx="7836363" cy="5877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885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233</TotalTime>
  <Words>264</Words>
  <Application>Microsoft Office PowerPoint</Application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Логопедический уголок  Смирнова М.В.</vt:lpstr>
      <vt:lpstr>Логопедический уголок — это часть предметно-развивающей среды для игр поодиночке или в группе, направленных на исправление существующих нарушений речи, стимуляцию речевой активности малышей.   Основное назначение логопедического уголка – это максимальное создание условий для коррекции речевых расстройств у воспитанников группы. </vt:lpstr>
      <vt:lpstr>Презентация PowerPoint</vt:lpstr>
      <vt:lpstr>Презентация PowerPoint</vt:lpstr>
      <vt:lpstr>Презентация PowerPoint</vt:lpstr>
      <vt:lpstr>Цели, задачи, наполнение логопедического уголка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Логопедический уголок  Смирнова М.В.</dc:title>
  <dc:creator>Adm</dc:creator>
  <cp:lastModifiedBy>RePack by Diakov</cp:lastModifiedBy>
  <cp:revision>16</cp:revision>
  <dcterms:created xsi:type="dcterms:W3CDTF">2019-03-21T08:49:50Z</dcterms:created>
  <dcterms:modified xsi:type="dcterms:W3CDTF">2021-04-14T14:56:31Z</dcterms:modified>
</cp:coreProperties>
</file>