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2" r:id="rId5"/>
    <p:sldId id="273" r:id="rId6"/>
    <p:sldId id="259" r:id="rId7"/>
    <p:sldId id="260" r:id="rId8"/>
    <p:sldId id="261" r:id="rId9"/>
    <p:sldId id="262" r:id="rId10"/>
    <p:sldId id="263" r:id="rId11"/>
    <p:sldId id="264" r:id="rId12"/>
    <p:sldId id="274" r:id="rId13"/>
    <p:sldId id="265" r:id="rId14"/>
    <p:sldId id="283" r:id="rId15"/>
    <p:sldId id="266" r:id="rId16"/>
    <p:sldId id="275" r:id="rId17"/>
    <p:sldId id="276" r:id="rId18"/>
    <p:sldId id="284" r:id="rId19"/>
    <p:sldId id="277" r:id="rId20"/>
    <p:sldId id="278" r:id="rId21"/>
    <p:sldId id="279" r:id="rId22"/>
    <p:sldId id="280" r:id="rId23"/>
    <p:sldId id="281" r:id="rId24"/>
    <p:sldId id="282" r:id="rId25"/>
    <p:sldId id="267" r:id="rId26"/>
    <p:sldId id="268" r:id="rId27"/>
    <p:sldId id="269" r:id="rId28"/>
    <p:sldId id="285"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3" autoAdjust="0"/>
    <p:restoredTop sz="94671" autoAdjust="0"/>
  </p:normalViewPr>
  <p:slideViewPr>
    <p:cSldViewPr>
      <p:cViewPr varScale="1">
        <p:scale>
          <a:sx n="70" d="100"/>
          <a:sy n="70" d="100"/>
        </p:scale>
        <p:origin x="-1368"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13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14.04.2021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14.04.2021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14.04.2021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14.04.2021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14.04.2021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14.04.2021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14.04.2021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14.04.2021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14.04.2021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14.04.2021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14.04.2021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14.04.2021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 y="0"/>
            <a:ext cx="9126924" cy="6858000"/>
          </a:xfrm>
          <a:prstGeom prst="rect">
            <a:avLst/>
          </a:prstGeom>
          <a:ln>
            <a:noFill/>
          </a:ln>
          <a:effectLst>
            <a:softEdge rad="112500"/>
          </a:effectLst>
        </p:spPr>
      </p:pic>
      <p:sp>
        <p:nvSpPr>
          <p:cNvPr id="2" name="Заголовок 1"/>
          <p:cNvSpPr>
            <a:spLocks noGrp="1"/>
          </p:cNvSpPr>
          <p:nvPr>
            <p:ph type="ctrTitle"/>
          </p:nvPr>
        </p:nvSpPr>
        <p:spPr/>
        <p:txBody>
          <a:bodyPr>
            <a:normAutofit fontScale="90000"/>
          </a:bodyPr>
          <a:lstStyle/>
          <a:p>
            <a:r>
              <a:rPr lang="ru-RU" b="1" i="1" dirty="0" smtClean="0">
                <a:solidFill>
                  <a:srgbClr val="FFFF00"/>
                </a:solidFill>
                <a:effectLst>
                  <a:outerShdw blurRad="38100" dist="38100" dir="2700000" algn="tl">
                    <a:srgbClr val="000000">
                      <a:alpha val="43137"/>
                    </a:srgbClr>
                  </a:outerShdw>
                </a:effectLst>
              </a:rPr>
              <a:t>Презентация к игровому занятию </a:t>
            </a:r>
            <a:br>
              <a:rPr lang="ru-RU" b="1" i="1" dirty="0" smtClean="0">
                <a:solidFill>
                  <a:srgbClr val="FFFF00"/>
                </a:solidFill>
                <a:effectLst>
                  <a:outerShdw blurRad="38100" dist="38100" dir="2700000" algn="tl">
                    <a:srgbClr val="000000">
                      <a:alpha val="43137"/>
                    </a:srgbClr>
                  </a:outerShdw>
                </a:effectLst>
              </a:rPr>
            </a:br>
            <a:r>
              <a:rPr lang="ru-RU" b="1" i="1" dirty="0" smtClean="0">
                <a:solidFill>
                  <a:srgbClr val="FFFF00"/>
                </a:solidFill>
                <a:effectLst>
                  <a:outerShdw blurRad="38100" dist="38100" dir="2700000" algn="tl">
                    <a:srgbClr val="000000">
                      <a:alpha val="43137"/>
                    </a:srgbClr>
                  </a:outerShdw>
                </a:effectLst>
              </a:rPr>
              <a:t>«Путешествие к далёким мирам</a:t>
            </a:r>
            <a:r>
              <a:rPr lang="ru-RU" dirty="0" smtClean="0"/>
              <a:t>»</a:t>
            </a:r>
            <a:endParaRPr lang="ru-RU" dirty="0"/>
          </a:p>
        </p:txBody>
      </p:sp>
      <p:sp>
        <p:nvSpPr>
          <p:cNvPr id="3" name="Подзаголовок 2"/>
          <p:cNvSpPr>
            <a:spLocks noGrp="1"/>
          </p:cNvSpPr>
          <p:nvPr>
            <p:ph type="subTitle" idx="1"/>
          </p:nvPr>
        </p:nvSpPr>
        <p:spPr>
          <a:xfrm>
            <a:off x="2411760" y="5517232"/>
            <a:ext cx="3672408" cy="792088"/>
          </a:xfrm>
          <a:ln w="57150">
            <a:solidFill>
              <a:srgbClr val="92D050"/>
            </a:solidFill>
          </a:ln>
        </p:spPr>
        <p:style>
          <a:lnRef idx="1">
            <a:schemeClr val="accent3"/>
          </a:lnRef>
          <a:fillRef idx="2">
            <a:schemeClr val="accent3"/>
          </a:fillRef>
          <a:effectRef idx="1">
            <a:schemeClr val="accent3"/>
          </a:effectRef>
          <a:fontRef idx="minor">
            <a:schemeClr val="dk1"/>
          </a:fontRef>
        </p:style>
        <p:txBody>
          <a:bodyPr>
            <a:normAutofit fontScale="85000" lnSpcReduction="20000"/>
          </a:bodyPr>
          <a:lstStyle/>
          <a:p>
            <a:r>
              <a:rPr lang="ru-RU" sz="1800" dirty="0" smtClean="0"/>
              <a:t>Подготовила воспитатель </a:t>
            </a:r>
          </a:p>
          <a:p>
            <a:r>
              <a:rPr lang="ru-RU" sz="1800" dirty="0" smtClean="0"/>
              <a:t>Завгородняя Ольга Геннадьевна </a:t>
            </a:r>
          </a:p>
          <a:p>
            <a:r>
              <a:rPr lang="ru-RU" sz="1800" dirty="0" smtClean="0"/>
              <a:t>2021 год</a:t>
            </a:r>
            <a:endParaRPr lang="ru-RU" sz="1800" dirty="0"/>
          </a:p>
        </p:txBody>
      </p:sp>
    </p:spTree>
    <p:extLst>
      <p:ext uri="{BB962C8B-B14F-4D97-AF65-F5344CB8AC3E}">
        <p14:creationId xmlns:p14="http://schemas.microsoft.com/office/powerpoint/2010/main" val="25360731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Прямоугольник 1"/>
          <p:cNvSpPr/>
          <p:nvPr/>
        </p:nvSpPr>
        <p:spPr>
          <a:xfrm>
            <a:off x="0" y="0"/>
            <a:ext cx="2987824" cy="5632311"/>
          </a:xfrm>
          <a:prstGeom prst="rect">
            <a:avLst/>
          </a:prstGeom>
        </p:spPr>
        <p:txBody>
          <a:bodyPr wrap="square">
            <a:spAutoFit/>
          </a:bodyPr>
          <a:lstStyle/>
          <a:p>
            <a:r>
              <a:rPr lang="ru-RU" dirty="0">
                <a:solidFill>
                  <a:schemeClr val="bg1"/>
                </a:solidFill>
              </a:rPr>
              <a:t>Сейчас космонавты проводят в космосе много дней. Они живут на космических станциях, работают, проводят разные эксперименты, следят за приборами, проводят ремонт оборудования.</a:t>
            </a:r>
            <a:br>
              <a:rPr lang="ru-RU" dirty="0">
                <a:solidFill>
                  <a:schemeClr val="bg1"/>
                </a:solidFill>
              </a:rPr>
            </a:br>
            <a:r>
              <a:rPr lang="ru-RU" dirty="0">
                <a:solidFill>
                  <a:schemeClr val="bg1"/>
                </a:solidFill>
              </a:rPr>
              <a:t>       Работа космонавтов сложная и трудная. Свою работу выполняют космонавты в скафандрах. Скафандр предохраняет от </a:t>
            </a:r>
            <a:r>
              <a:rPr lang="ru-RU" dirty="0"/>
              <a:t>сильного холода в тени и жарких солнечных лучей, поддерживает кислород и оснащён многими карманами, каждый из которых имеет своё назначение. </a:t>
            </a:r>
          </a:p>
        </p:txBody>
      </p:sp>
    </p:spTree>
    <p:extLst>
      <p:ext uri="{BB962C8B-B14F-4D97-AF65-F5344CB8AC3E}">
        <p14:creationId xmlns:p14="http://schemas.microsoft.com/office/powerpoint/2010/main" val="38688867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362138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8656312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90" y="1628800"/>
            <a:ext cx="9269948" cy="5229201"/>
          </a:xfrm>
          <a:prstGeom prst="rect">
            <a:avLst/>
          </a:prstGeom>
        </p:spPr>
      </p:pic>
      <p:sp>
        <p:nvSpPr>
          <p:cNvPr id="2" name="Прямоугольник 1"/>
          <p:cNvSpPr/>
          <p:nvPr/>
        </p:nvSpPr>
        <p:spPr>
          <a:xfrm>
            <a:off x="251520" y="188640"/>
            <a:ext cx="8892480" cy="3139321"/>
          </a:xfrm>
          <a:prstGeom prst="rect">
            <a:avLst/>
          </a:prstGeom>
        </p:spPr>
        <p:txBody>
          <a:bodyPr wrap="square">
            <a:spAutoFit/>
          </a:bodyPr>
          <a:lstStyle/>
          <a:p>
            <a:r>
              <a:rPr lang="ru-RU" b="1" dirty="0"/>
              <a:t>Игра «Космодром».</a:t>
            </a:r>
            <a:r>
              <a:rPr lang="ru-RU" dirty="0"/>
              <a:t/>
            </a:r>
            <a:br>
              <a:rPr lang="ru-RU" dirty="0"/>
            </a:br>
            <a:r>
              <a:rPr lang="ru-RU" dirty="0"/>
              <a:t>Все готово для полета, (</a:t>
            </a:r>
            <a:r>
              <a:rPr lang="ru-RU" i="1" dirty="0"/>
              <a:t>дети поднимают руки вверх) </a:t>
            </a:r>
            <a:r>
              <a:rPr lang="ru-RU" dirty="0"/>
              <a:t/>
            </a:r>
            <a:br>
              <a:rPr lang="ru-RU" dirty="0"/>
            </a:br>
            <a:r>
              <a:rPr lang="ru-RU" dirty="0"/>
              <a:t>Ждут ракеты всех ребят. (</a:t>
            </a:r>
            <a:r>
              <a:rPr lang="ru-RU" i="1" dirty="0"/>
              <a:t>соединяют руки над головой</a:t>
            </a:r>
            <a:r>
              <a:rPr lang="ru-RU" dirty="0"/>
              <a:t>) </a:t>
            </a:r>
            <a:br>
              <a:rPr lang="ru-RU" dirty="0"/>
            </a:br>
            <a:r>
              <a:rPr lang="ru-RU" dirty="0"/>
              <a:t>Мало времени для взлета, </a:t>
            </a:r>
            <a:r>
              <a:rPr lang="ru-RU" i="1" dirty="0"/>
              <a:t>(маршируют на месте</a:t>
            </a:r>
            <a:r>
              <a:rPr lang="ru-RU" dirty="0"/>
              <a:t>) </a:t>
            </a:r>
            <a:br>
              <a:rPr lang="ru-RU" dirty="0"/>
            </a:br>
            <a:r>
              <a:rPr lang="ru-RU" dirty="0"/>
              <a:t>Космонавты встали в ряд. (</a:t>
            </a:r>
            <a:r>
              <a:rPr lang="ru-RU" i="1" dirty="0"/>
              <a:t>ноги врозь – руки на поясе) </a:t>
            </a:r>
            <a:r>
              <a:rPr lang="ru-RU" dirty="0"/>
              <a:t/>
            </a:r>
            <a:br>
              <a:rPr lang="ru-RU" dirty="0"/>
            </a:br>
            <a:r>
              <a:rPr lang="ru-RU" dirty="0">
                <a:solidFill>
                  <a:schemeClr val="bg2"/>
                </a:solidFill>
              </a:rPr>
              <a:t>Поклонились вправо, влево, </a:t>
            </a:r>
            <a:r>
              <a:rPr lang="ru-RU" i="1" dirty="0">
                <a:solidFill>
                  <a:schemeClr val="bg2"/>
                </a:solidFill>
              </a:rPr>
              <a:t>(делают наклоны в стороны</a:t>
            </a:r>
            <a:r>
              <a:rPr lang="ru-RU" dirty="0">
                <a:solidFill>
                  <a:schemeClr val="bg2"/>
                </a:solidFill>
              </a:rPr>
              <a:t>) </a:t>
            </a:r>
            <a:br>
              <a:rPr lang="ru-RU" dirty="0">
                <a:solidFill>
                  <a:schemeClr val="bg2"/>
                </a:solidFill>
              </a:rPr>
            </a:br>
            <a:r>
              <a:rPr lang="ru-RU" dirty="0">
                <a:solidFill>
                  <a:schemeClr val="bg2"/>
                </a:solidFill>
              </a:rPr>
              <a:t>Отдадим земной поклон. (</a:t>
            </a:r>
            <a:r>
              <a:rPr lang="ru-RU" i="1" dirty="0">
                <a:solidFill>
                  <a:schemeClr val="bg2"/>
                </a:solidFill>
              </a:rPr>
              <a:t>делают наклон вперед) </a:t>
            </a:r>
            <a:br>
              <a:rPr lang="ru-RU" i="1" dirty="0">
                <a:solidFill>
                  <a:schemeClr val="bg2"/>
                </a:solidFill>
              </a:rPr>
            </a:br>
            <a:r>
              <a:rPr lang="ru-RU" dirty="0">
                <a:solidFill>
                  <a:schemeClr val="bg2"/>
                </a:solidFill>
              </a:rPr>
              <a:t>Вот ракета полетела (</a:t>
            </a:r>
            <a:r>
              <a:rPr lang="ru-RU" i="1" dirty="0">
                <a:solidFill>
                  <a:schemeClr val="bg2"/>
                </a:solidFill>
              </a:rPr>
              <a:t>прыжки на месте) </a:t>
            </a:r>
            <a:r>
              <a:rPr lang="ru-RU" dirty="0">
                <a:solidFill>
                  <a:schemeClr val="bg2"/>
                </a:solidFill>
              </a:rPr>
              <a:t/>
            </a:r>
            <a:br>
              <a:rPr lang="ru-RU" dirty="0">
                <a:solidFill>
                  <a:schemeClr val="bg2"/>
                </a:solidFill>
              </a:rPr>
            </a:br>
            <a:r>
              <a:rPr lang="ru-RU" dirty="0">
                <a:solidFill>
                  <a:schemeClr val="bg2"/>
                </a:solidFill>
              </a:rPr>
              <a:t>Опустел наш космодром. </a:t>
            </a:r>
            <a:r>
              <a:rPr lang="ru-RU" i="1" dirty="0">
                <a:solidFill>
                  <a:schemeClr val="bg2"/>
                </a:solidFill>
              </a:rPr>
              <a:t>(приседают на корточки</a:t>
            </a:r>
            <a:r>
              <a:rPr lang="ru-RU" dirty="0">
                <a:solidFill>
                  <a:schemeClr val="bg2"/>
                </a:solidFill>
              </a:rPr>
              <a:t>)</a:t>
            </a:r>
          </a:p>
          <a:p>
            <a:r>
              <a:rPr lang="ru-RU" dirty="0"/>
              <a:t/>
            </a:r>
            <a:br>
              <a:rPr lang="ru-RU" dirty="0"/>
            </a:br>
            <a:endParaRPr lang="ru-RU" dirty="0"/>
          </a:p>
        </p:txBody>
      </p:sp>
    </p:spTree>
    <p:extLst>
      <p:ext uri="{BB962C8B-B14F-4D97-AF65-F5344CB8AC3E}">
        <p14:creationId xmlns:p14="http://schemas.microsoft.com/office/powerpoint/2010/main" val="7280293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61" y="0"/>
            <a:ext cx="9144000" cy="6858000"/>
          </a:xfrm>
          <a:prstGeom prst="rect">
            <a:avLst/>
          </a:prstGeom>
        </p:spPr>
      </p:pic>
      <p:sp>
        <p:nvSpPr>
          <p:cNvPr id="2" name="Заголовок 1"/>
          <p:cNvSpPr>
            <a:spLocks noGrp="1"/>
          </p:cNvSpPr>
          <p:nvPr>
            <p:ph type="title"/>
          </p:nvPr>
        </p:nvSpPr>
        <p:spPr/>
        <p:txBody>
          <a:bodyPr>
            <a:normAutofit/>
          </a:bodyPr>
          <a:lstStyle/>
          <a:p>
            <a:pPr algn="ctr"/>
            <a:r>
              <a:rPr lang="ru-RU" sz="4000" b="1" i="1" dirty="0" smtClean="0">
                <a:solidFill>
                  <a:srgbClr val="FF0000"/>
                </a:solidFill>
              </a:rPr>
              <a:t>Солнце</a:t>
            </a:r>
            <a:endParaRPr lang="ru-RU" sz="4000" b="1" i="1" dirty="0">
              <a:solidFill>
                <a:srgbClr val="FF0000"/>
              </a:solidFill>
            </a:endParaRPr>
          </a:p>
        </p:txBody>
      </p:sp>
      <p:pic>
        <p:nvPicPr>
          <p:cNvPr id="3" name="Объект 2"/>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563888" y="980728"/>
            <a:ext cx="5220000" cy="5220000"/>
          </a:xfrm>
          <a:prstGeom prst="rect">
            <a:avLst/>
          </a:prstGeom>
          <a:ln>
            <a:noFill/>
          </a:ln>
          <a:effectLst>
            <a:softEdge rad="112500"/>
          </a:effectLst>
        </p:spPr>
      </p:pic>
      <p:sp>
        <p:nvSpPr>
          <p:cNvPr id="5" name="Текст 4"/>
          <p:cNvSpPr>
            <a:spLocks noGrp="1"/>
          </p:cNvSpPr>
          <p:nvPr>
            <p:ph type="body" sz="half" idx="2"/>
          </p:nvPr>
        </p:nvSpPr>
        <p:spPr>
          <a:ln w="38100">
            <a:solidFill>
              <a:srgbClr val="FFFF00"/>
            </a:solidFill>
          </a:ln>
        </p:spPr>
        <p:style>
          <a:lnRef idx="2">
            <a:schemeClr val="accent6"/>
          </a:lnRef>
          <a:fillRef idx="1">
            <a:schemeClr val="lt1"/>
          </a:fillRef>
          <a:effectRef idx="0">
            <a:schemeClr val="accent6"/>
          </a:effectRef>
          <a:fontRef idx="minor">
            <a:schemeClr val="dk1"/>
          </a:fontRef>
        </p:style>
        <p:txBody>
          <a:bodyPr/>
          <a:lstStyle/>
          <a:p>
            <a:pPr algn="ctr"/>
            <a:r>
              <a:rPr lang="ru-RU" sz="1800" b="1" dirty="0" smtClean="0"/>
              <a:t>Солнце – это звезда, дающая нам жизнь. Из-за него днем  все другие космические объекты становятся невидимыми. Солнце выделяет свет и тепло до тех пор, пока не зайдет за горизонт. И только потом небо становится достаточно темным, чтобы увидеть остальные звезды.</a:t>
            </a:r>
          </a:p>
          <a:p>
            <a:pPr algn="ctr"/>
            <a:r>
              <a:rPr lang="ru-RU" sz="1800" b="1" dirty="0" smtClean="0"/>
              <a:t>Солнце – это большой раскаленный  газовый шар.</a:t>
            </a: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Прямоугольник 1"/>
          <p:cNvSpPr/>
          <p:nvPr/>
        </p:nvSpPr>
        <p:spPr>
          <a:xfrm>
            <a:off x="107504" y="0"/>
            <a:ext cx="8856984" cy="646331"/>
          </a:xfrm>
          <a:prstGeom prst="rect">
            <a:avLst/>
          </a:prstGeom>
        </p:spPr>
        <p:txBody>
          <a:bodyPr wrap="square">
            <a:spAutoFit/>
          </a:bodyPr>
          <a:lstStyle/>
          <a:p>
            <a:pPr algn="ctr"/>
            <a:r>
              <a:rPr lang="ru-RU" dirty="0"/>
              <a:t>У </a:t>
            </a:r>
            <a:r>
              <a:rPr lang="ru-RU" dirty="0">
                <a:solidFill>
                  <a:schemeClr val="bg1"/>
                </a:solidFill>
              </a:rPr>
              <a:t>Солнца есть своя семья – это 9 планет. Их так и называют планеты Солнечной системы.</a:t>
            </a:r>
          </a:p>
        </p:txBody>
      </p:sp>
    </p:spTree>
    <p:extLst>
      <p:ext uri="{BB962C8B-B14F-4D97-AF65-F5344CB8AC3E}">
        <p14:creationId xmlns:p14="http://schemas.microsoft.com/office/powerpoint/2010/main" val="10230451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357158" y="273050"/>
            <a:ext cx="3108355" cy="798496"/>
          </a:xfrm>
        </p:spPr>
        <p:txBody>
          <a:bodyPr>
            <a:normAutofit/>
          </a:bodyPr>
          <a:lstStyle/>
          <a:p>
            <a:pPr algn="ctr"/>
            <a:r>
              <a:rPr lang="ru-RU" sz="4000" i="1" dirty="0" smtClean="0">
                <a:ln w="18000">
                  <a:solidFill>
                    <a:schemeClr val="accent2">
                      <a:satMod val="140000"/>
                    </a:schemeClr>
                  </a:solidFill>
                  <a:prstDash val="solid"/>
                  <a:miter lim="800000"/>
                </a:ln>
                <a:solidFill>
                  <a:schemeClr val="bg1">
                    <a:lumMod val="75000"/>
                  </a:schemeClr>
                </a:solidFill>
                <a:effectLst>
                  <a:outerShdw blurRad="25500" dist="23000" dir="7020000" algn="tl">
                    <a:srgbClr val="000000">
                      <a:alpha val="50000"/>
                    </a:srgbClr>
                  </a:outerShdw>
                </a:effectLst>
              </a:rPr>
              <a:t>Меркурий</a:t>
            </a:r>
            <a:endParaRPr lang="ru-RU" sz="4000" i="1" dirty="0">
              <a:ln w="18000">
                <a:solidFill>
                  <a:schemeClr val="accent2">
                    <a:satMod val="140000"/>
                  </a:schemeClr>
                </a:solidFill>
                <a:prstDash val="solid"/>
                <a:miter lim="800000"/>
              </a:ln>
              <a:solidFill>
                <a:schemeClr val="bg1">
                  <a:lumMod val="75000"/>
                </a:schemeClr>
              </a:solidFill>
              <a:effectLst>
                <a:outerShdw blurRad="25500" dist="23000" dir="7020000" algn="tl">
                  <a:srgbClr val="000000">
                    <a:alpha val="50000"/>
                  </a:srgbClr>
                </a:outerShdw>
              </a:effectLst>
            </a:endParaRPr>
          </a:p>
        </p:txBody>
      </p:sp>
      <p:pic>
        <p:nvPicPr>
          <p:cNvPr id="8" name="Объект 7"/>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491880" y="692696"/>
            <a:ext cx="5422825" cy="5422825"/>
          </a:xfrm>
          <a:prstGeom prst="rect">
            <a:avLst/>
          </a:prstGeom>
          <a:ln>
            <a:noFill/>
          </a:ln>
          <a:effectLst>
            <a:softEdge rad="112500"/>
          </a:effectLst>
        </p:spPr>
      </p:pic>
      <p:sp>
        <p:nvSpPr>
          <p:cNvPr id="7" name="Текст 6"/>
          <p:cNvSpPr>
            <a:spLocks noGrp="1"/>
          </p:cNvSpPr>
          <p:nvPr>
            <p:ph type="body" sz="half" idx="2"/>
          </p:nvPr>
        </p:nvSpPr>
        <p:spPr>
          <a:xfrm>
            <a:off x="357158" y="1071546"/>
            <a:ext cx="3108355" cy="5054617"/>
          </a:xfrm>
        </p:spPr>
        <p:style>
          <a:lnRef idx="2">
            <a:schemeClr val="accent2"/>
          </a:lnRef>
          <a:fillRef idx="1">
            <a:schemeClr val="lt1"/>
          </a:fillRef>
          <a:effectRef idx="0">
            <a:schemeClr val="accent2"/>
          </a:effectRef>
          <a:fontRef idx="minor">
            <a:schemeClr val="dk1"/>
          </a:fontRef>
        </p:style>
        <p:txBody>
          <a:bodyPr>
            <a:noAutofit/>
          </a:bodyPr>
          <a:lstStyle/>
          <a:p>
            <a:r>
              <a:rPr lang="ru-RU" sz="1800" b="1" dirty="0" smtClean="0"/>
              <a:t>Эта планета ближе всех расположена к Солнцу. </a:t>
            </a:r>
          </a:p>
          <a:p>
            <a:r>
              <a:rPr lang="ru-RU" sz="1800" b="1" dirty="0" smtClean="0"/>
              <a:t>Меркурий – самая маленькая планета Солнечной системы, она по размеру больше похожа на Луну.</a:t>
            </a:r>
          </a:p>
          <a:p>
            <a:r>
              <a:rPr lang="ru-RU" sz="1800" b="1" dirty="0" smtClean="0"/>
              <a:t>Меркурий не вращается вокруг себя, как Земля и всегда повернут к Солнцу только одной стороной. Поэтому на одной стороне Меркурия всегда день, температура там такая, что все живое сгорело бы. А на другой стороне этой планеты всегда темно и очень холодно.</a:t>
            </a:r>
            <a:endParaRPr lang="ru-RU" sz="1800" b="1" dirty="0"/>
          </a:p>
        </p:txBody>
      </p:sp>
    </p:spTree>
    <p:extLst>
      <p:ext uri="{BB962C8B-B14F-4D97-AF65-F5344CB8AC3E}">
        <p14:creationId xmlns:p14="http://schemas.microsoft.com/office/powerpoint/2010/main" val="21789305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73050"/>
            <a:ext cx="3036917" cy="655620"/>
          </a:xfrm>
        </p:spPr>
        <p:txBody>
          <a:bodyPr>
            <a:normAutofit fontScale="90000"/>
          </a:bodyPr>
          <a:lstStyle/>
          <a:p>
            <a:pPr algn="ctr"/>
            <a:r>
              <a:rPr lang="ru-RU" sz="4000" i="1" dirty="0" smtClean="0">
                <a:solidFill>
                  <a:schemeClr val="accent6">
                    <a:lumMod val="75000"/>
                  </a:schemeClr>
                </a:solidFill>
              </a:rPr>
              <a:t>Венера</a:t>
            </a:r>
            <a:r>
              <a:rPr lang="ru-RU" sz="4000" i="1" dirty="0" smtClean="0"/>
              <a:t> </a:t>
            </a:r>
            <a:endParaRPr lang="ru-RU" sz="4000" i="1" dirty="0"/>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575050" y="643731"/>
            <a:ext cx="5317430" cy="5317430"/>
          </a:xfrm>
          <a:prstGeom prst="rect">
            <a:avLst/>
          </a:prstGeom>
          <a:ln>
            <a:noFill/>
          </a:ln>
          <a:effectLst>
            <a:softEdge rad="112500"/>
          </a:effectLst>
        </p:spPr>
      </p:pic>
      <p:sp>
        <p:nvSpPr>
          <p:cNvPr id="4" name="Текст 3"/>
          <p:cNvSpPr>
            <a:spLocks noGrp="1"/>
          </p:cNvSpPr>
          <p:nvPr>
            <p:ph type="body" sz="half" idx="2"/>
          </p:nvPr>
        </p:nvSpPr>
        <p:spPr>
          <a:xfrm>
            <a:off x="214282" y="928670"/>
            <a:ext cx="3251231" cy="5197493"/>
          </a:xfrm>
        </p:spPr>
        <p:style>
          <a:lnRef idx="2">
            <a:schemeClr val="accent6"/>
          </a:lnRef>
          <a:fillRef idx="1">
            <a:schemeClr val="lt1"/>
          </a:fillRef>
          <a:effectRef idx="0">
            <a:schemeClr val="accent6"/>
          </a:effectRef>
          <a:fontRef idx="minor">
            <a:schemeClr val="dk1"/>
          </a:fontRef>
        </p:style>
        <p:txBody>
          <a:bodyPr>
            <a:normAutofit lnSpcReduction="10000"/>
          </a:bodyPr>
          <a:lstStyle/>
          <a:p>
            <a:r>
              <a:rPr lang="ru-RU" b="1" dirty="0" smtClean="0"/>
              <a:t>Венера – вторая планета Солнечной системы. Она находится к Солнцу ближе, чем Земля.</a:t>
            </a:r>
          </a:p>
          <a:p>
            <a:r>
              <a:rPr lang="ru-RU" b="1" dirty="0" smtClean="0"/>
              <a:t>Венера по размерам похожа на Землю, поэтому ее даже называют «сестрой Земли».</a:t>
            </a:r>
          </a:p>
          <a:p>
            <a:r>
              <a:rPr lang="ru-RU" b="1" dirty="0" smtClean="0"/>
              <a:t>Венера окружена воздушной оболочкой – атмосферой, которая почти не пропускает дневной свет.</a:t>
            </a:r>
          </a:p>
          <a:p>
            <a:r>
              <a:rPr lang="ru-RU" b="1" dirty="0" smtClean="0"/>
              <a:t>На Венере можно без опасности для жизни спрыгнуть вниз с крыши девятиэтажного дома, держа в руках лишь зонтик.</a:t>
            </a:r>
          </a:p>
          <a:p>
            <a:r>
              <a:rPr lang="ru-RU" b="1" dirty="0" smtClean="0"/>
              <a:t>На Венере очень жарко, а воздух ее смертелен для человека. Вместо воды в реках Венеры текут ядовитые кислоты.</a:t>
            </a:r>
          </a:p>
          <a:p>
            <a:r>
              <a:rPr lang="ru-RU" b="1" dirty="0" smtClean="0"/>
              <a:t>На планете дуют очень сильные ветры. На Земле такой ветер с легкостью снес бы с рельсов тяжёлый поезд. Из туч Венеры то и дело сверкают гигантские молнии. </a:t>
            </a:r>
          </a:p>
          <a:p>
            <a:r>
              <a:rPr lang="ru-RU" b="1" dirty="0" smtClean="0"/>
              <a:t>Ни один аппарат не может долго работать на Венере, они растворяются в воздухе всего через два часа.</a:t>
            </a:r>
            <a:endParaRPr lang="ru-RU" b="1" dirty="0"/>
          </a:p>
        </p:txBody>
      </p:sp>
    </p:spTree>
    <p:extLst>
      <p:ext uri="{BB962C8B-B14F-4D97-AF65-F5344CB8AC3E}">
        <p14:creationId xmlns:p14="http://schemas.microsoft.com/office/powerpoint/2010/main" val="33623434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73050"/>
            <a:ext cx="2965479" cy="655620"/>
          </a:xfrm>
        </p:spPr>
        <p:txBody>
          <a:bodyPr>
            <a:normAutofit fontScale="90000"/>
          </a:bodyPr>
          <a:lstStyle/>
          <a:p>
            <a:pPr algn="ctr"/>
            <a:r>
              <a:rPr lang="ru-RU" sz="4000" i="1" dirty="0" smtClean="0">
                <a:ln w="12700">
                  <a:solidFill>
                    <a:schemeClr val="tx2">
                      <a:satMod val="15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rPr>
              <a:t>Земля</a:t>
            </a:r>
            <a:endParaRPr lang="ru-RU" sz="4000" i="1" dirty="0">
              <a:ln w="12700">
                <a:solidFill>
                  <a:schemeClr val="tx2">
                    <a:satMod val="155000"/>
                  </a:schemeClr>
                </a:solidFill>
                <a:prstDash val="solid"/>
              </a:ln>
              <a:solidFill>
                <a:schemeClr val="accent1">
                  <a:lumMod val="60000"/>
                  <a:lumOff val="40000"/>
                </a:schemeClr>
              </a:solidFill>
              <a:effectLst>
                <a:outerShdw blurRad="41275" dist="20320" dir="1800000" algn="tl" rotWithShape="0">
                  <a:srgbClr val="000000">
                    <a:alpha val="40000"/>
                  </a:srgbClr>
                </a:outerShdw>
              </a:effectLst>
            </a:endParaRPr>
          </a:p>
        </p:txBody>
      </p:sp>
      <p:sp>
        <p:nvSpPr>
          <p:cNvPr id="4" name="Текст 3"/>
          <p:cNvSpPr>
            <a:spLocks noGrp="1"/>
          </p:cNvSpPr>
          <p:nvPr>
            <p:ph type="body" sz="half" idx="2"/>
          </p:nvPr>
        </p:nvSpPr>
        <p:spPr>
          <a:xfrm>
            <a:off x="428596" y="928670"/>
            <a:ext cx="3036917" cy="5197493"/>
          </a:xfrm>
          <a:ln w="28575"/>
        </p:spPr>
        <p:style>
          <a:lnRef idx="2">
            <a:schemeClr val="accent1"/>
          </a:lnRef>
          <a:fillRef idx="1">
            <a:schemeClr val="lt1"/>
          </a:fillRef>
          <a:effectRef idx="0">
            <a:schemeClr val="accent1"/>
          </a:effectRef>
          <a:fontRef idx="minor">
            <a:schemeClr val="dk1"/>
          </a:fontRef>
        </p:style>
        <p:txBody>
          <a:bodyPr/>
          <a:lstStyle/>
          <a:p>
            <a:r>
              <a:rPr lang="ru-RU" b="1" dirty="0" smtClean="0"/>
              <a:t>Земля, на которой мы живем, - это третья планета от Солнца.</a:t>
            </a:r>
          </a:p>
          <a:p>
            <a:r>
              <a:rPr lang="ru-RU" b="1" dirty="0" smtClean="0"/>
              <a:t>Только на нашей планете обнаружены живые и разумные существа. </a:t>
            </a:r>
          </a:p>
          <a:p>
            <a:r>
              <a:rPr lang="ru-RU" b="1" dirty="0" smtClean="0"/>
              <a:t>Вокруг Земли вращается один естественный спутник – Луна и тысячи искусственных спутников.</a:t>
            </a:r>
          </a:p>
          <a:p>
            <a:r>
              <a:rPr lang="ru-RU" b="1" dirty="0" smtClean="0"/>
              <a:t>Земля вращается вокруг своей оси, как баскетбольный мяч, раскрученный на пальце. Поэтому на нашей планете день сменяется ночью.</a:t>
            </a:r>
          </a:p>
          <a:p>
            <a:r>
              <a:rPr lang="ru-RU" b="1" dirty="0" smtClean="0"/>
              <a:t>Один оборот Земли вокруг своей оси называется сутками. В сутках 24 часа.</a:t>
            </a:r>
          </a:p>
          <a:p>
            <a:r>
              <a:rPr lang="ru-RU" b="1" dirty="0" smtClean="0"/>
              <a:t>Земля, как и другие планеты вращается вокруг Солнца. Один круг она делает за 365 суток. Так происходит смена времен года: весна сменяет зиму, лето – весну, а осень приходит после лета.</a:t>
            </a:r>
            <a:endParaRPr lang="ru-RU" b="1" dirty="0"/>
          </a:p>
        </p:txBody>
      </p:sp>
      <p:pic>
        <p:nvPicPr>
          <p:cNvPr id="5" name="Содержимое 4"/>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3571868" y="714356"/>
            <a:ext cx="5572132" cy="5429288"/>
          </a:xfrm>
          <a:prstGeom prst="rect">
            <a:avLst/>
          </a:prstGeom>
          <a:ln>
            <a:noFill/>
          </a:ln>
          <a:effectLst>
            <a:softEdge rad="112500"/>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42910" y="273050"/>
            <a:ext cx="2822603" cy="655620"/>
          </a:xfrm>
        </p:spPr>
        <p:txBody>
          <a:bodyPr>
            <a:normAutofit fontScale="90000"/>
          </a:bodyPr>
          <a:lstStyle/>
          <a:p>
            <a:pPr algn="ctr"/>
            <a:r>
              <a:rPr lang="ru-RU" sz="4000" i="1" dirty="0" smtClean="0">
                <a:solidFill>
                  <a:srgbClr val="FF0000"/>
                </a:solidFill>
              </a:rPr>
              <a:t>Марс</a:t>
            </a:r>
            <a:endParaRPr lang="ru-RU" sz="4000" i="1" dirty="0">
              <a:solidFill>
                <a:srgbClr val="FF0000"/>
              </a:solidFill>
            </a:endParaRPr>
          </a:p>
        </p:txBody>
      </p:sp>
      <p:pic>
        <p:nvPicPr>
          <p:cNvPr id="7" name="Объект 6"/>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575050" y="643731"/>
            <a:ext cx="5389438" cy="5389438"/>
          </a:xfrm>
          <a:prstGeom prst="rect">
            <a:avLst/>
          </a:prstGeom>
          <a:ln>
            <a:noFill/>
          </a:ln>
          <a:effectLst>
            <a:softEdge rad="112500"/>
          </a:effectLst>
        </p:spPr>
      </p:pic>
      <p:sp>
        <p:nvSpPr>
          <p:cNvPr id="6" name="Текст 5"/>
          <p:cNvSpPr>
            <a:spLocks noGrp="1"/>
          </p:cNvSpPr>
          <p:nvPr>
            <p:ph type="body" sz="half" idx="2"/>
          </p:nvPr>
        </p:nvSpPr>
        <p:spPr>
          <a:xfrm>
            <a:off x="357158" y="928670"/>
            <a:ext cx="3108355" cy="5197493"/>
          </a:xfrm>
          <a:ln w="28575"/>
        </p:spPr>
        <p:style>
          <a:lnRef idx="2">
            <a:schemeClr val="accent6"/>
          </a:lnRef>
          <a:fillRef idx="1">
            <a:schemeClr val="lt1"/>
          </a:fillRef>
          <a:effectRef idx="0">
            <a:schemeClr val="accent6"/>
          </a:effectRef>
          <a:fontRef idx="minor">
            <a:schemeClr val="dk1"/>
          </a:fontRef>
        </p:style>
        <p:txBody>
          <a:bodyPr/>
          <a:lstStyle/>
          <a:p>
            <a:r>
              <a:rPr lang="ru-RU" sz="2000" b="1" dirty="0" smtClean="0"/>
              <a:t>Марс – четвертая планета от Солнца. </a:t>
            </a:r>
          </a:p>
          <a:p>
            <a:r>
              <a:rPr lang="ru-RU" sz="2000" b="1" dirty="0" smtClean="0"/>
              <a:t>Марс меньше Земли в два раза. Воды на Марсе пока не нашли. У Марса есть атмосфера, но находиться там без скафандра человек не сможет.</a:t>
            </a:r>
          </a:p>
          <a:p>
            <a:r>
              <a:rPr lang="ru-RU" sz="2000" b="1" dirty="0" smtClean="0"/>
              <a:t>Поверхность Марса красная, потому что там много железа, а железо, когда ржавеет, становиться красновато-рыжим.</a:t>
            </a:r>
          </a:p>
          <a:p>
            <a:endParaRPr lang="ru-RU" dirty="0"/>
          </a:p>
        </p:txBody>
      </p:sp>
    </p:spTree>
    <p:extLst>
      <p:ext uri="{BB962C8B-B14F-4D97-AF65-F5344CB8AC3E}">
        <p14:creationId xmlns:p14="http://schemas.microsoft.com/office/powerpoint/2010/main" val="40052054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Прямоугольник 2"/>
          <p:cNvSpPr/>
          <p:nvPr/>
        </p:nvSpPr>
        <p:spPr>
          <a:xfrm>
            <a:off x="395536" y="332656"/>
            <a:ext cx="2808312" cy="5078313"/>
          </a:xfrm>
          <a:prstGeom prst="rect">
            <a:avLst/>
          </a:prstGeom>
        </p:spPr>
        <p:txBody>
          <a:bodyPr wrap="square">
            <a:spAutoFit/>
          </a:bodyPr>
          <a:lstStyle/>
          <a:p>
            <a:r>
              <a:rPr lang="ru-RU" dirty="0">
                <a:solidFill>
                  <a:schemeClr val="accent1">
                    <a:lumMod val="20000"/>
                    <a:lumOff val="80000"/>
                  </a:schemeClr>
                </a:solidFill>
              </a:rPr>
              <a:t>Дети, посмотрите на эти картинки </a:t>
            </a:r>
            <a:r>
              <a:rPr lang="ru-RU" i="1" dirty="0">
                <a:solidFill>
                  <a:schemeClr val="accent1">
                    <a:lumMod val="20000"/>
                    <a:lumOff val="80000"/>
                  </a:schemeClr>
                </a:solidFill>
              </a:rPr>
              <a:t>(изображение звезд, планет)</a:t>
            </a:r>
            <a:r>
              <a:rPr lang="ru-RU" dirty="0">
                <a:solidFill>
                  <a:schemeClr val="accent1">
                    <a:lumMod val="20000"/>
                    <a:lumOff val="80000"/>
                  </a:schemeClr>
                </a:solidFill>
              </a:rPr>
              <a:t>. Что вы видите </a:t>
            </a:r>
            <a:r>
              <a:rPr lang="ru-RU" i="1" dirty="0">
                <a:solidFill>
                  <a:schemeClr val="accent1">
                    <a:lumMod val="20000"/>
                    <a:lumOff val="80000"/>
                  </a:schemeClr>
                </a:solidFill>
              </a:rPr>
              <a:t>(звезды, планеты)</a:t>
            </a:r>
            <a:endParaRPr lang="ru-RU" dirty="0">
              <a:solidFill>
                <a:schemeClr val="accent1">
                  <a:lumMod val="20000"/>
                  <a:lumOff val="80000"/>
                </a:schemeClr>
              </a:solidFill>
            </a:endParaRPr>
          </a:p>
          <a:p>
            <a:r>
              <a:rPr lang="ru-RU" dirty="0">
                <a:solidFill>
                  <a:schemeClr val="accent1">
                    <a:lumMod val="20000"/>
                    <a:lumOff val="80000"/>
                  </a:schemeClr>
                </a:solidFill>
              </a:rPr>
              <a:t>А когда мы можем видеть звезды? </a:t>
            </a:r>
            <a:r>
              <a:rPr lang="ru-RU" i="1" dirty="0">
                <a:solidFill>
                  <a:schemeClr val="accent1">
                    <a:lumMod val="20000"/>
                    <a:lumOff val="80000"/>
                  </a:schemeClr>
                </a:solidFill>
              </a:rPr>
              <a:t>(Ночью, на ночном небе)</a:t>
            </a:r>
            <a:endParaRPr lang="ru-RU" dirty="0">
              <a:solidFill>
                <a:schemeClr val="accent1">
                  <a:lumMod val="20000"/>
                  <a:lumOff val="80000"/>
                </a:schemeClr>
              </a:solidFill>
            </a:endParaRPr>
          </a:p>
          <a:p>
            <a:r>
              <a:rPr lang="ru-RU" dirty="0">
                <a:solidFill>
                  <a:schemeClr val="accent1">
                    <a:lumMod val="20000"/>
                    <a:lumOff val="80000"/>
                  </a:schemeClr>
                </a:solidFill>
              </a:rPr>
              <a:t>А кроме звезд, что еще вы видели на небе? Днем – солнце, а </a:t>
            </a:r>
            <a:r>
              <a:rPr lang="ru-RU" dirty="0" smtClean="0">
                <a:solidFill>
                  <a:schemeClr val="accent1">
                    <a:lumMod val="20000"/>
                    <a:lumOff val="80000"/>
                  </a:schemeClr>
                </a:solidFill>
              </a:rPr>
              <a:t>ночью - </a:t>
            </a:r>
            <a:r>
              <a:rPr lang="ru-RU" dirty="0">
                <a:solidFill>
                  <a:schemeClr val="accent1">
                    <a:lumMod val="20000"/>
                    <a:lumOff val="80000"/>
                  </a:schemeClr>
                </a:solidFill>
              </a:rPr>
              <a:t>луну</a:t>
            </a:r>
            <a:r>
              <a:rPr lang="ru-RU" dirty="0" smtClean="0">
                <a:solidFill>
                  <a:schemeClr val="accent1">
                    <a:lumMod val="20000"/>
                    <a:lumOff val="80000"/>
                  </a:schemeClr>
                </a:solidFill>
              </a:rPr>
              <a:t>. Солнце</a:t>
            </a:r>
            <a:r>
              <a:rPr lang="ru-RU" dirty="0">
                <a:solidFill>
                  <a:schemeClr val="accent1">
                    <a:lumMod val="20000"/>
                    <a:lumOff val="80000"/>
                  </a:schemeClr>
                </a:solidFill>
              </a:rPr>
              <a:t>, Луна, звезды – все это находится в </a:t>
            </a:r>
            <a:r>
              <a:rPr lang="ru-RU" b="1" dirty="0">
                <a:solidFill>
                  <a:schemeClr val="accent1">
                    <a:lumMod val="20000"/>
                    <a:lumOff val="80000"/>
                  </a:schemeClr>
                </a:solidFill>
              </a:rPr>
              <a:t>космическом пространстве</a:t>
            </a:r>
            <a:r>
              <a:rPr lang="ru-RU" dirty="0">
                <a:solidFill>
                  <a:schemeClr val="accent1">
                    <a:lumMod val="20000"/>
                    <a:lumOff val="80000"/>
                  </a:schemeClr>
                </a:solidFill>
              </a:rPr>
              <a:t>. Слово </a:t>
            </a:r>
            <a:r>
              <a:rPr lang="ru-RU" i="1" dirty="0">
                <a:solidFill>
                  <a:schemeClr val="accent1">
                    <a:lumMod val="20000"/>
                    <a:lumOff val="80000"/>
                  </a:schemeClr>
                </a:solidFill>
              </a:rPr>
              <a:t>«</a:t>
            </a:r>
            <a:r>
              <a:rPr lang="ru-RU" b="1" i="1" dirty="0">
                <a:solidFill>
                  <a:schemeClr val="accent1">
                    <a:lumMod val="20000"/>
                    <a:lumOff val="80000"/>
                  </a:schemeClr>
                </a:solidFill>
              </a:rPr>
              <a:t>космос</a:t>
            </a:r>
            <a:r>
              <a:rPr lang="ru-RU" i="1" dirty="0">
                <a:solidFill>
                  <a:schemeClr val="accent1">
                    <a:lumMod val="20000"/>
                    <a:lumOff val="80000"/>
                  </a:schemeClr>
                </a:solidFill>
              </a:rPr>
              <a:t>»</a:t>
            </a:r>
            <a:r>
              <a:rPr lang="ru-RU" dirty="0">
                <a:solidFill>
                  <a:schemeClr val="accent1">
                    <a:lumMod val="20000"/>
                    <a:lumOff val="80000"/>
                  </a:schemeClr>
                </a:solidFill>
              </a:rPr>
              <a:t> </a:t>
            </a:r>
            <a:r>
              <a:rPr lang="ru-RU" dirty="0" smtClean="0">
                <a:solidFill>
                  <a:schemeClr val="accent1">
                    <a:lumMod val="20000"/>
                    <a:lumOff val="80000"/>
                  </a:schemeClr>
                </a:solidFill>
              </a:rPr>
              <a:t>означает</a:t>
            </a:r>
            <a:r>
              <a:rPr lang="ru-RU" dirty="0">
                <a:solidFill>
                  <a:schemeClr val="accent1">
                    <a:lumMod val="20000"/>
                    <a:lumOff val="80000"/>
                  </a:schemeClr>
                </a:solidFill>
              </a:rPr>
              <a:t> </a:t>
            </a:r>
            <a:r>
              <a:rPr lang="ru-RU" i="1" dirty="0">
                <a:solidFill>
                  <a:schemeClr val="accent1">
                    <a:lumMod val="20000"/>
                    <a:lumOff val="80000"/>
                  </a:schemeClr>
                </a:solidFill>
              </a:rPr>
              <a:t>«все на свете»</a:t>
            </a:r>
            <a:r>
              <a:rPr lang="ru-RU" dirty="0">
                <a:solidFill>
                  <a:schemeClr val="accent1">
                    <a:lumMod val="20000"/>
                    <a:lumOff val="80000"/>
                  </a:schemeClr>
                </a:solidFill>
              </a:rPr>
              <a:t>. Вселенная – это все, что существует.  </a:t>
            </a:r>
          </a:p>
        </p:txBody>
      </p:sp>
    </p:spTree>
    <p:extLst>
      <p:ext uri="{BB962C8B-B14F-4D97-AF65-F5344CB8AC3E}">
        <p14:creationId xmlns:p14="http://schemas.microsoft.com/office/powerpoint/2010/main" val="5968085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73050"/>
            <a:ext cx="2965479" cy="655620"/>
          </a:xfrm>
        </p:spPr>
        <p:txBody>
          <a:bodyPr>
            <a:normAutofit fontScale="90000"/>
          </a:bodyPr>
          <a:lstStyle/>
          <a:p>
            <a:pPr algn="ctr"/>
            <a:r>
              <a:rPr lang="ru-RU" sz="4000" i="1" dirty="0" smtClean="0">
                <a:ln w="18000">
                  <a:solidFill>
                    <a:schemeClr val="accent2">
                      <a:satMod val="140000"/>
                    </a:schemeClr>
                  </a:solidFill>
                  <a:prstDash val="solid"/>
                  <a:miter lim="800000"/>
                </a:ln>
                <a:solidFill>
                  <a:schemeClr val="accent2">
                    <a:lumMod val="60000"/>
                    <a:lumOff val="40000"/>
                  </a:schemeClr>
                </a:solidFill>
                <a:effectLst>
                  <a:outerShdw blurRad="25500" dist="23000" dir="7020000" algn="tl">
                    <a:srgbClr val="000000">
                      <a:alpha val="50000"/>
                    </a:srgbClr>
                  </a:outerShdw>
                </a:effectLst>
              </a:rPr>
              <a:t>Юпитер</a:t>
            </a:r>
            <a:endParaRPr lang="ru-RU" sz="4000" i="1" dirty="0">
              <a:ln w="18000">
                <a:solidFill>
                  <a:schemeClr val="accent2">
                    <a:satMod val="140000"/>
                  </a:schemeClr>
                </a:solidFill>
                <a:prstDash val="solid"/>
                <a:miter lim="800000"/>
              </a:ln>
              <a:solidFill>
                <a:schemeClr val="accent2">
                  <a:lumMod val="60000"/>
                  <a:lumOff val="40000"/>
                </a:schemeClr>
              </a:solidFill>
              <a:effectLst>
                <a:outerShdw blurRad="25500" dist="23000" dir="7020000" algn="tl">
                  <a:srgbClr val="000000">
                    <a:alpha val="50000"/>
                  </a:srgbClr>
                </a:outerShdw>
              </a:effectLst>
            </a:endParaRPr>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575050" y="745966"/>
            <a:ext cx="5345110" cy="5131306"/>
          </a:xfrm>
          <a:prstGeom prst="rect">
            <a:avLst/>
          </a:prstGeom>
          <a:ln>
            <a:noFill/>
          </a:ln>
          <a:effectLst>
            <a:softEdge rad="112500"/>
          </a:effectLst>
        </p:spPr>
      </p:pic>
      <p:sp>
        <p:nvSpPr>
          <p:cNvPr id="4" name="Текст 3"/>
          <p:cNvSpPr>
            <a:spLocks noGrp="1"/>
          </p:cNvSpPr>
          <p:nvPr>
            <p:ph type="body" sz="half" idx="2"/>
          </p:nvPr>
        </p:nvSpPr>
        <p:spPr>
          <a:xfrm>
            <a:off x="357158" y="928670"/>
            <a:ext cx="3108355" cy="5643602"/>
          </a:xfrm>
          <a:ln w="28575"/>
        </p:spPr>
        <p:style>
          <a:lnRef idx="2">
            <a:schemeClr val="accent2"/>
          </a:lnRef>
          <a:fillRef idx="1">
            <a:schemeClr val="lt1"/>
          </a:fillRef>
          <a:effectRef idx="0">
            <a:schemeClr val="accent2"/>
          </a:effectRef>
          <a:fontRef idx="minor">
            <a:schemeClr val="dk1"/>
          </a:fontRef>
        </p:style>
        <p:txBody>
          <a:bodyPr>
            <a:noAutofit/>
          </a:bodyPr>
          <a:lstStyle/>
          <a:p>
            <a:r>
              <a:rPr lang="ru-RU" sz="1600" b="1" dirty="0" smtClean="0"/>
              <a:t>Юпитер – самая большая из планет Солнечной системы. </a:t>
            </a:r>
          </a:p>
          <a:p>
            <a:r>
              <a:rPr lang="ru-RU" sz="1600" b="1" dirty="0" smtClean="0"/>
              <a:t>Если собрать все планеты Солнечной системы на одной чаше весов, то для равновесия на другую достаточно положить лишь половинку Юпитера.</a:t>
            </a:r>
          </a:p>
          <a:p>
            <a:r>
              <a:rPr lang="ru-RU" sz="1600" b="1" dirty="0" smtClean="0"/>
              <a:t>У Юпитера самая большая коллекция естественных спутников. Вокруг планеты-гиганта вращается 63 спутника.</a:t>
            </a:r>
          </a:p>
          <a:p>
            <a:r>
              <a:rPr lang="ru-RU" sz="1600" b="1" dirty="0" smtClean="0"/>
              <a:t>По Юпитеру нельзя пройти пешком, у него нет твердой поверхности. Весь Юпитер состоит из очень плотного горячего газа, а внутри него имеется каменное горячее ядро.</a:t>
            </a:r>
          </a:p>
          <a:p>
            <a:r>
              <a:rPr lang="ru-RU" sz="1600" b="1" dirty="0" smtClean="0"/>
              <a:t>На Юпитере дуют такие сильные ветры, что скорость  их больше, чем скорость самых быстрых поездов на Земле.</a:t>
            </a:r>
            <a:endParaRPr lang="ru-RU" sz="1600" b="1" dirty="0"/>
          </a:p>
        </p:txBody>
      </p:sp>
    </p:spTree>
    <p:extLst>
      <p:ext uri="{BB962C8B-B14F-4D97-AF65-F5344CB8AC3E}">
        <p14:creationId xmlns:p14="http://schemas.microsoft.com/office/powerpoint/2010/main" val="20947429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71480"/>
            <a:ext cx="8186766" cy="1714512"/>
          </a:xfrm>
          <a:ln w="28575"/>
        </p:spPr>
        <p:style>
          <a:lnRef idx="2">
            <a:schemeClr val="accent2"/>
          </a:lnRef>
          <a:fillRef idx="1">
            <a:schemeClr val="lt1"/>
          </a:fillRef>
          <a:effectRef idx="0">
            <a:schemeClr val="accent2"/>
          </a:effectRef>
          <a:fontRef idx="minor">
            <a:schemeClr val="dk1"/>
          </a:fontRef>
        </p:style>
        <p:txBody>
          <a:bodyPr>
            <a:noAutofit/>
          </a:bodyPr>
          <a:lstStyle/>
          <a:p>
            <a:pPr algn="ctr"/>
            <a:r>
              <a:rPr lang="ru-RU" sz="4000" b="1" i="1" dirty="0" smtClean="0">
                <a:solidFill>
                  <a:schemeClr val="accent2">
                    <a:lumMod val="75000"/>
                  </a:schemeClr>
                </a:solidFill>
              </a:rPr>
              <a:t>Сатурн</a:t>
            </a:r>
            <a:br>
              <a:rPr lang="ru-RU" sz="4000" b="1" i="1" dirty="0" smtClean="0">
                <a:solidFill>
                  <a:schemeClr val="accent2">
                    <a:lumMod val="75000"/>
                  </a:schemeClr>
                </a:solidFill>
              </a:rPr>
            </a:br>
            <a:r>
              <a:rPr lang="ru-RU" sz="1400" b="1" dirty="0" smtClean="0"/>
              <a:t>Сатурн – шестая от Солнца планета, известная своими кольцами, которые хорошо видны с Земли даже в небольшой телескоп. Кольца состоят из камешков и кусочков льда.  Сатурн окружен не одним кольцом. А несколькими, которые вложены одно в другое.</a:t>
            </a:r>
            <a:br>
              <a:rPr lang="ru-RU" sz="1400" b="1" dirty="0" smtClean="0"/>
            </a:br>
            <a:r>
              <a:rPr lang="ru-RU" sz="1400" b="1" dirty="0" smtClean="0"/>
              <a:t>Сатурн состоит из газов и не имеет твердой поверхности..</a:t>
            </a:r>
            <a:br>
              <a:rPr lang="ru-RU" sz="1400" b="1" dirty="0" smtClean="0"/>
            </a:br>
            <a:r>
              <a:rPr lang="ru-RU" sz="1400" b="1" dirty="0" smtClean="0"/>
              <a:t>Вещество Сатурна легче воды. Если бы можно было представить себе тазик, в который Сатурн бы поместился, то он плавал бы в этом тазике, как надувной мяч.</a:t>
            </a:r>
            <a:br>
              <a:rPr lang="ru-RU" sz="1400" b="1" dirty="0" smtClean="0"/>
            </a:br>
            <a:r>
              <a:rPr lang="ru-RU" sz="1400" b="1" dirty="0" smtClean="0"/>
              <a:t>Сатурн очень неприветливая планета. В его атмосфере постоянно дуют сильнейшие ветры и сверкают гигантский молнии</a:t>
            </a:r>
            <a:r>
              <a:rPr lang="ru-RU" sz="1400" b="1" i="1" dirty="0" smtClean="0">
                <a:solidFill>
                  <a:schemeClr val="accent2">
                    <a:lumMod val="75000"/>
                  </a:schemeClr>
                </a:solidFill>
              </a:rPr>
              <a:t>.</a:t>
            </a:r>
            <a:r>
              <a:rPr lang="ru-RU" sz="4000" b="1" i="1" dirty="0" smtClean="0">
                <a:solidFill>
                  <a:schemeClr val="accent2">
                    <a:lumMod val="75000"/>
                  </a:schemeClr>
                </a:solidFill>
              </a:rPr>
              <a:t/>
            </a:r>
            <a:br>
              <a:rPr lang="ru-RU" sz="4000" b="1" i="1" dirty="0" smtClean="0">
                <a:solidFill>
                  <a:schemeClr val="accent2">
                    <a:lumMod val="75000"/>
                  </a:schemeClr>
                </a:solidFill>
              </a:rPr>
            </a:br>
            <a:endParaRPr lang="ru-RU" sz="4000" b="1" i="1" dirty="0">
              <a:solidFill>
                <a:schemeClr val="accent2">
                  <a:lumMod val="75000"/>
                </a:schemeClr>
              </a:solidFill>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2325430"/>
            <a:ext cx="8316643" cy="4532570"/>
          </a:xfrm>
          <a:prstGeom prst="rect">
            <a:avLst/>
          </a:prstGeom>
          <a:ln>
            <a:noFill/>
          </a:ln>
          <a:effectLst>
            <a:softEdge rad="112500"/>
          </a:effectLst>
        </p:spPr>
      </p:pic>
    </p:spTree>
    <p:extLst>
      <p:ext uri="{BB962C8B-B14F-4D97-AF65-F5344CB8AC3E}">
        <p14:creationId xmlns:p14="http://schemas.microsoft.com/office/powerpoint/2010/main" val="39361226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186766" cy="1643074"/>
          </a:xfrm>
        </p:spPr>
        <p:style>
          <a:lnRef idx="2">
            <a:schemeClr val="accent1"/>
          </a:lnRef>
          <a:fillRef idx="1">
            <a:schemeClr val="lt1"/>
          </a:fillRef>
          <a:effectRef idx="0">
            <a:schemeClr val="accent1"/>
          </a:effectRef>
          <a:fontRef idx="minor">
            <a:schemeClr val="dk1"/>
          </a:fontRef>
        </p:style>
        <p:txBody>
          <a:bodyPr>
            <a:normAutofit fontScale="90000"/>
          </a:bodyPr>
          <a:lstStyle/>
          <a:p>
            <a:pPr algn="ctr"/>
            <a:r>
              <a:rPr lang="ru-RU" sz="4000" b="1" i="1" dirty="0" smtClean="0">
                <a:solidFill>
                  <a:schemeClr val="accent1"/>
                </a:solidFill>
              </a:rPr>
              <a:t/>
            </a:r>
            <a:br>
              <a:rPr lang="ru-RU" sz="4000" b="1" i="1" dirty="0" smtClean="0">
                <a:solidFill>
                  <a:schemeClr val="accent1"/>
                </a:solidFill>
              </a:rPr>
            </a:br>
            <a:r>
              <a:rPr lang="ru-RU" sz="4000" b="1" i="1" dirty="0" smtClean="0">
                <a:solidFill>
                  <a:schemeClr val="accent1"/>
                </a:solidFill>
              </a:rPr>
              <a:t>Уран</a:t>
            </a:r>
            <a:br>
              <a:rPr lang="ru-RU" sz="4000" b="1" i="1" dirty="0" smtClean="0">
                <a:solidFill>
                  <a:schemeClr val="accent1"/>
                </a:solidFill>
              </a:rPr>
            </a:br>
            <a:r>
              <a:rPr lang="ru-RU" sz="1400" b="1" dirty="0" smtClean="0"/>
              <a:t>Уран – седьмая по счету планета от Солнца. </a:t>
            </a:r>
            <a:br>
              <a:rPr lang="ru-RU" sz="1400" b="1" dirty="0" smtClean="0"/>
            </a:br>
            <a:r>
              <a:rPr lang="ru-RU" sz="1400" b="1" dirty="0" smtClean="0"/>
              <a:t>Уран не виден без телескопа и о его существовании люди долго не знали.</a:t>
            </a:r>
            <a:br>
              <a:rPr lang="ru-RU" sz="1400" b="1" dirty="0" smtClean="0"/>
            </a:br>
            <a:r>
              <a:rPr lang="ru-RU" sz="1400" b="1" dirty="0" smtClean="0"/>
              <a:t>Уран называют «ледяным гигантом». У него самая холодная атмосфера из всех планет Солнечной системы. </a:t>
            </a:r>
            <a:br>
              <a:rPr lang="ru-RU" sz="1400" b="1" dirty="0" smtClean="0"/>
            </a:br>
            <a:r>
              <a:rPr lang="ru-RU" sz="1400" b="1" dirty="0" smtClean="0"/>
              <a:t>Все планеты Солнечной системы вращаются вокруг Солнца и при этом похожи на детский волчок, который крутится на одной ножке. Только Уран катится по своей орбите, словно мячик, лежа на боку.</a:t>
            </a:r>
            <a:r>
              <a:rPr lang="ru-RU" sz="4000" b="1" i="1" dirty="0" smtClean="0">
                <a:solidFill>
                  <a:schemeClr val="accent1"/>
                </a:solidFill>
              </a:rPr>
              <a:t/>
            </a:r>
            <a:br>
              <a:rPr lang="ru-RU" sz="4000" b="1" i="1" dirty="0" smtClean="0">
                <a:solidFill>
                  <a:schemeClr val="accent1"/>
                </a:solidFill>
              </a:rPr>
            </a:br>
            <a:endParaRPr lang="ru-RU" sz="4000" b="1" i="1" dirty="0">
              <a:solidFill>
                <a:schemeClr val="accent1"/>
              </a:solidFill>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1844824"/>
            <a:ext cx="7920880" cy="4646917"/>
          </a:xfrm>
          <a:prstGeom prst="rect">
            <a:avLst/>
          </a:prstGeom>
          <a:ln>
            <a:noFill/>
          </a:ln>
          <a:effectLst>
            <a:softEdge rad="112500"/>
          </a:effectLst>
        </p:spPr>
      </p:pic>
    </p:spTree>
    <p:extLst>
      <p:ext uri="{BB962C8B-B14F-4D97-AF65-F5344CB8AC3E}">
        <p14:creationId xmlns:p14="http://schemas.microsoft.com/office/powerpoint/2010/main" val="38236523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73050"/>
            <a:ext cx="2822603" cy="584182"/>
          </a:xfrm>
        </p:spPr>
        <p:txBody>
          <a:bodyPr>
            <a:noAutofit/>
          </a:bodyPr>
          <a:lstStyle/>
          <a:p>
            <a:pPr algn="ctr"/>
            <a:r>
              <a:rPr lang="ru-RU" sz="4000" i="1" dirty="0" smtClean="0">
                <a:solidFill>
                  <a:srgbClr val="0070C0"/>
                </a:solidFill>
              </a:rPr>
              <a:t>Нептун</a:t>
            </a:r>
            <a:endParaRPr lang="ru-RU" sz="4000" i="1" dirty="0">
              <a:solidFill>
                <a:srgbClr val="0070C0"/>
              </a:solidFill>
            </a:endParaRPr>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3500430" y="980729"/>
            <a:ext cx="5617538" cy="4838938"/>
          </a:xfrm>
          <a:prstGeom prst="rect">
            <a:avLst/>
          </a:prstGeom>
          <a:ln>
            <a:noFill/>
          </a:ln>
          <a:effectLst>
            <a:softEdge rad="112500"/>
          </a:effectLst>
        </p:spPr>
      </p:pic>
      <p:sp>
        <p:nvSpPr>
          <p:cNvPr id="4" name="Текст 3"/>
          <p:cNvSpPr>
            <a:spLocks noGrp="1"/>
          </p:cNvSpPr>
          <p:nvPr>
            <p:ph type="body" sz="half" idx="2"/>
          </p:nvPr>
        </p:nvSpPr>
        <p:spPr>
          <a:xfrm>
            <a:off x="428596" y="1000108"/>
            <a:ext cx="3008313" cy="5357850"/>
          </a:xfrm>
        </p:spPr>
        <p:style>
          <a:lnRef idx="2">
            <a:schemeClr val="accent1"/>
          </a:lnRef>
          <a:fillRef idx="1">
            <a:schemeClr val="lt1"/>
          </a:fillRef>
          <a:effectRef idx="0">
            <a:schemeClr val="accent1"/>
          </a:effectRef>
          <a:fontRef idx="minor">
            <a:schemeClr val="dk1"/>
          </a:fontRef>
        </p:style>
        <p:txBody>
          <a:bodyPr>
            <a:noAutofit/>
          </a:bodyPr>
          <a:lstStyle/>
          <a:p>
            <a:r>
              <a:rPr lang="ru-RU" sz="1600" b="1" dirty="0" smtClean="0"/>
              <a:t>Нептун – самая далекая из планет Солнечной системы. Она гораздо больше Земли. Нептун имеет голубоватый цвет, поэтому его и назвали в честь бога океана.</a:t>
            </a:r>
          </a:p>
          <a:p>
            <a:r>
              <a:rPr lang="ru-RU" sz="1600" b="1" dirty="0" smtClean="0"/>
              <a:t>Нептун находится очень далеко от Солнца и так плохо освещен, что его трудно рассмотреть.</a:t>
            </a:r>
          </a:p>
          <a:p>
            <a:r>
              <a:rPr lang="ru-RU" sz="1600" b="1" dirty="0" smtClean="0"/>
              <a:t>Если бы космонавт захотел почитать газету, стоя на поверхности Нептуна, то он ничего бы не увидел, так там темно.</a:t>
            </a:r>
          </a:p>
          <a:p>
            <a:r>
              <a:rPr lang="ru-RU" sz="1600" b="1" dirty="0" smtClean="0"/>
              <a:t>На Нептуне дуют самые сильные ветры в Солнечной системе. Их скорость выше, чем у самолетов-истребителей.</a:t>
            </a:r>
            <a:r>
              <a:rPr lang="ru-RU" sz="1600" b="1" dirty="0"/>
              <a:t> </a:t>
            </a:r>
            <a:r>
              <a:rPr lang="ru-RU" sz="1600" b="1" dirty="0" smtClean="0"/>
              <a:t>Человек не мог бы устоять на Нептуне ни секунды из-за сильных ветров.</a:t>
            </a:r>
          </a:p>
        </p:txBody>
      </p:sp>
    </p:spTree>
    <p:extLst>
      <p:ext uri="{BB962C8B-B14F-4D97-AF65-F5344CB8AC3E}">
        <p14:creationId xmlns:p14="http://schemas.microsoft.com/office/powerpoint/2010/main" val="31950324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332656"/>
            <a:ext cx="9144000" cy="6264505"/>
          </a:xfrm>
          <a:prstGeom prst="rect">
            <a:avLst/>
          </a:prstGeom>
          <a:ln>
            <a:noFill/>
          </a:ln>
          <a:effectLst>
            <a:softEdge rad="112500"/>
          </a:effectLst>
        </p:spPr>
      </p:pic>
      <p:sp>
        <p:nvSpPr>
          <p:cNvPr id="2" name="Заголовок 1"/>
          <p:cNvSpPr>
            <a:spLocks noGrp="1"/>
          </p:cNvSpPr>
          <p:nvPr>
            <p:ph type="title" idx="4294967295"/>
          </p:nvPr>
        </p:nvSpPr>
        <p:spPr>
          <a:xfrm>
            <a:off x="1" y="1214422"/>
            <a:ext cx="2571736" cy="5072098"/>
          </a:xfrm>
        </p:spPr>
        <p:txBody>
          <a:bodyPr>
            <a:normAutofit fontScale="90000"/>
          </a:bodyPr>
          <a:lstStyle/>
          <a:p>
            <a:pPr algn="ctr"/>
            <a:r>
              <a:rPr lang="ru-RU" sz="4000" i="1" dirty="0" smtClean="0">
                <a:solidFill>
                  <a:schemeClr val="bg2"/>
                </a:solidFill>
              </a:rPr>
              <a:t>Плутон</a:t>
            </a:r>
            <a:r>
              <a:rPr lang="ru-RU" sz="1400" i="1" dirty="0" smtClean="0">
                <a:solidFill>
                  <a:schemeClr val="bg2"/>
                </a:solidFill>
              </a:rPr>
              <a:t/>
            </a:r>
            <a:br>
              <a:rPr lang="ru-RU" sz="1400" i="1" dirty="0" smtClean="0">
                <a:solidFill>
                  <a:schemeClr val="bg2"/>
                </a:solidFill>
              </a:rPr>
            </a:br>
            <a:r>
              <a:rPr lang="ru-RU" sz="1400" b="1" dirty="0" smtClean="0">
                <a:solidFill>
                  <a:schemeClr val="bg2"/>
                </a:solidFill>
              </a:rPr>
              <a:t>Плутон – карликовая планета и расположена очень далеко от Земли. Поэтому сведений о нем очень мало.</a:t>
            </a:r>
            <a:br>
              <a:rPr lang="ru-RU" sz="1400" b="1" dirty="0" smtClean="0">
                <a:solidFill>
                  <a:schemeClr val="bg2"/>
                </a:solidFill>
              </a:rPr>
            </a:br>
            <a:r>
              <a:rPr lang="ru-RU" sz="1400" b="1" dirty="0" smtClean="0">
                <a:solidFill>
                  <a:schemeClr val="bg2"/>
                </a:solidFill>
              </a:rPr>
              <a:t>Он так далеко от Солнца, что лед на его поверхности крепче, чем закаленная сталь.</a:t>
            </a:r>
            <a:br>
              <a:rPr lang="ru-RU" sz="1400" b="1" dirty="0" smtClean="0">
                <a:solidFill>
                  <a:schemeClr val="bg2"/>
                </a:solidFill>
              </a:rPr>
            </a:br>
            <a:r>
              <a:rPr lang="ru-RU" sz="1400" b="1" dirty="0" smtClean="0">
                <a:solidFill>
                  <a:schemeClr val="bg2"/>
                </a:solidFill>
              </a:rPr>
              <a:t>В районе экватора Плутона встречаются горы, похожие на торчащие вверх лезвия.</a:t>
            </a:r>
            <a:br>
              <a:rPr lang="ru-RU" sz="1400" b="1" dirty="0" smtClean="0">
                <a:solidFill>
                  <a:schemeClr val="bg2"/>
                </a:solidFill>
              </a:rPr>
            </a:br>
            <a:r>
              <a:rPr lang="ru-RU" sz="1400" b="1" dirty="0" smtClean="0">
                <a:solidFill>
                  <a:schemeClr val="bg2"/>
                </a:solidFill>
              </a:rPr>
              <a:t>Год на Плутоне длится 248 земных лет. Средняя температура его поверхности составляет 220 градусов.</a:t>
            </a:r>
            <a:br>
              <a:rPr lang="ru-RU" sz="1400" b="1" dirty="0" smtClean="0">
                <a:solidFill>
                  <a:schemeClr val="bg2"/>
                </a:solidFill>
              </a:rPr>
            </a:br>
            <a:r>
              <a:rPr lang="ru-RU" sz="1400" b="1" dirty="0" smtClean="0">
                <a:solidFill>
                  <a:schemeClr val="bg2"/>
                </a:solidFill>
              </a:rPr>
              <a:t>Когда Плутон был открыт, название для  него было выбрано на конкурсной основе 11-летней девочкой из Оксфорда.</a:t>
            </a:r>
            <a:br>
              <a:rPr lang="ru-RU" sz="1400" b="1" dirty="0" smtClean="0">
                <a:solidFill>
                  <a:schemeClr val="bg2"/>
                </a:solidFill>
              </a:rPr>
            </a:br>
            <a:r>
              <a:rPr lang="ru-RU" sz="1400" b="1" dirty="0" smtClean="0">
                <a:solidFill>
                  <a:schemeClr val="bg2"/>
                </a:solidFill>
              </a:rPr>
              <a:t>Плутон обладает собственными полярными шапками, как Земля и Марс.</a:t>
            </a:r>
            <a:br>
              <a:rPr lang="ru-RU" sz="1400" b="1" dirty="0" smtClean="0">
                <a:solidFill>
                  <a:schemeClr val="bg2"/>
                </a:solidFill>
              </a:rPr>
            </a:br>
            <a:r>
              <a:rPr lang="ru-RU" sz="4000" i="1" dirty="0" smtClean="0">
                <a:solidFill>
                  <a:schemeClr val="bg2"/>
                </a:solidFill>
              </a:rPr>
              <a:t/>
            </a:r>
            <a:br>
              <a:rPr lang="ru-RU" sz="4000" i="1" dirty="0" smtClean="0">
                <a:solidFill>
                  <a:schemeClr val="bg2"/>
                </a:solidFill>
              </a:rPr>
            </a:br>
            <a:endParaRPr lang="ru-RU" sz="4000" i="1" dirty="0">
              <a:solidFill>
                <a:schemeClr val="bg2"/>
              </a:solidFill>
            </a:endParaRPr>
          </a:p>
        </p:txBody>
      </p:sp>
    </p:spTree>
    <p:extLst>
      <p:ext uri="{BB962C8B-B14F-4D97-AF65-F5344CB8AC3E}">
        <p14:creationId xmlns:p14="http://schemas.microsoft.com/office/powerpoint/2010/main" val="42541787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2460362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151310" cy="6858000"/>
          </a:xfrm>
          <a:prstGeom prst="rect">
            <a:avLst/>
          </a:prstGeom>
        </p:spPr>
      </p:pic>
      <p:sp>
        <p:nvSpPr>
          <p:cNvPr id="4" name="Прямоугольник 3"/>
          <p:cNvSpPr/>
          <p:nvPr/>
        </p:nvSpPr>
        <p:spPr>
          <a:xfrm>
            <a:off x="2286000" y="1028343"/>
            <a:ext cx="4572000" cy="4801314"/>
          </a:xfrm>
          <a:prstGeom prst="rect">
            <a:avLst/>
          </a:prstGeom>
        </p:spPr>
        <p:txBody>
          <a:bodyPr>
            <a:spAutoFit/>
          </a:bodyPr>
          <a:lstStyle/>
          <a:p>
            <a:r>
              <a:rPr lang="ru-RU" dirty="0">
                <a:solidFill>
                  <a:srgbClr val="FFFF00"/>
                </a:solidFill>
              </a:rPr>
              <a:t>Дети, мы с вами долго путешествовали, пришлось мало двигаться, давайте поиграем в игру </a:t>
            </a:r>
            <a:r>
              <a:rPr lang="ru-RU" i="1" dirty="0">
                <a:solidFill>
                  <a:srgbClr val="FFFF00"/>
                </a:solidFill>
              </a:rPr>
              <a:t>«</a:t>
            </a:r>
            <a:r>
              <a:rPr lang="ru-RU" b="1" i="1" dirty="0">
                <a:solidFill>
                  <a:srgbClr val="FFFF00"/>
                </a:solidFill>
              </a:rPr>
              <a:t>Космонавты</a:t>
            </a:r>
            <a:r>
              <a:rPr lang="ru-RU" i="1" dirty="0">
                <a:solidFill>
                  <a:srgbClr val="FFFF00"/>
                </a:solidFill>
              </a:rPr>
              <a:t>»</a:t>
            </a:r>
          </a:p>
          <a:p>
            <a:endParaRPr lang="ru-RU" dirty="0">
              <a:solidFill>
                <a:srgbClr val="FFFF00"/>
              </a:solidFill>
            </a:endParaRPr>
          </a:p>
          <a:p>
            <a:r>
              <a:rPr lang="ru-RU" dirty="0">
                <a:solidFill>
                  <a:srgbClr val="FFFF00"/>
                </a:solidFill>
              </a:rPr>
              <a:t>Раскладываем кольца в количестве меньшем, чем количество детей.</a:t>
            </a:r>
          </a:p>
          <a:p>
            <a:endParaRPr lang="ru-RU" dirty="0">
              <a:solidFill>
                <a:srgbClr val="FFFF00"/>
              </a:solidFill>
            </a:endParaRPr>
          </a:p>
          <a:p>
            <a:r>
              <a:rPr lang="ru-RU" dirty="0">
                <a:solidFill>
                  <a:srgbClr val="FFFF00"/>
                </a:solidFill>
              </a:rPr>
              <a:t>Ждут нас быстрые ракеты</a:t>
            </a:r>
          </a:p>
          <a:p>
            <a:r>
              <a:rPr lang="ru-RU" dirty="0">
                <a:solidFill>
                  <a:srgbClr val="FFFF00"/>
                </a:solidFill>
              </a:rPr>
              <a:t>Для полета на планеты</a:t>
            </a:r>
          </a:p>
          <a:p>
            <a:r>
              <a:rPr lang="ru-RU" dirty="0">
                <a:solidFill>
                  <a:srgbClr val="FFFF00"/>
                </a:solidFill>
              </a:rPr>
              <a:t>На какую захотим, на такую полетим</a:t>
            </a:r>
          </a:p>
          <a:p>
            <a:r>
              <a:rPr lang="ru-RU" dirty="0">
                <a:solidFill>
                  <a:srgbClr val="FFFF00"/>
                </a:solidFill>
              </a:rPr>
              <a:t>Но в игре один секрет - опоздавшим места нет.</a:t>
            </a:r>
          </a:p>
          <a:p>
            <a:endParaRPr lang="ru-RU" dirty="0">
              <a:solidFill>
                <a:srgbClr val="FFFF00"/>
              </a:solidFill>
            </a:endParaRPr>
          </a:p>
          <a:p>
            <a:r>
              <a:rPr lang="ru-RU" dirty="0">
                <a:solidFill>
                  <a:srgbClr val="FFFF00"/>
                </a:solidFill>
              </a:rPr>
              <a:t>(Дети бегают, а когда воспитатель произносит последнюю фразу, дети должны </a:t>
            </a:r>
            <a:r>
              <a:rPr lang="ru-RU" b="1" dirty="0">
                <a:solidFill>
                  <a:srgbClr val="FFFF00"/>
                </a:solidFill>
              </a:rPr>
              <a:t>занять места на стульчиках</a:t>
            </a:r>
            <a:r>
              <a:rPr lang="ru-RU" dirty="0">
                <a:solidFill>
                  <a:srgbClr val="FFFF00"/>
                </a:solidFill>
              </a:rPr>
              <a:t>. Опоздавшие выбывают.)</a:t>
            </a:r>
          </a:p>
        </p:txBody>
      </p:sp>
    </p:spTree>
    <p:extLst>
      <p:ext uri="{BB962C8B-B14F-4D97-AF65-F5344CB8AC3E}">
        <p14:creationId xmlns:p14="http://schemas.microsoft.com/office/powerpoint/2010/main" val="25155541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3635896" cy="369332"/>
          </a:xfrm>
          <a:prstGeom prst="rect">
            <a:avLst/>
          </a:prstGeom>
        </p:spPr>
        <p:txBody>
          <a:bodyPr wrap="square">
            <a:spAutoFit/>
          </a:bodyPr>
          <a:lstStyle/>
          <a:p>
            <a:r>
              <a:rPr lang="ru-RU" dirty="0"/>
              <a:t> </a:t>
            </a: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9912" y="-31810"/>
            <a:ext cx="5364088" cy="6862432"/>
          </a:xfrm>
          <a:prstGeom prst="rect">
            <a:avLst/>
          </a:prstGeom>
        </p:spPr>
      </p:pic>
      <p:sp>
        <p:nvSpPr>
          <p:cNvPr id="4" name="Прямоугольник 3"/>
          <p:cNvSpPr/>
          <p:nvPr/>
        </p:nvSpPr>
        <p:spPr>
          <a:xfrm>
            <a:off x="395536" y="184666"/>
            <a:ext cx="3384376" cy="6740307"/>
          </a:xfrm>
          <a:prstGeom prst="rect">
            <a:avLst/>
          </a:prstGeom>
        </p:spPr>
        <p:txBody>
          <a:bodyPr wrap="square">
            <a:spAutoFit/>
          </a:bodyPr>
          <a:lstStyle/>
          <a:p>
            <a:pPr algn="ctr"/>
            <a:r>
              <a:rPr lang="ru-RU" sz="2400" b="1" dirty="0">
                <a:solidFill>
                  <a:srgbClr val="FF0000"/>
                </a:solidFill>
              </a:rPr>
              <a:t>Звездный дом.</a:t>
            </a:r>
            <a:br>
              <a:rPr lang="ru-RU" sz="2400" b="1" dirty="0">
                <a:solidFill>
                  <a:srgbClr val="FF0000"/>
                </a:solidFill>
              </a:rPr>
            </a:br>
            <a:r>
              <a:rPr lang="ru-RU" sz="2400" b="1" dirty="0">
                <a:solidFill>
                  <a:srgbClr val="0070C0"/>
                </a:solidFill>
              </a:rPr>
              <a:t>Стартуют в космос корабли –</a:t>
            </a:r>
            <a:br>
              <a:rPr lang="ru-RU" sz="2400" b="1" dirty="0">
                <a:solidFill>
                  <a:srgbClr val="0070C0"/>
                </a:solidFill>
              </a:rPr>
            </a:br>
            <a:r>
              <a:rPr lang="ru-RU" sz="2400" b="1" dirty="0">
                <a:solidFill>
                  <a:srgbClr val="0070C0"/>
                </a:solidFill>
              </a:rPr>
              <a:t>Вслед за мечтою дерзновенной!</a:t>
            </a:r>
            <a:br>
              <a:rPr lang="ru-RU" sz="2400" b="1" dirty="0">
                <a:solidFill>
                  <a:srgbClr val="0070C0"/>
                </a:solidFill>
              </a:rPr>
            </a:br>
            <a:r>
              <a:rPr lang="ru-RU" sz="2400" b="1" dirty="0">
                <a:solidFill>
                  <a:srgbClr val="0070C0"/>
                </a:solidFill>
              </a:rPr>
              <a:t>Как здорово, что мы смогли,</a:t>
            </a:r>
            <a:br>
              <a:rPr lang="ru-RU" sz="2400" b="1" dirty="0">
                <a:solidFill>
                  <a:srgbClr val="0070C0"/>
                </a:solidFill>
              </a:rPr>
            </a:br>
            <a:r>
              <a:rPr lang="ru-RU" sz="2400" b="1" dirty="0">
                <a:solidFill>
                  <a:srgbClr val="0070C0"/>
                </a:solidFill>
              </a:rPr>
              <a:t>В просторы вырваться Вселенной!</a:t>
            </a:r>
            <a:br>
              <a:rPr lang="ru-RU" sz="2400" b="1" dirty="0">
                <a:solidFill>
                  <a:srgbClr val="0070C0"/>
                </a:solidFill>
              </a:rPr>
            </a:br>
            <a:r>
              <a:rPr lang="ru-RU" sz="2400" b="1" dirty="0">
                <a:solidFill>
                  <a:srgbClr val="0070C0"/>
                </a:solidFill>
              </a:rPr>
              <a:t>Приятно всё же сознавать</a:t>
            </a:r>
            <a:br>
              <a:rPr lang="ru-RU" sz="2400" b="1" dirty="0">
                <a:solidFill>
                  <a:srgbClr val="0070C0"/>
                </a:solidFill>
              </a:rPr>
            </a:br>
            <a:r>
              <a:rPr lang="ru-RU" sz="2400" b="1" dirty="0">
                <a:solidFill>
                  <a:srgbClr val="0070C0"/>
                </a:solidFill>
              </a:rPr>
              <a:t>Себя жильцами в Звёздном Доме,</a:t>
            </a:r>
            <a:br>
              <a:rPr lang="ru-RU" sz="2400" b="1" dirty="0">
                <a:solidFill>
                  <a:srgbClr val="0070C0"/>
                </a:solidFill>
              </a:rPr>
            </a:br>
            <a:r>
              <a:rPr lang="ru-RU" sz="2400" b="1" dirty="0">
                <a:solidFill>
                  <a:srgbClr val="0070C0"/>
                </a:solidFill>
              </a:rPr>
              <a:t>В Миры как в комнаты шагать –</a:t>
            </a:r>
            <a:br>
              <a:rPr lang="ru-RU" sz="2400" b="1" dirty="0">
                <a:solidFill>
                  <a:srgbClr val="0070C0"/>
                </a:solidFill>
              </a:rPr>
            </a:br>
            <a:r>
              <a:rPr lang="ru-RU" sz="2400" b="1" dirty="0">
                <a:solidFill>
                  <a:srgbClr val="0070C0"/>
                </a:solidFill>
              </a:rPr>
              <a:t>Через порог на космодроме.</a:t>
            </a:r>
            <a:br>
              <a:rPr lang="ru-RU" sz="2400" b="1" dirty="0">
                <a:solidFill>
                  <a:srgbClr val="0070C0"/>
                </a:solidFill>
              </a:rPr>
            </a:br>
            <a:r>
              <a:rPr lang="ru-RU" sz="2400" b="1" dirty="0">
                <a:solidFill>
                  <a:srgbClr val="7030A0"/>
                </a:solidFill>
              </a:rPr>
              <a:t>В. </a:t>
            </a:r>
            <a:r>
              <a:rPr lang="ru-RU" sz="2400" b="1" dirty="0" err="1">
                <a:solidFill>
                  <a:srgbClr val="7030A0"/>
                </a:solidFill>
              </a:rPr>
              <a:t>Астеров</a:t>
            </a:r>
            <a:endParaRPr lang="ru-RU" sz="2400" b="1" dirty="0">
              <a:solidFill>
                <a:srgbClr val="7030A0"/>
              </a:solidFill>
            </a:endParaRPr>
          </a:p>
        </p:txBody>
      </p:sp>
    </p:spTree>
    <p:extLst>
      <p:ext uri="{BB962C8B-B14F-4D97-AF65-F5344CB8AC3E}">
        <p14:creationId xmlns:p14="http://schemas.microsoft.com/office/powerpoint/2010/main" val="14275163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62000" cy="6871500"/>
          </a:xfrm>
          <a:prstGeom prst="rect">
            <a:avLst/>
          </a:prstGeom>
        </p:spPr>
      </p:pic>
    </p:spTree>
    <p:extLst>
      <p:ext uri="{BB962C8B-B14F-4D97-AF65-F5344CB8AC3E}">
        <p14:creationId xmlns:p14="http://schemas.microsoft.com/office/powerpoint/2010/main" val="2473933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Прямоугольник 1"/>
          <p:cNvSpPr/>
          <p:nvPr/>
        </p:nvSpPr>
        <p:spPr>
          <a:xfrm>
            <a:off x="107504" y="188640"/>
            <a:ext cx="2952328" cy="3139321"/>
          </a:xfrm>
          <a:prstGeom prst="rect">
            <a:avLst/>
          </a:prstGeom>
        </p:spPr>
        <p:txBody>
          <a:bodyPr wrap="square">
            <a:spAutoFit/>
          </a:bodyPr>
          <a:lstStyle/>
          <a:p>
            <a:r>
              <a:rPr lang="ru-RU" dirty="0">
                <a:solidFill>
                  <a:schemeClr val="bg2"/>
                </a:solidFill>
              </a:rPr>
              <a:t>А вы узнали вот эту планету? </a:t>
            </a:r>
            <a:endParaRPr lang="ru-RU" dirty="0" smtClean="0">
              <a:solidFill>
                <a:schemeClr val="bg2"/>
              </a:solidFill>
            </a:endParaRPr>
          </a:p>
          <a:p>
            <a:r>
              <a:rPr lang="ru-RU" dirty="0" smtClean="0">
                <a:solidFill>
                  <a:schemeClr val="bg2"/>
                </a:solidFill>
              </a:rPr>
              <a:t>Как </a:t>
            </a:r>
            <a:r>
              <a:rPr lang="ru-RU" dirty="0">
                <a:solidFill>
                  <a:schemeClr val="bg2"/>
                </a:solidFill>
              </a:rPr>
              <a:t>вы поняли, что это планета Земля? </a:t>
            </a:r>
            <a:r>
              <a:rPr lang="ru-RU" i="1" dirty="0">
                <a:solidFill>
                  <a:schemeClr val="bg2"/>
                </a:solidFill>
              </a:rPr>
              <a:t>(она голубая)</a:t>
            </a:r>
            <a:endParaRPr lang="ru-RU" dirty="0">
              <a:solidFill>
                <a:schemeClr val="bg2"/>
              </a:solidFill>
            </a:endParaRPr>
          </a:p>
          <a:p>
            <a:r>
              <a:rPr lang="ru-RU" dirty="0">
                <a:solidFill>
                  <a:schemeClr val="bg2"/>
                </a:solidFill>
              </a:rPr>
              <a:t>А почему наша планета имеет много синего цвета? </a:t>
            </a:r>
            <a:r>
              <a:rPr lang="ru-RU" i="1" dirty="0">
                <a:solidFill>
                  <a:schemeClr val="bg2"/>
                </a:solidFill>
              </a:rPr>
              <a:t>(синий цвет – это океаны, реки и моря)</a:t>
            </a:r>
            <a:endParaRPr lang="ru-RU" dirty="0">
              <a:solidFill>
                <a:schemeClr val="bg2"/>
              </a:solidFill>
            </a:endParaRPr>
          </a:p>
          <a:p>
            <a:r>
              <a:rPr lang="ru-RU" dirty="0">
                <a:solidFill>
                  <a:schemeClr val="bg2"/>
                </a:solidFill>
              </a:rPr>
              <a:t>Наша планета Земля – это часть Вселенной</a:t>
            </a:r>
            <a:r>
              <a:rPr lang="ru-RU" dirty="0" smtClean="0">
                <a:solidFill>
                  <a:schemeClr val="bg2"/>
                </a:solidFill>
              </a:rPr>
              <a:t>.</a:t>
            </a:r>
            <a:endParaRPr lang="ru-RU" dirty="0">
              <a:solidFill>
                <a:schemeClr val="bg2"/>
              </a:solidFill>
            </a:endParaRPr>
          </a:p>
        </p:txBody>
      </p:sp>
    </p:spTree>
    <p:extLst>
      <p:ext uri="{BB962C8B-B14F-4D97-AF65-F5344CB8AC3E}">
        <p14:creationId xmlns:p14="http://schemas.microsoft.com/office/powerpoint/2010/main" val="3871194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3" y="116632"/>
            <a:ext cx="8966225" cy="6624735"/>
          </a:xfrm>
          <a:prstGeom prst="rect">
            <a:avLst/>
          </a:prstGeom>
          <a:ln>
            <a:noFill/>
          </a:ln>
          <a:effectLst>
            <a:softEdge rad="112500"/>
          </a:effectLst>
        </p:spPr>
      </p:pic>
      <p:sp>
        <p:nvSpPr>
          <p:cNvPr id="2" name="Прямоугольник 1"/>
          <p:cNvSpPr/>
          <p:nvPr/>
        </p:nvSpPr>
        <p:spPr>
          <a:xfrm>
            <a:off x="395536" y="2413338"/>
            <a:ext cx="8424936" cy="4247317"/>
          </a:xfrm>
          <a:prstGeom prst="rect">
            <a:avLst/>
          </a:prstGeom>
        </p:spPr>
        <p:txBody>
          <a:bodyPr wrap="square">
            <a:spAutoFit/>
          </a:bodyPr>
          <a:lstStyle/>
          <a:p>
            <a:endParaRPr lang="ru-RU" dirty="0" smtClean="0">
              <a:solidFill>
                <a:schemeClr val="accent1">
                  <a:lumMod val="20000"/>
                  <a:lumOff val="80000"/>
                </a:schemeClr>
              </a:solidFill>
            </a:endParaRPr>
          </a:p>
          <a:p>
            <a:endParaRPr lang="ru-RU" dirty="0">
              <a:solidFill>
                <a:schemeClr val="accent1">
                  <a:lumMod val="20000"/>
                  <a:lumOff val="80000"/>
                </a:schemeClr>
              </a:solidFill>
            </a:endParaRPr>
          </a:p>
          <a:p>
            <a:endParaRPr lang="ru-RU" dirty="0" smtClean="0">
              <a:solidFill>
                <a:schemeClr val="accent1">
                  <a:lumMod val="20000"/>
                  <a:lumOff val="80000"/>
                </a:schemeClr>
              </a:solidFill>
            </a:endParaRPr>
          </a:p>
          <a:p>
            <a:endParaRPr lang="ru-RU" dirty="0">
              <a:solidFill>
                <a:schemeClr val="accent1">
                  <a:lumMod val="20000"/>
                  <a:lumOff val="80000"/>
                </a:schemeClr>
              </a:solidFill>
            </a:endParaRPr>
          </a:p>
          <a:p>
            <a:endParaRPr lang="ru-RU" dirty="0" smtClean="0">
              <a:solidFill>
                <a:schemeClr val="accent1">
                  <a:lumMod val="20000"/>
                  <a:lumOff val="80000"/>
                </a:schemeClr>
              </a:solidFill>
            </a:endParaRPr>
          </a:p>
          <a:p>
            <a:endParaRPr lang="ru-RU" dirty="0">
              <a:solidFill>
                <a:schemeClr val="accent1">
                  <a:lumMod val="20000"/>
                  <a:lumOff val="80000"/>
                </a:schemeClr>
              </a:solidFill>
            </a:endParaRPr>
          </a:p>
          <a:p>
            <a:endParaRPr lang="ru-RU" dirty="0" smtClean="0">
              <a:solidFill>
                <a:schemeClr val="accent1">
                  <a:lumMod val="20000"/>
                  <a:lumOff val="80000"/>
                </a:schemeClr>
              </a:solidFill>
            </a:endParaRPr>
          </a:p>
          <a:p>
            <a:endParaRPr lang="ru-RU" dirty="0">
              <a:solidFill>
                <a:schemeClr val="accent1">
                  <a:lumMod val="20000"/>
                  <a:lumOff val="80000"/>
                </a:schemeClr>
              </a:solidFill>
            </a:endParaRPr>
          </a:p>
          <a:p>
            <a:endParaRPr lang="ru-RU" dirty="0" smtClean="0">
              <a:solidFill>
                <a:schemeClr val="accent1">
                  <a:lumMod val="20000"/>
                  <a:lumOff val="80000"/>
                </a:schemeClr>
              </a:solidFill>
            </a:endParaRPr>
          </a:p>
          <a:p>
            <a:endParaRPr lang="ru-RU" dirty="0">
              <a:solidFill>
                <a:schemeClr val="accent1">
                  <a:lumMod val="20000"/>
                  <a:lumOff val="80000"/>
                </a:schemeClr>
              </a:solidFill>
            </a:endParaRPr>
          </a:p>
          <a:p>
            <a:endParaRPr lang="ru-RU" dirty="0" smtClean="0">
              <a:solidFill>
                <a:schemeClr val="accent1">
                  <a:lumMod val="20000"/>
                  <a:lumOff val="80000"/>
                </a:schemeClr>
              </a:solidFill>
            </a:endParaRPr>
          </a:p>
          <a:p>
            <a:r>
              <a:rPr lang="ru-RU" dirty="0" smtClean="0">
                <a:solidFill>
                  <a:schemeClr val="accent1">
                    <a:lumMod val="20000"/>
                    <a:lumOff val="80000"/>
                  </a:schemeClr>
                </a:solidFill>
              </a:rPr>
              <a:t>Люди </a:t>
            </a:r>
            <a:r>
              <a:rPr lang="ru-RU" dirty="0">
                <a:solidFill>
                  <a:schemeClr val="accent1">
                    <a:lumMod val="20000"/>
                    <a:lumOff val="80000"/>
                  </a:schemeClr>
                </a:solidFill>
              </a:rPr>
              <a:t>с давних времен смотрели на небо и задумывались, а что там дальше за облаками и мечтали подняться выше облаков. Люди изобрели телескопы, это специальные приборы, которые позволяют людям видеть то, что расположено очень далеко от Земли.</a:t>
            </a:r>
          </a:p>
        </p:txBody>
      </p:sp>
    </p:spTree>
    <p:extLst>
      <p:ext uri="{BB962C8B-B14F-4D97-AF65-F5344CB8AC3E}">
        <p14:creationId xmlns:p14="http://schemas.microsoft.com/office/powerpoint/2010/main" val="628720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9512" y="116632"/>
            <a:ext cx="5071868" cy="3888432"/>
          </a:xfrm>
          <a:prstGeom prst="rect">
            <a:avLst/>
          </a:prstGeom>
        </p:spPr>
      </p:pic>
      <p:pic>
        <p:nvPicPr>
          <p:cNvPr id="3" name="Рисунок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15926" y="3284984"/>
            <a:ext cx="5074929" cy="3425577"/>
          </a:xfrm>
          <a:prstGeom prst="rect">
            <a:avLst/>
          </a:prstGeom>
        </p:spPr>
      </p:pic>
      <p:pic>
        <p:nvPicPr>
          <p:cNvPr id="4" name="Рисунок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1560" y="4005064"/>
            <a:ext cx="2713484" cy="2713484"/>
          </a:xfrm>
          <a:prstGeom prst="rect">
            <a:avLst/>
          </a:prstGeom>
          <a:ln>
            <a:noFill/>
          </a:ln>
          <a:effectLst>
            <a:softEdge rad="112500"/>
          </a:effectLst>
        </p:spPr>
      </p:pic>
      <p:pic>
        <p:nvPicPr>
          <p:cNvPr id="5" name="Рисунок 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251380" y="0"/>
            <a:ext cx="3892620" cy="3306302"/>
          </a:xfrm>
          <a:prstGeom prst="rect">
            <a:avLst/>
          </a:prstGeom>
          <a:ln>
            <a:noFill/>
          </a:ln>
          <a:effectLst>
            <a:softEdge rad="112500"/>
          </a:effectLst>
        </p:spPr>
      </p:pic>
    </p:spTree>
    <p:extLst>
      <p:ext uri="{BB962C8B-B14F-4D97-AF65-F5344CB8AC3E}">
        <p14:creationId xmlns:p14="http://schemas.microsoft.com/office/powerpoint/2010/main" val="3497886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1"/>
            <a:ext cx="3960440" cy="1477328"/>
          </a:xfrm>
          <a:prstGeom prst="rect">
            <a:avLst/>
          </a:prstGeom>
        </p:spPr>
        <p:txBody>
          <a:bodyPr wrap="square">
            <a:spAutoFit/>
          </a:bodyPr>
          <a:lstStyle/>
          <a:p>
            <a:endParaRPr lang="ru-RU" dirty="0" smtClean="0"/>
          </a:p>
          <a:p>
            <a:endParaRPr lang="ru-RU" dirty="0"/>
          </a:p>
          <a:p>
            <a:endParaRPr lang="ru-RU" dirty="0" smtClean="0"/>
          </a:p>
          <a:p>
            <a:r>
              <a:rPr lang="ru-RU" dirty="0" smtClean="0"/>
              <a:t>Потом </a:t>
            </a:r>
            <a:r>
              <a:rPr lang="ru-RU" dirty="0"/>
              <a:t>люди изобрели </a:t>
            </a:r>
            <a:r>
              <a:rPr lang="ru-RU" b="1" dirty="0"/>
              <a:t>космические корабли</a:t>
            </a:r>
            <a:r>
              <a:rPr lang="ru-RU" dirty="0"/>
              <a:t> </a:t>
            </a:r>
          </a:p>
        </p:txBody>
      </p:sp>
      <p:pic>
        <p:nvPicPr>
          <p:cNvPr id="3" name="Рисунок 2"/>
          <p:cNvPicPr/>
          <p:nvPr/>
        </p:nvPicPr>
        <p:blipFill>
          <a:blip r:embed="rId2">
            <a:extLst>
              <a:ext uri="{28A0092B-C50C-407E-A947-70E740481C1C}">
                <a14:useLocalDpi xmlns:a14="http://schemas.microsoft.com/office/drawing/2010/main" val="0"/>
              </a:ext>
            </a:extLst>
          </a:blip>
          <a:stretch>
            <a:fillRect/>
          </a:stretch>
        </p:blipFill>
        <p:spPr>
          <a:xfrm>
            <a:off x="4741630" y="-23161"/>
            <a:ext cx="4385067" cy="6840760"/>
          </a:xfrm>
          <a:prstGeom prst="rect">
            <a:avLst/>
          </a:prstGeom>
        </p:spPr>
      </p:pic>
      <p:pic>
        <p:nvPicPr>
          <p:cNvPr id="4" name="Рисунок 3"/>
          <p:cNvPicPr/>
          <p:nvPr/>
        </p:nvPicPr>
        <p:blipFill>
          <a:blip r:embed="rId3" cstate="email">
            <a:extLst>
              <a:ext uri="{28A0092B-C50C-407E-A947-70E740481C1C}">
                <a14:useLocalDpi xmlns:a14="http://schemas.microsoft.com/office/drawing/2010/main"/>
              </a:ext>
            </a:extLst>
          </a:blip>
          <a:stretch>
            <a:fillRect/>
          </a:stretch>
        </p:blipFill>
        <p:spPr>
          <a:xfrm>
            <a:off x="22823" y="2780928"/>
            <a:ext cx="4718807" cy="4036671"/>
          </a:xfrm>
          <a:prstGeom prst="rect">
            <a:avLst/>
          </a:prstGeom>
        </p:spPr>
      </p:pic>
    </p:spTree>
    <p:extLst>
      <p:ext uri="{BB962C8B-B14F-4D97-AF65-F5344CB8AC3E}">
        <p14:creationId xmlns:p14="http://schemas.microsoft.com/office/powerpoint/2010/main" val="3277768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p:nvPr/>
        </p:nvPicPr>
        <p:blipFill>
          <a:blip r:embed="rId2">
            <a:extLst>
              <a:ext uri="{28A0092B-C50C-407E-A947-70E740481C1C}">
                <a14:useLocalDpi xmlns:a14="http://schemas.microsoft.com/office/drawing/2010/main" val="0"/>
              </a:ext>
            </a:extLst>
          </a:blip>
          <a:stretch>
            <a:fillRect/>
          </a:stretch>
        </p:blipFill>
        <p:spPr>
          <a:xfrm>
            <a:off x="2483768" y="0"/>
            <a:ext cx="6626518" cy="6858000"/>
          </a:xfrm>
          <a:prstGeom prst="rect">
            <a:avLst/>
          </a:prstGeom>
        </p:spPr>
      </p:pic>
      <p:sp>
        <p:nvSpPr>
          <p:cNvPr id="2" name="Прямоугольник 1"/>
          <p:cNvSpPr/>
          <p:nvPr/>
        </p:nvSpPr>
        <p:spPr>
          <a:xfrm>
            <a:off x="0" y="0"/>
            <a:ext cx="2771800" cy="6186309"/>
          </a:xfrm>
          <a:prstGeom prst="rect">
            <a:avLst/>
          </a:prstGeom>
        </p:spPr>
        <p:txBody>
          <a:bodyPr wrap="square">
            <a:spAutoFit/>
          </a:bodyPr>
          <a:lstStyle/>
          <a:p>
            <a:r>
              <a:rPr lang="ru-RU" dirty="0"/>
              <a:t>12 апреля наша страна отмечает День Космонавтики. Люди давно мечтали долететь до звёзд, увидеть Землю из космоса. Сначала в космос полетели две собаки: Белка и Стрелка. Только после того, как они вернулись, целы и невредимы, в космос полетел человек.</a:t>
            </a:r>
            <a:r>
              <a:rPr lang="ru-RU" b="1" dirty="0"/>
              <a:t> Космические</a:t>
            </a:r>
            <a:r>
              <a:rPr lang="ru-RU" dirty="0"/>
              <a:t> к</a:t>
            </a:r>
            <a:r>
              <a:rPr lang="ru-RU" dirty="0">
                <a:solidFill>
                  <a:schemeClr val="accent1">
                    <a:lumMod val="20000"/>
                    <a:lumOff val="80000"/>
                  </a:schemeClr>
                </a:solidFill>
              </a:rPr>
              <a:t>о</a:t>
            </a:r>
            <a:r>
              <a:rPr lang="ru-RU" dirty="0"/>
              <a:t>рабли долго испытывал</a:t>
            </a:r>
            <a:r>
              <a:rPr lang="ru-RU" dirty="0">
                <a:solidFill>
                  <a:schemeClr val="accent1">
                    <a:lumMod val="20000"/>
                    <a:lumOff val="80000"/>
                  </a:schemeClr>
                </a:solidFill>
              </a:rPr>
              <a:t>и, </a:t>
            </a:r>
            <a:r>
              <a:rPr lang="ru-RU" dirty="0"/>
              <a:t>чтобы полеты на них были безопасны для человека. В </a:t>
            </a:r>
            <a:r>
              <a:rPr lang="ru-RU" b="1" dirty="0"/>
              <a:t>космос</a:t>
            </a:r>
            <a:r>
              <a:rPr lang="ru-RU" dirty="0"/>
              <a:t> первыми полетели не люди, а первый успешный полет в </a:t>
            </a:r>
            <a:r>
              <a:rPr lang="ru-RU" b="1" dirty="0"/>
              <a:t>космос </a:t>
            </a:r>
            <a:r>
              <a:rPr lang="ru-RU" dirty="0"/>
              <a:t>совершили собачки Белка и Стрелка </a:t>
            </a:r>
            <a:r>
              <a:rPr lang="ru-RU" i="1" dirty="0" smtClean="0"/>
              <a:t>)</a:t>
            </a:r>
            <a:r>
              <a:rPr lang="ru-RU" dirty="0" smtClean="0"/>
              <a:t>. </a:t>
            </a:r>
            <a:endParaRPr lang="ru-RU" dirty="0"/>
          </a:p>
        </p:txBody>
      </p:sp>
    </p:spTree>
    <p:extLst>
      <p:ext uri="{BB962C8B-B14F-4D97-AF65-F5344CB8AC3E}">
        <p14:creationId xmlns:p14="http://schemas.microsoft.com/office/powerpoint/2010/main" val="3734153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
            <a:ext cx="1547664" cy="2585323"/>
          </a:xfrm>
          <a:prstGeom prst="rect">
            <a:avLst/>
          </a:prstGeom>
        </p:spPr>
        <p:txBody>
          <a:bodyPr wrap="square">
            <a:spAutoFit/>
          </a:bodyPr>
          <a:lstStyle/>
          <a:p>
            <a:r>
              <a:rPr lang="ru-RU" dirty="0"/>
              <a:t>И после того, как полет собачек прошел успешно, в </a:t>
            </a:r>
            <a:r>
              <a:rPr lang="ru-RU" b="1" dirty="0"/>
              <a:t>космос</a:t>
            </a:r>
            <a:r>
              <a:rPr lang="ru-RU" dirty="0"/>
              <a:t> </a:t>
            </a:r>
            <a:endParaRPr lang="ru-RU" dirty="0" smtClean="0"/>
          </a:p>
          <a:p>
            <a:r>
              <a:rPr lang="ru-RU" dirty="0" smtClean="0"/>
              <a:t>полетел </a:t>
            </a:r>
            <a:r>
              <a:rPr lang="ru-RU" dirty="0"/>
              <a:t>первый человек. </a:t>
            </a:r>
          </a:p>
        </p:txBody>
      </p:sp>
      <p:pic>
        <p:nvPicPr>
          <p:cNvPr id="3" name="Рисунок 2"/>
          <p:cNvPicPr/>
          <p:nvPr/>
        </p:nvPicPr>
        <p:blipFill>
          <a:blip r:embed="rId2">
            <a:extLst>
              <a:ext uri="{28A0092B-C50C-407E-A947-70E740481C1C}">
                <a14:useLocalDpi xmlns:a14="http://schemas.microsoft.com/office/drawing/2010/main" val="0"/>
              </a:ext>
            </a:extLst>
          </a:blip>
          <a:stretch>
            <a:fillRect/>
          </a:stretch>
        </p:blipFill>
        <p:spPr>
          <a:xfrm>
            <a:off x="1258995" y="260648"/>
            <a:ext cx="3819302" cy="6336704"/>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6722" y="476672"/>
            <a:ext cx="4133259" cy="5904656"/>
          </a:xfrm>
          <a:prstGeom prst="rect">
            <a:avLst/>
          </a:prstGeom>
        </p:spPr>
      </p:pic>
    </p:spTree>
    <p:extLst>
      <p:ext uri="{BB962C8B-B14F-4D97-AF65-F5344CB8AC3E}">
        <p14:creationId xmlns:p14="http://schemas.microsoft.com/office/powerpoint/2010/main" val="3543471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923330"/>
          </a:xfrm>
          <a:prstGeom prst="rect">
            <a:avLst/>
          </a:prstGeom>
        </p:spPr>
        <p:txBody>
          <a:bodyPr wrap="square">
            <a:spAutoFit/>
          </a:bodyPr>
          <a:lstStyle/>
          <a:p>
            <a:r>
              <a:rPr lang="ru-RU" dirty="0" smtClean="0"/>
              <a:t> </a:t>
            </a:r>
            <a:r>
              <a:rPr lang="ru-RU" dirty="0"/>
              <a:t> П</a:t>
            </a:r>
            <a:r>
              <a:rPr lang="ru-RU" dirty="0" smtClean="0"/>
              <a:t>ервым </a:t>
            </a:r>
            <a:r>
              <a:rPr lang="ru-RU" dirty="0"/>
              <a:t>человеком, который смог отправиться в космическое путешествие, и облететь всю нашу Землю, был космонавт Юрий Алексеевич Гагарин. 12 апреля 1961 года на ракете «Восток» он облетел Землю и пробыл в космосе чуть больше часа.</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628800"/>
            <a:ext cx="8636000" cy="4857750"/>
          </a:xfrm>
          <a:prstGeom prst="rect">
            <a:avLst/>
          </a:prstGeom>
        </p:spPr>
      </p:pic>
    </p:spTree>
    <p:extLst>
      <p:ext uri="{BB962C8B-B14F-4D97-AF65-F5344CB8AC3E}">
        <p14:creationId xmlns:p14="http://schemas.microsoft.com/office/powerpoint/2010/main" val="398308912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228</TotalTime>
  <Words>826</Words>
  <Application>Microsoft Office PowerPoint</Application>
  <PresentationFormat>Экран (4:3)</PresentationFormat>
  <Paragraphs>87</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Тема Office</vt:lpstr>
      <vt:lpstr>Презентация к игровому занятию  «Путешествие к далёким мирам»</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Солнце</vt:lpstr>
      <vt:lpstr>Презентация PowerPoint</vt:lpstr>
      <vt:lpstr>Меркурий</vt:lpstr>
      <vt:lpstr>Венера </vt:lpstr>
      <vt:lpstr>Земля</vt:lpstr>
      <vt:lpstr>Марс</vt:lpstr>
      <vt:lpstr>Юпитер</vt:lpstr>
      <vt:lpstr>Сатурн Сатурн – шестая от Солнца планета, известная своими кольцами, которые хорошо видны с Земли даже в небольшой телескоп. Кольца состоят из камешков и кусочков льда.  Сатурн окружен не одним кольцом. А несколькими, которые вложены одно в другое. Сатурн состоит из газов и не имеет твердой поверхности.. Вещество Сатурна легче воды. Если бы можно было представить себе тазик, в который Сатурн бы поместился, то он плавал бы в этом тазике, как надувной мяч. Сатурн очень неприветливая планета. В его атмосфере постоянно дуют сильнейшие ветры и сверкают гигантский молнии. </vt:lpstr>
      <vt:lpstr> Уран Уран – седьмая по счету планета от Солнца.  Уран не виден без телескопа и о его существовании люди долго не знали. Уран называют «ледяным гигантом». У него самая холодная атмосфера из всех планет Солнечной системы.  Все планеты Солнечной системы вращаются вокруг Солнца и при этом похожи на детский волчок, который крутится на одной ножке. Только Уран катится по своей орбите, словно мячик, лежа на боку. </vt:lpstr>
      <vt:lpstr>Нептун</vt:lpstr>
      <vt:lpstr>Плутон Плутон – карликовая планета и расположена очень далеко от Земли. Поэтому сведений о нем очень мало. Он так далеко от Солнца, что лед на его поверхности крепче, чем закаленная сталь. В районе экватора Плутона встречаются горы, похожие на торчащие вверх лезвия. Год на Плутоне длится 248 земных лет. Средняя температура его поверхности составляет 220 градусов. Когда Плутон был открыт, название для  него было выбрано на конкурсной основе 11-летней девочкой из Оксфорда. Плутон обладает собственными полярными шапками, как Земля и Марс.  </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pc</dc:creator>
  <cp:lastModifiedBy>pc</cp:lastModifiedBy>
  <cp:revision>35</cp:revision>
  <dcterms:created xsi:type="dcterms:W3CDTF">2021-04-08T11:57:20Z</dcterms:created>
  <dcterms:modified xsi:type="dcterms:W3CDTF">2021-04-14T05:16:36Z</dcterms:modified>
</cp:coreProperties>
</file>