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5EA7C0EC-E337-4E54-B747-3813A1CA9311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marR="0" lvl="0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34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3844913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03420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5776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71717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09149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746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68232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99744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3131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4641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7495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90692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38996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4439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0780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61733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551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 307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8" name="Shape 30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7108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046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1pPr>
            <a:lvl2pPr marL="914400" lvl="1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2pPr>
            <a:lvl3pPr marL="1371600" lvl="2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3pPr>
            <a:lvl4pPr marL="1828800" lvl="3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4pPr>
            <a:lvl5pPr marL="2286000" lvl="4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5pPr>
            <a:lvl6pPr marL="2743200" lvl="5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6pPr>
            <a:lvl7pPr marL="3200400" lvl="6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7pPr>
            <a:lvl8pPr marL="3657600" lvl="7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8pPr>
            <a:lvl9pPr marL="4114800" lvl="8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" name="Shape 111"/>
          <p:cNvGrpSpPr/>
          <p:nvPr/>
        </p:nvGrpSpPr>
        <p:grpSpPr>
          <a:xfrm>
            <a:off x="5959223" y="4119576"/>
            <a:ext cx="2520951" cy="1024165"/>
            <a:chOff x="6917200" y="0"/>
            <a:chExt cx="2227776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50" y="2"/>
            <a:ext cx="2795414" cy="1083307"/>
            <a:chOff x="6917200" y="0"/>
            <a:chExt cx="2227776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8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ctr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ctr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bg>
      <p:bgPr>
        <a:solidFill>
          <a:schemeClr val="dk2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2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_ONLY">
    <p:bg>
      <p:bgPr>
        <a:solidFill>
          <a:schemeClr val="dk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2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chemeClr val="accent6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33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" name="Shape 35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36" name="Shape 36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Shape 37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Shape 38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9" name="Shape 39"/>
          <p:cNvGrpSpPr/>
          <p:nvPr/>
        </p:nvGrpSpPr>
        <p:grpSpPr>
          <a:xfrm>
            <a:off x="905395" y="592"/>
            <a:ext cx="2250362" cy="1044300"/>
            <a:chOff x="905395" y="592"/>
            <a:chExt cx="2250362" cy="1044300"/>
          </a:xfrm>
        </p:grpSpPr>
        <p:sp>
          <p:nvSpPr>
            <p:cNvPr id="40" name="Shape 40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Shape 41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Shape 4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7057469" y="5088"/>
            <a:ext cx="1851282" cy="752107"/>
            <a:chOff x="6917200" y="0"/>
            <a:chExt cx="2227776" cy="863400"/>
          </a:xfrm>
        </p:grpSpPr>
        <p:sp>
          <p:nvSpPr>
            <p:cNvPr id="44" name="Shape 4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Shape 4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Shape 46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" name="Shape 47"/>
          <p:cNvGrpSpPr/>
          <p:nvPr/>
        </p:nvGrpSpPr>
        <p:grpSpPr>
          <a:xfrm>
            <a:off x="6553031" y="4217852"/>
            <a:ext cx="2389067" cy="925737"/>
            <a:chOff x="6917200" y="0"/>
            <a:chExt cx="2227776" cy="863400"/>
          </a:xfrm>
        </p:grpSpPr>
        <p:sp>
          <p:nvSpPr>
            <p:cNvPr id="48" name="Shape 4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Shape 49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Shape 50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" name="Shape 51"/>
          <p:cNvGrpSpPr/>
          <p:nvPr/>
        </p:nvGrpSpPr>
        <p:grpSpPr>
          <a:xfrm>
            <a:off x="199150" y="4055651"/>
            <a:ext cx="2795414" cy="1083307"/>
            <a:chOff x="6917200" y="0"/>
            <a:chExt cx="2227776" cy="863400"/>
          </a:xfrm>
        </p:grpSpPr>
        <p:sp>
          <p:nvSpPr>
            <p:cNvPr id="52" name="Shape 5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Shape 5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Shape 54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1858702" y="1822833"/>
            <a:ext cx="5361300" cy="144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1pPr>
            <a:lvl2pPr marL="91440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2pPr>
            <a:lvl3pPr marL="137160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3pPr>
            <a:lvl4pPr marL="182880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4pPr>
            <a:lvl5pPr marL="228600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5pPr>
            <a:lvl6pPr marL="274320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6pPr>
            <a:lvl7pPr marL="320040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7pPr>
            <a:lvl8pPr marL="365760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8pPr>
            <a:lvl9pPr marL="411480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" name="Shape 60"/>
          <p:cNvGrpSpPr/>
          <p:nvPr/>
        </p:nvGrpSpPr>
        <p:grpSpPr>
          <a:xfrm>
            <a:off x="5594191" y="3961115"/>
            <a:ext cx="2910144" cy="1182339"/>
            <a:chOff x="6917200" y="0"/>
            <a:chExt cx="2227776" cy="863400"/>
          </a:xfrm>
        </p:grpSpPr>
        <p:sp>
          <p:nvSpPr>
            <p:cNvPr id="61" name="Shape 6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Shape 6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Shape 63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" name="Shape 64"/>
          <p:cNvGrpSpPr/>
          <p:nvPr/>
        </p:nvGrpSpPr>
        <p:grpSpPr>
          <a:xfrm>
            <a:off x="199150" y="2"/>
            <a:ext cx="2795414" cy="1083307"/>
            <a:chOff x="6917200" y="0"/>
            <a:chExt cx="2227776" cy="863400"/>
          </a:xfrm>
        </p:grpSpPr>
        <p:sp>
          <p:nvSpPr>
            <p:cNvPr id="65" name="Shape 65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Shape 67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888683" y="1746100"/>
            <a:ext cx="5377500" cy="164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_COLUMN_TEXT">
    <p:bg>
      <p:bgPr>
        <a:solidFill>
          <a:schemeClr val="accent3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■"/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●"/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har char="○"/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har char="■"/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_POINT">
    <p:bg>
      <p:bgPr>
        <a:solidFill>
          <a:schemeClr val="accent1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Shape 87"/>
          <p:cNvSpPr/>
          <p:nvPr/>
        </p:nvSpPr>
        <p:spPr>
          <a:xfrm flipH="1">
            <a:off x="3583210" y="1554112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Shape 88"/>
          <p:cNvGrpSpPr/>
          <p:nvPr/>
        </p:nvGrpSpPr>
        <p:grpSpPr>
          <a:xfrm>
            <a:off x="255990" y="-118"/>
            <a:ext cx="2251347" cy="1043407"/>
            <a:chOff x="3961955" y="4383950"/>
            <a:chExt cx="1160548" cy="548700"/>
          </a:xfrm>
        </p:grpSpPr>
        <p:sp>
          <p:nvSpPr>
            <p:cNvPr id="89" name="Shape 89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Shape 90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Shape 91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2" name="Shape 9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3" name="Shape 93"/>
          <p:cNvGrpSpPr/>
          <p:nvPr/>
        </p:nvGrpSpPr>
        <p:grpSpPr>
          <a:xfrm>
            <a:off x="34934" y="4522125"/>
            <a:ext cx="1593305" cy="617071"/>
            <a:chOff x="6917200" y="0"/>
            <a:chExt cx="2227776" cy="863400"/>
          </a:xfrm>
        </p:grpSpPr>
        <p:sp>
          <p:nvSpPr>
            <p:cNvPr id="94" name="Shape 9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Shape 9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Shape 96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" name="Shape 97"/>
          <p:cNvGrpSpPr/>
          <p:nvPr/>
        </p:nvGrpSpPr>
        <p:grpSpPr>
          <a:xfrm>
            <a:off x="5886354" y="1243"/>
            <a:ext cx="3257454" cy="1261513"/>
            <a:chOff x="6917200" y="0"/>
            <a:chExt cx="2227776" cy="863400"/>
          </a:xfrm>
        </p:grpSpPr>
        <p:sp>
          <p:nvSpPr>
            <p:cNvPr id="98" name="Shape 9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Shape 99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Shape 100"/>
            <p:cNvSpPr/>
            <p:nvPr/>
          </p:nvSpPr>
          <p:spPr>
            <a:xfrm>
              <a:off x="6917200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1393928" y="1301146"/>
            <a:ext cx="6366900" cy="253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1pPr>
            <a:lvl2pPr marL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2pPr>
            <a:lvl3pPr marL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3pPr>
            <a:lvl4pPr marL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4pPr>
            <a:lvl5pPr marL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5pPr>
            <a:lvl6pPr marL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6pPr>
            <a:lvl7pPr marL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7pPr>
            <a:lvl8pPr marL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8pPr>
            <a:lvl9pPr marL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0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Shape 10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91440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2pPr>
            <a:lvl3pPr marL="137160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3pPr>
            <a:lvl4pPr marL="182880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4pPr>
            <a:lvl5pPr marL="228600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5pPr>
            <a:lvl6pPr marL="274320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6pPr>
            <a:lvl7pPr marL="320040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7pPr>
            <a:lvl8pPr marL="365760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defRPr/>
            </a:lvl8pPr>
            <a:lvl9pPr marL="411480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57200" marR="0" lvl="0" indent="-234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●"/>
              <a:defRPr sz="13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●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349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alibri"/>
              <a:buChar char="○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349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Calibri"/>
              <a:buChar char="■"/>
              <a:defRPr sz="11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ru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ru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10800" y="872262"/>
            <a:ext cx="6424200" cy="705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sz="4800" b="1" i="1"/>
              <a:t>Проект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subTitle" idx="1"/>
          </p:nvPr>
        </p:nvSpPr>
        <p:spPr>
          <a:xfrm>
            <a:off x="910800" y="1939887"/>
            <a:ext cx="7322400" cy="246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sz="2100" b="1" i="1"/>
              <a:t>МДК 04.01 Теоретические и прикладные аспекты методической работы учителя начальных классов 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sz="2100" b="1" i="1"/>
              <a:t>Тема: «Предметно – развивающая среда»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819150" y="28024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Пространственно - предметный компонент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200250" y="1436982"/>
            <a:ext cx="8743500" cy="290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/>
              <a:t>Цвет стен, потолка (по СанПину);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мебель (ее высота, расстояние друг от друга, от стен и окон, высота доски от пола и  т.д.);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энциклопедии;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настольная игра на тему «юный натуралист »;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светодиодная лента, освещение (по СанПину);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конструктор лего "домашние животные" 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журналы со стерео очками 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экологический уголок.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819150" y="385542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Оформление потолка и стен</a:t>
            </a: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625" y="1601177"/>
            <a:ext cx="7856100" cy="248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Shape 18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0194" y="490529"/>
            <a:ext cx="5943600" cy="41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58587" y="277138"/>
            <a:ext cx="6026700" cy="458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819150" y="291781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Настольные игры “Юный натуралист “</a:t>
            </a:r>
          </a:p>
        </p:txBody>
      </p:sp>
      <p:pic>
        <p:nvPicPr>
          <p:cNvPr id="196" name="Shape 19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96" y="1246374"/>
            <a:ext cx="3567149" cy="352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810" y="1282760"/>
            <a:ext cx="2359199" cy="34480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819150" y="22255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Энциклопедии</a:t>
            </a:r>
          </a:p>
        </p:txBody>
      </p:sp>
      <p:pic>
        <p:nvPicPr>
          <p:cNvPr id="2050" name="Picture 2" descr="https://sun4-15.userapi.com/UVU328aJLl26hEKFeJ7PZxfhrIda-ELoOoA19A/kXs-z4DOaO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820" y="1177155"/>
            <a:ext cx="2043320" cy="263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4-16.userapi.com/RCFGrXzgXUQyeVXjGqFUaWK7JEKpTwYjjEoBMA/CtTNiIHHoR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3983" y="1177155"/>
            <a:ext cx="1936852" cy="263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819150" y="25975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Журналы со стерео очками</a:t>
            </a:r>
          </a:p>
        </p:txBody>
      </p:sp>
      <p:pic>
        <p:nvPicPr>
          <p:cNvPr id="1026" name="Picture 2" descr="https://sun9-47.userapi.com/hoZXnlhYvnh4cW7d7pXPMV7XQgiKftuei-QOxg/kn_XXZKjZ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746" y="1333046"/>
            <a:ext cx="196215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4-16.userapi.com/hcClSJqFOr_4rCZg4JSdClIWv8-d7PmRMrT-FA/FiT3ofQ5o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0404" y="1333046"/>
            <a:ext cx="1838325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4-12.userapi.com/YGnkY2PH-BFKSzvBKBcq38yoc6R0Hf_xiP01fg/R4tgN2sMsD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1088" y="1333046"/>
            <a:ext cx="2059371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title"/>
          </p:nvPr>
        </p:nvSpPr>
        <p:spPr>
          <a:xfrm>
            <a:off x="819150" y="236401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Лего конструктор “Домашние животные”</a:t>
            </a: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697" y="1399996"/>
            <a:ext cx="7505700" cy="312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title"/>
          </p:nvPr>
        </p:nvSpPr>
        <p:spPr>
          <a:xfrm>
            <a:off x="819150" y="30602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Макет класса</a:t>
            </a:r>
          </a:p>
        </p:txBody>
      </p:sp>
      <p:pic>
        <p:nvPicPr>
          <p:cNvPr id="3074" name="Picture 2" descr="https://sun4-12.userapi.com/lzJtl_njAap480WNCa2QAIEEI2KZg2cRqG4WyQ/uVufnsWWG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2862" y="1260625"/>
            <a:ext cx="3978275" cy="292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title"/>
          </p:nvPr>
        </p:nvSpPr>
        <p:spPr>
          <a:xfrm>
            <a:off x="819150" y="219462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Заключение</a:t>
            </a:r>
          </a:p>
        </p:txBody>
      </p:sp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312525" y="900025"/>
            <a:ext cx="8386800" cy="3538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sz="1700"/>
              <a:t>Предметная среда имеет характер открытой, незамкнутой системы, способной к корректировке и развитию. Иначе говоря, среда не только развивающая, но и развивающаяся. При любых обстоятельствах предметный мир, окружающий ребенка, необходимо пополнять и обновлять, приспосабливая к новообразованиям определенного возраста.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 sz="1700"/>
              <a:t>Таким образом, создавая предметно-развивающую среду в классе, необходимо учитывать психологические основы конструктивного взаимодействия участников образовательного процесса, дизайн современной среды школьного учреждения и возрастные особенности, на которые нацелена данная среда.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865112" y="2125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Классическая расстановка парт </a:t>
            </a:r>
          </a:p>
        </p:txBody>
      </p:sp>
      <p:pic>
        <p:nvPicPr>
          <p:cNvPr id="135" name="Shape 13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325" y="785229"/>
            <a:ext cx="6311400" cy="412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Shape 140"/>
          <p:cNvGraphicFramePr/>
          <p:nvPr/>
        </p:nvGraphicFramePr>
        <p:xfrm>
          <a:off x="629829" y="272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{5EA7C0EC-E337-4E54-B747-3813A1CA9311}</a:tableStyleId>
              </a:tblPr>
              <a:tblGrid>
                <a:gridCol w="407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6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ru" sz="1400" u="none" strike="noStrike" cap="none"/>
                        <a:t>Плюсы 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ru" sz="1400" u="none" strike="noStrike" cap="none"/>
                        <a:t>Минусы 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5450"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Отлично подходит для небольших помещений и больших по численности классов.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Внимание детей направлено на педагога. 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Можно управлять поведением отдельных ребят, посадив их впереди.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Подходит для проведения проверочных работ.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Можно «избавиться» от слабых и трудных учеников, посадив их в конце кабинета, чтобы они «не мешали» работать мотивированным и успевающим ученикам.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Не способствует обучению, где обучение строится не только вокруг учителя, но где и ученики являются полноправными участниками учебного процесса (student-centered classroom).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Ученики могут «выпадать» из учебного процесса, спрятавшись за спинами своих одноклассников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Учителю не так просто попасть с одного ряда на другой, с одного прохода — на другой для проверки выполнения заданий, ответа на вопросы, для контроля за работой учеников и устранения проблем с дисциплиной.</a:t>
                      </a:r>
                    </a:p>
                    <a:p>
                      <a:pPr marL="457200" marR="0" lvl="0" indent="-3175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100000"/>
                        <a:buFont typeface="Arial"/>
                        <a:buAutoNum type="arabicPeriod"/>
                      </a:pPr>
                      <a:r>
                        <a:rPr lang="ru" sz="1400" u="none" strike="noStrike" cap="none"/>
                        <a:t>Плохо подходит для форм урока, на которых предполагается взаимодействие учеников, их коммуникации</a:t>
                      </a: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1325" y="431060"/>
            <a:ext cx="7204800" cy="1089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Гигиенические требования к школьной доске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256575" y="1520050"/>
            <a:ext cx="8514300" cy="337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Цвет доски должен быть темным (зеленый, черный матовый, темно-коричневый).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Коэффициент отражения школьной доски не менее 80%.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Оптимальное сочетание для облегчения зрительной работы это темно-зеленая школьная доска и желтый мел.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Поверхность современной школьной доски это тонкая сталь с покрытием из стеклоэмали, стеклокерамики, краски или же синтетическими пленкам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.к школьной доске обязательно должен прикрепляться лоток, который предотвращает излишнее загрязнение пола и служит для хранения мела.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ru"/>
              <a:t>Расстояние школьной доски от пола зависит от того в каком классе крепиться доска.  До четвертого класса, доска должна быть от 80-85 см от пола, а в старших классах доска должна быть выше, то есть нижний край на 90-95 см от пола.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Shape 15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700" y="299425"/>
            <a:ext cx="6178500" cy="452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19150" y="291771"/>
            <a:ext cx="7505700" cy="1421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b="1" i="1"/>
              <a:t>Предметно-развивающая среда состоит из следующих  зон: </a:t>
            </a:r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711450" y="1462725"/>
            <a:ext cx="7721100" cy="3281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06400" rtl="0">
              <a:spcBef>
                <a:spcPts val="0"/>
              </a:spcBef>
              <a:buSzPct val="100000"/>
              <a:buAutoNum type="arabicPeriod"/>
            </a:pPr>
            <a:r>
              <a:rPr lang="ru" sz="2800"/>
              <a:t>Учебная</a:t>
            </a:r>
          </a:p>
          <a:p>
            <a:pPr marL="457200" lvl="0" indent="-406400" rtl="0">
              <a:spcBef>
                <a:spcPts val="0"/>
              </a:spcBef>
              <a:buSzPct val="100000"/>
              <a:buAutoNum type="arabicPeriod"/>
            </a:pPr>
            <a:r>
              <a:rPr lang="ru" sz="2800"/>
              <a:t>Игровая</a:t>
            </a:r>
          </a:p>
          <a:p>
            <a:pPr marL="457200" lvl="0" indent="-406400" rtl="0">
              <a:spcBef>
                <a:spcPts val="0"/>
              </a:spcBef>
              <a:buSzPct val="100000"/>
              <a:buAutoNum type="arabicPeriod"/>
            </a:pPr>
            <a:r>
              <a:rPr lang="ru" sz="2800"/>
              <a:t>Информационная</a:t>
            </a:r>
          </a:p>
          <a:p>
            <a:pPr marL="457200" lvl="0" indent="-406400" rtl="0">
              <a:spcBef>
                <a:spcPts val="0"/>
              </a:spcBef>
              <a:buSzPct val="100000"/>
              <a:buAutoNum type="arabicPeriod"/>
            </a:pPr>
            <a:r>
              <a:rPr lang="ru" sz="2800"/>
              <a:t>Зеленая</a:t>
            </a:r>
          </a:p>
          <a:p>
            <a:pPr marL="457200" lvl="0" indent="-406400" rtl="0">
              <a:spcBef>
                <a:spcPts val="0"/>
              </a:spcBef>
              <a:buSzPct val="100000"/>
              <a:buAutoNum type="arabicPeriod"/>
            </a:pPr>
            <a:r>
              <a:rPr lang="ru" sz="2800"/>
              <a:t>Санитарно - гигиеническая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Shape 3080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349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" sz="3600" b="1" i="1"/>
              <a:t>“Юный натуралист “ (исследовательская зона)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262301" y="220897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Актуальность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262300" y="936600"/>
            <a:ext cx="8594700" cy="3502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/>
              <a:t>Изменения, которые происходят в социальной сфере, определили новые требования общества к личностным качествам современного человека. Это высокий уровень общего развития, критическое мышление, умение принимать самостоятельные решения, желание и умение приобретать знания, новые технологии общения и социализации.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Образовательная организация должна создавать условия для формирования современного человека востребованного обществом. 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Предметно-развивающая среда и социокультурное окружение - мощные факторы развития детей. Возрастающая потребность населения к реалиям современной жизни указывает на острую необходимость реконструкции и модернизации образовательной инфраструктуры школы в соответствии с функциональными педагогическими требованиями в условиях реализации ФГОС ООО. 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Предметно-развивающая среда нового поколения должна быть технологичной, способной к трансформациям, комфортной и безопасной, сберегающей здоровье учащихся и предоставляющей учащимся возможности выбора индивидуального маршрута обучения, организации благоприятных режимов труда, отдыха, досуга, внеурочной деятельности школьного быта.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497500" y="572675"/>
            <a:ext cx="7827600" cy="386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Цель проекта: </a:t>
            </a:r>
            <a:r>
              <a:rPr lang="ru"/>
              <a:t>формирование биолого-экологической культуры у детей, направленной на осознание целостности живой природы и человека, необходимости заботится обо всём живом на земле, воспитание нравственных качеств личности.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 b="1" i="1"/>
              <a:t>Задачи проекта</a:t>
            </a:r>
            <a:r>
              <a:rPr lang="ru"/>
              <a:t>: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1. Знакомство с видовым разнообразием растительного и животного мира, с их биологическими особенностями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2. Формирование у школьников умений сравнивать, вести наблюдения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3. Приобщение детей к охране природы родного края, вовлечение в ЯЧзащиту окружающей среды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4. Способствовать развитию коллективизма, повышению интереса к исследовательской работе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ct val="25000"/>
              <a:buNone/>
            </a:pPr>
            <a:r>
              <a:rPr lang="ru"/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721</Words>
  <Application>Microsoft Office PowerPoint</Application>
  <PresentationFormat>Экран (16:9)</PresentationFormat>
  <Paragraphs>60</Paragraphs>
  <Slides>19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Shift</vt:lpstr>
      <vt:lpstr>Проект</vt:lpstr>
      <vt:lpstr>Классическая расстановка парт </vt:lpstr>
      <vt:lpstr>Презентация PowerPoint</vt:lpstr>
      <vt:lpstr>Гигиенические требования к школьной доске</vt:lpstr>
      <vt:lpstr>Презентация PowerPoint</vt:lpstr>
      <vt:lpstr>Предметно-развивающая среда состоит из следующих  зон: </vt:lpstr>
      <vt:lpstr>“Юный натуралист “ (исследовательская зона) </vt:lpstr>
      <vt:lpstr>Актуальность</vt:lpstr>
      <vt:lpstr>Презентация PowerPoint</vt:lpstr>
      <vt:lpstr>Пространственно - предметный компонент</vt:lpstr>
      <vt:lpstr>Оформление потолка и стен</vt:lpstr>
      <vt:lpstr>Презентация PowerPoint</vt:lpstr>
      <vt:lpstr>Презентация PowerPoint</vt:lpstr>
      <vt:lpstr>Настольные игры “Юный натуралист “</vt:lpstr>
      <vt:lpstr>Энциклопедии</vt:lpstr>
      <vt:lpstr>Журналы со стерео очками</vt:lpstr>
      <vt:lpstr>Лего конструктор “Домашние животные”</vt:lpstr>
      <vt:lpstr>Макет класса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Сустова Екатерина</dc:creator>
  <cp:lastModifiedBy>Екатерина Сустова</cp:lastModifiedBy>
  <cp:revision>1</cp:revision>
  <dcterms:modified xsi:type="dcterms:W3CDTF">2021-04-14T07:41:52Z</dcterms:modified>
</cp:coreProperties>
</file>