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82" r:id="rId1"/>
  </p:sldMasterIdLst>
  <p:sldIdLst>
    <p:sldId id="256" r:id="rId2"/>
    <p:sldId id="263" r:id="rId3"/>
    <p:sldId id="257" r:id="rId4"/>
    <p:sldId id="261" r:id="rId5"/>
    <p:sldId id="258" r:id="rId6"/>
    <p:sldId id="264" r:id="rId7"/>
    <p:sldId id="262" r:id="rId8"/>
    <p:sldId id="259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201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630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0442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332840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3658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4/14/2021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80801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4/14/2021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1773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969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246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0861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551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529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4/14/2021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430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4/14/2021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9911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4/14/2021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2547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7806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430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4/14/2021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467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  <p:sldLayoutId id="2147483794" r:id="rId12"/>
    <p:sldLayoutId id="2147483795" r:id="rId13"/>
    <p:sldLayoutId id="2147483796" r:id="rId14"/>
    <p:sldLayoutId id="2147483797" r:id="rId15"/>
    <p:sldLayoutId id="2147483798" r:id="rId16"/>
    <p:sldLayoutId id="214748379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B2AD4B-FF78-42B6-B972-25A5411235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4070" y="1673368"/>
            <a:ext cx="11264347" cy="2655761"/>
          </a:xfrm>
        </p:spPr>
        <p:txBody>
          <a:bodyPr>
            <a:normAutofit/>
          </a:bodyPr>
          <a:lstStyle/>
          <a:p>
            <a:pPr algn="ctr"/>
            <a:r>
              <a:rPr lang="ru-RU" sz="8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УМК «Гармония»</a:t>
            </a:r>
            <a:br>
              <a:rPr lang="ru-RU" sz="8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Авторы: 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Соловейчик М.С., Кузьменко Н.С. </a:t>
            </a:r>
            <a:endParaRPr lang="ru-RU" sz="8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2654F5A-9183-4B5F-A44E-8C39895DAA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1" y="4885720"/>
            <a:ext cx="5925560" cy="1646302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chemeClr val="tx1"/>
                </a:solidFill>
              </a:rPr>
              <a:t>Выполнила:</a:t>
            </a:r>
            <a:endParaRPr lang="ru-RU" sz="2400" b="1" dirty="0">
              <a:solidFill>
                <a:schemeClr val="tx1"/>
              </a:solidFill>
            </a:endParaRPr>
          </a:p>
          <a:p>
            <a:pPr algn="l"/>
            <a:r>
              <a:rPr lang="ru-RU" sz="2400" dirty="0">
                <a:solidFill>
                  <a:schemeClr val="tx1"/>
                </a:solidFill>
              </a:rPr>
              <a:t>Бычкова </a:t>
            </a:r>
            <a:r>
              <a:rPr lang="ru-RU" sz="2400" dirty="0" smtClean="0">
                <a:solidFill>
                  <a:schemeClr val="tx1"/>
                </a:solidFill>
              </a:rPr>
              <a:t>Елена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69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6167DF-B1F7-4C31-A551-964C9ABD4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C055ED7-6E6A-4987-9BE4-F0B9570006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955" y="32150"/>
            <a:ext cx="12272955" cy="269633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B07D469-EEA4-4D4D-B7F0-337C995316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78410"/>
            <a:ext cx="2927257" cy="387861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4816CC65-056C-4B9F-A5CF-91D681B4EB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2805372"/>
            <a:ext cx="2927257" cy="385165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66B0E36-0F31-4641-AEF7-C29377CBF1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45260" y="2724126"/>
            <a:ext cx="2838362" cy="4132588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99E9D04-4604-4A46-BFC1-2128E81B261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19789" y="2864593"/>
            <a:ext cx="2874369" cy="3851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710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739E594-F975-4EC9-A740-C5593D0C557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0" y="92765"/>
            <a:ext cx="12192000" cy="6765235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совершенствование речевой деятельности детей; обучение построению высказываний, правильному, умелому использованию средств языка и в целом эффективному устному и письменному общению в различных жизненных ситуациях.</a:t>
            </a:r>
          </a:p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Главные особенности программы и учебника «К тайнам нашего языка» можно отметить так: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коммуникативная направленность т.е. нацеленность на обучение школьников устному и письменному общению средствами русского языка.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Широкое использование детского языкового опыта и природной языковой интуиции, их обогащение и развитие на основе деятельностного подхода к изучению языка и практическому овладению им.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Организация целенаправленной работы по формированию орфографической зоркости учеников как базового орфографического умения, необходимого для дальнейшего становления грамотного письма.</a:t>
            </a:r>
          </a:p>
          <a:p>
            <a:pPr marL="0" indent="0" algn="just">
              <a:buNone/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УМК «Гармония» реализует принципы деятельностного подхода: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сами делают открытия, система заданий позволяет высказать разные точки зрения; новое знание открывает сам ученик. УМК имеет проблемный характер изложения содержания, требующий деятельностного подхода.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19454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2BEEF82-964A-44B0-8498-51414B53020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49965" y="1610140"/>
            <a:ext cx="11092070" cy="5128590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Задания в учебниках и в рабочих тетрадях расположены системно, то есть их последовательностью предусмотрена поэтапная отработка способов действий. Кроме того, в выполнении заданий прослеживается постепенный переход от совместной формы выполнения (с учителем и сверстниками) ко все более самостоятельной. 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К тому же непосредственно в начале обучения детям в учебниках предоставлена большая методическая помощь, чем впоследствии, что предполагает постепенное увеличение доли самостоятельности учащихся при выполнении заданий.</a:t>
            </a:r>
          </a:p>
        </p:txBody>
      </p:sp>
    </p:spTree>
    <p:extLst>
      <p:ext uri="{BB962C8B-B14F-4D97-AF65-F5344CB8AC3E}">
        <p14:creationId xmlns:p14="http://schemas.microsoft.com/office/powerpoint/2010/main" val="24736329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5E25DE-F9A0-4271-B827-BAF412180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8325" y="262255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ru-RU" dirty="0"/>
              <a:t>В учебный материал заложены такие виды заданий: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22FA71C-D9D6-4FB2-B686-6C54F1AFC4B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25286" y="1258956"/>
            <a:ext cx="11688417" cy="5599043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sz="23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над правильной постановкой ударения, над нормами произношения</a:t>
            </a:r>
          </a:p>
          <a:p>
            <a:pPr algn="just"/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Поучись находить слова в словаре. Узнай правильное ударение и верно произнеси слова.</a:t>
            </a:r>
          </a:p>
          <a:p>
            <a:pPr marL="0" indent="0" algn="just">
              <a:buNone/>
            </a:pPr>
            <a:r>
              <a:rPr lang="ru-RU" sz="23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Банты                      торты                   брала                    дала</a:t>
            </a:r>
            <a:endParaRPr lang="ru-RU" sz="23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3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Шарфы                    краны                     клала</a:t>
            </a:r>
            <a:endParaRPr lang="ru-RU" sz="23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сколько групп можно разделить эти слова по вопросу, на который они отвечают?</a:t>
            </a:r>
          </a:p>
          <a:p>
            <a:pPr marL="0" indent="0" algn="just">
              <a:buNone/>
            </a:pP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Запиши в первый столбик (по алфавиту) ту группу слов, в которой их больше. Укажи ударение.</a:t>
            </a:r>
          </a:p>
          <a:p>
            <a:pPr marL="0" indent="0" algn="just">
              <a:buNone/>
            </a:pP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оставшихся слов во второй столбик сначала запиши то, где ударение на первом слоге, а затем два других. Ударение показывай.</a:t>
            </a:r>
          </a:p>
          <a:p>
            <a:pPr algn="just"/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каким ударением нужно произносить эти слова? Проверь себя по словарю. К какому обратишься?</a:t>
            </a:r>
          </a:p>
          <a:p>
            <a:pPr marL="0" indent="0" algn="just">
              <a:buNone/>
            </a:pPr>
            <a:r>
              <a:rPr lang="ru-RU" sz="23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Позвонить - …   …   …</a:t>
            </a:r>
            <a:endParaRPr lang="ru-RU" sz="23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3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Включить  - …   …   …</a:t>
            </a:r>
            <a:endParaRPr lang="ru-RU" sz="23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 часто встречаешь в речи два глагола: </a:t>
            </a:r>
            <a:r>
              <a:rPr lang="ru-RU" sz="23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одеть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3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надеть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Нередко ими пользуются неправильно. Прочитай об их употреблении, чтобы не допускать и рассказывать о секрете этих слов другим. Составь по рисункам предложения, включив в них словосочетания со словами одеть и надеть.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40337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0E1F297-CF13-429C-AC6A-232F9AE4B86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72278" y="364435"/>
            <a:ext cx="12019722" cy="6493565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 об истории одного слова и скажи, чего не знал малыш.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Когда-то было слово люд, означавшее народ. У него была форма множественного числам – люди. Со временем форма единственного числа исчезла, а форма множественного числа соединилась со словом человек.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Запиши слово человек в винительном, творительном и предложном падежах – сначала в единственном числе, а потом во множественном.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Скажи слово ребенок во множественном числе. Сколько слов назовешь? Почему так?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 одной из двух или более возможностей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 предложение, пробуя подставлять в него каждое из слов, данных в скобках. Какое из них, по-твоему, было у автора? Он, конечно, выбрал самое точное.</a:t>
            </a:r>
          </a:p>
          <a:p>
            <a:pPr marL="0" indent="0" algn="just">
              <a:buNone/>
            </a:pPr>
            <a:r>
              <a:rPr lang="ru-RU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бугром в глубоком овраге (текла, шумела, бормотала) речушка </a:t>
            </a:r>
            <a:r>
              <a:rPr lang="ru-RU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Вертушинка</a:t>
            </a:r>
            <a:r>
              <a:rPr lang="ru-RU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К. Паустовский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третье слово точнее других?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 в русском языке очень много, и всегда нужно искать самое удачное. Поучись этому.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Спиши предложения, выбирая из слов в скобках  наиболее точное. Но сначала постарайся понять, чем по значению различаются слова. Отмечай все орфограммы.</a:t>
            </a:r>
          </a:p>
          <a:p>
            <a:pPr marL="0" indent="0" algn="just">
              <a:buNone/>
            </a:pPr>
            <a:r>
              <a:rPr lang="ru-RU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Шла весна. У лесной </a:t>
            </a:r>
            <a:r>
              <a:rPr lang="ru-RU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опу.к</a:t>
            </a:r>
            <a:r>
              <a:rPr lang="ru-RU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(бегали, ползали, сновали, двигались) ожившие </a:t>
            </a:r>
            <a:r>
              <a:rPr lang="ru-RU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мур.вьи</a:t>
            </a:r>
            <a:r>
              <a:rPr lang="ru-RU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 </a:t>
            </a:r>
            <a:r>
              <a:rPr lang="ru-RU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г.лубоват.м</a:t>
            </a:r>
            <a:r>
              <a:rPr lang="ru-RU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неб. (пел, звенел, </a:t>
            </a:r>
            <a:r>
              <a:rPr lang="ru-RU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зал.вался</a:t>
            </a:r>
            <a:r>
              <a:rPr lang="ru-RU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жаворонок.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 А.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Мусатову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</p:txBody>
      </p:sp>
    </p:spTree>
    <p:extLst>
      <p:ext uri="{BB962C8B-B14F-4D97-AF65-F5344CB8AC3E}">
        <p14:creationId xmlns:p14="http://schemas.microsoft.com/office/powerpoint/2010/main" val="2590401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6FE0E4-98F7-4FFE-8C9E-B0E299CCF8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8881" y="516835"/>
            <a:ext cx="3232057" cy="1320800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Часть 1, с. 83, № 169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8A2A9F2-9B6A-4AB3-832D-748F51F0856B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0" y="1423479"/>
            <a:ext cx="5953956" cy="1952898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80FDFE3-CC3A-4B0B-AEDF-50B33D65D1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3956" y="3481624"/>
            <a:ext cx="5953957" cy="2619741"/>
          </a:xfrm>
          <a:prstGeom prst="rect">
            <a:avLst/>
          </a:prstGeom>
        </p:spPr>
      </p:pic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E8A73083-CDC7-406C-B788-CE092E64383A}"/>
              </a:ext>
            </a:extLst>
          </p:cNvPr>
          <p:cNvSpPr txBox="1">
            <a:spLocks/>
          </p:cNvSpPr>
          <p:nvPr/>
        </p:nvSpPr>
        <p:spPr>
          <a:xfrm>
            <a:off x="7707613" y="2768600"/>
            <a:ext cx="3232057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ЧАСТЬ 2, с. 75, № 441</a:t>
            </a:r>
          </a:p>
        </p:txBody>
      </p:sp>
    </p:spTree>
    <p:extLst>
      <p:ext uri="{BB962C8B-B14F-4D97-AF65-F5344CB8AC3E}">
        <p14:creationId xmlns:p14="http://schemas.microsoft.com/office/powerpoint/2010/main" val="39436235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71D1A8-D9BA-47CC-A98B-8F70D43E0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522" y="344557"/>
            <a:ext cx="11953461" cy="1870137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Языковой   материал   этих   учебников   позволяет выделить следующие направления сопоставительного анализа: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CF8AB0A-C71C-4D32-81CD-E0AE529155A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6017" y="1930400"/>
            <a:ext cx="8322365" cy="4761947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Работа по формированию речевого этикета.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Работа по формированию произносительной культуры речи.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Ознакомление с литературными нормами образования слов, словосочетаний и предложений.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Редактирование текстов, предложений.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Подбор слов, составление словосочетаний и предложений для выражения определенной мысли.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0DE624D-314D-4B6D-BA40-88DA9B791D58}"/>
              </a:ext>
            </a:extLst>
          </p:cNvPr>
          <p:cNvSpPr/>
          <p:nvPr/>
        </p:nvSpPr>
        <p:spPr>
          <a:xfrm>
            <a:off x="2100469" y="4762576"/>
            <a:ext cx="801756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современный учебник русского языка для начальной школы «К тайнам нашего языка» отражает не только работу над формированием правильности речи учащихся, но и работу над ее точностью и выразительностью, что значительно совершенствует преподавание русского языка.</a:t>
            </a:r>
          </a:p>
        </p:txBody>
      </p:sp>
    </p:spTree>
    <p:extLst>
      <p:ext uri="{BB962C8B-B14F-4D97-AF65-F5344CB8AC3E}">
        <p14:creationId xmlns:p14="http://schemas.microsoft.com/office/powerpoint/2010/main" val="4164326624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172</TotalTime>
  <Words>209</Words>
  <Application>Microsoft Office PowerPoint</Application>
  <PresentationFormat>Широкоэкранный</PresentationFormat>
  <Paragraphs>43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Times New Roman</vt:lpstr>
      <vt:lpstr>Tw Cen MT</vt:lpstr>
      <vt:lpstr>Капля</vt:lpstr>
      <vt:lpstr>УМК «Гармония»  Авторы: Соловейчик М.С., Кузьменко Н.С. </vt:lpstr>
      <vt:lpstr>Презентация PowerPoint</vt:lpstr>
      <vt:lpstr>Презентация PowerPoint</vt:lpstr>
      <vt:lpstr>Презентация PowerPoint</vt:lpstr>
      <vt:lpstr>В учебный материал заложены такие виды заданий: </vt:lpstr>
      <vt:lpstr>Презентация PowerPoint</vt:lpstr>
      <vt:lpstr>Часть 1, с. 83, № 169</vt:lpstr>
      <vt:lpstr>Языковой   материал   этих   учебников   позволяет выделить следующие направления сопоставительного анализа: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УМК «Гармония»</dc:title>
  <dc:creator>Елена</dc:creator>
  <cp:lastModifiedBy>Елена</cp:lastModifiedBy>
  <cp:revision>14</cp:revision>
  <dcterms:created xsi:type="dcterms:W3CDTF">2018-01-11T10:04:04Z</dcterms:created>
  <dcterms:modified xsi:type="dcterms:W3CDTF">2021-04-14T17:50:03Z</dcterms:modified>
</cp:coreProperties>
</file>