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0"/>
  </p:notesMasterIdLst>
  <p:sldIdLst>
    <p:sldId id="256" r:id="rId3"/>
    <p:sldId id="258" r:id="rId4"/>
    <p:sldId id="269" r:id="rId5"/>
    <p:sldId id="278" r:id="rId6"/>
    <p:sldId id="279" r:id="rId7"/>
    <p:sldId id="259" r:id="rId8"/>
    <p:sldId id="277" r:id="rId9"/>
    <p:sldId id="280" r:id="rId10"/>
    <p:sldId id="260" r:id="rId11"/>
    <p:sldId id="272" r:id="rId12"/>
    <p:sldId id="273" r:id="rId13"/>
    <p:sldId id="274" r:id="rId14"/>
    <p:sldId id="275" r:id="rId15"/>
    <p:sldId id="276" r:id="rId16"/>
    <p:sldId id="264" r:id="rId17"/>
    <p:sldId id="266" r:id="rId18"/>
    <p:sldId id="267"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A6192"/>
    <a:srgbClr val="0C72AA"/>
    <a:srgbClr val="0987CD"/>
    <a:srgbClr val="027FD4"/>
    <a:srgbClr val="19A1FD"/>
    <a:srgbClr val="006CCE"/>
    <a:srgbClr val="02B9CC"/>
    <a:srgbClr val="0089C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715" autoAdjust="0"/>
  </p:normalViewPr>
  <p:slideViewPr>
    <p:cSldViewPr>
      <p:cViewPr varScale="1">
        <p:scale>
          <a:sx n="108" d="100"/>
          <a:sy n="108" d="100"/>
        </p:scale>
        <p:origin x="-78"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Excel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sz="1200">
                <a:solidFill>
                  <a:schemeClr val="accent1"/>
                </a:solidFill>
                <a:latin typeface="Times New Roman" pitchFamily="18" charset="0"/>
                <a:cs typeface="Times New Roman" pitchFamily="18" charset="0"/>
              </a:rPr>
              <a:t>96% да</a:t>
            </a:r>
          </a:p>
          <a:p>
            <a:pPr>
              <a:defRPr/>
            </a:pPr>
            <a:r>
              <a:rPr lang="ru-RU" sz="1200" b="1" cap="none" spc="0">
                <a:ln w="1225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rPr>
              <a:t>4%</a:t>
            </a:r>
            <a:r>
              <a:rPr lang="ru-RU" sz="1200" b="1" cap="none" spc="0" baseline="0">
                <a:ln w="1225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rPr>
              <a:t> нет</a:t>
            </a:r>
            <a:endParaRPr lang="ru-RU" sz="1200">
              <a:solidFill>
                <a:srgbClr val="C00000"/>
              </a:solidFill>
              <a:latin typeface="Times New Roman" pitchFamily="18" charset="0"/>
              <a:cs typeface="Times New Roman" pitchFamily="18" charset="0"/>
            </a:endParaRPr>
          </a:p>
          <a:p>
            <a:pPr>
              <a:defRPr/>
            </a:pPr>
            <a:endParaRPr lang="ru-RU" sz="1200">
              <a:solidFill>
                <a:schemeClr val="accent2"/>
              </a:solidFill>
              <a:latin typeface="Times New Roman" pitchFamily="18" charset="0"/>
              <a:cs typeface="Times New Roman" pitchFamily="18" charset="0"/>
            </a:endParaRPr>
          </a:p>
          <a:p>
            <a:pPr>
              <a:defRPr/>
            </a:pPr>
            <a:endParaRPr lang="ru-RU" sz="1200">
              <a:solidFill>
                <a:srgbClr val="C00000"/>
              </a:solidFill>
              <a:latin typeface="Times New Roman" pitchFamily="18" charset="0"/>
              <a:cs typeface="Times New Roman" pitchFamily="18" charset="0"/>
            </a:endParaRPr>
          </a:p>
        </c:rich>
      </c:tx>
      <c:layout/>
      <c:overlay val="0"/>
    </c:title>
    <c:autoTitleDeleted val="0"/>
    <c:plotArea>
      <c:layout/>
      <c:pieChart>
        <c:varyColors val="1"/>
        <c:ser>
          <c:idx val="0"/>
          <c:order val="0"/>
          <c:tx>
            <c:strRef>
              <c:f>Лист1!$B$1</c:f>
              <c:strCache>
                <c:ptCount val="1"/>
                <c:pt idx="0">
                  <c:v>Продажи</c:v>
                </c:pt>
              </c:strCache>
            </c:strRef>
          </c:tx>
          <c:cat>
            <c:strRef>
              <c:f>Лист1!$A$2:$A$3</c:f>
              <c:strCache>
                <c:ptCount val="2"/>
                <c:pt idx="0">
                  <c:v>Кв. 1</c:v>
                </c:pt>
                <c:pt idx="1">
                  <c:v>Кв. 2</c:v>
                </c:pt>
              </c:strCache>
            </c:strRef>
          </c:cat>
          <c:val>
            <c:numRef>
              <c:f>Лист1!$B$2:$B$3</c:f>
              <c:numCache>
                <c:formatCode>General</c:formatCode>
                <c:ptCount val="2"/>
                <c:pt idx="0">
                  <c:v>96</c:v>
                </c:pt>
                <c:pt idx="1">
                  <c:v>4</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txPr>
    <a:bodyPr/>
    <a:lstStyle/>
    <a:p>
      <a:pPr>
        <a:defRPr lang="ru-RU"/>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sz="1400" b="1" cap="none" spc="0">
                <a:ln w="1225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5%</a:t>
            </a:r>
            <a:r>
              <a:rPr lang="ru-RU" sz="1400" b="1" cap="none" spc="0" baseline="0">
                <a:ln w="1225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 да</a:t>
            </a:r>
          </a:p>
          <a:p>
            <a:pPr>
              <a:defRPr/>
            </a:pPr>
            <a:r>
              <a:rPr lang="ru-RU" sz="1400" b="1" cap="none" spc="0" baseline="0">
                <a:ln w="5270"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95% нет</a:t>
            </a:r>
            <a:endParaRPr lang="ru-RU" sz="1400"/>
          </a:p>
        </c:rich>
      </c:tx>
      <c:layout/>
      <c:overlay val="0"/>
    </c:title>
    <c:autoTitleDeleted val="0"/>
    <c:plotArea>
      <c:layout/>
      <c:pieChart>
        <c:varyColors val="1"/>
        <c:ser>
          <c:idx val="0"/>
          <c:order val="0"/>
          <c:tx>
            <c:strRef>
              <c:f>Лист1!$B$1</c:f>
              <c:strCache>
                <c:ptCount val="1"/>
                <c:pt idx="0">
                  <c:v>Продажи</c:v>
                </c:pt>
              </c:strCache>
            </c:strRef>
          </c:tx>
          <c:cat>
            <c:strRef>
              <c:f>Лист1!$A$2:$A$3</c:f>
              <c:strCache>
                <c:ptCount val="2"/>
                <c:pt idx="0">
                  <c:v>Кв. 1</c:v>
                </c:pt>
                <c:pt idx="1">
                  <c:v>Кв. 2</c:v>
                </c:pt>
              </c:strCache>
            </c:strRef>
          </c:cat>
          <c:val>
            <c:numRef>
              <c:f>Лист1!$B$2:$B$3</c:f>
              <c:numCache>
                <c:formatCode>0%</c:formatCode>
                <c:ptCount val="2"/>
                <c:pt idx="0" formatCode="General">
                  <c:v>5</c:v>
                </c:pt>
                <c:pt idx="1">
                  <c:v>0.95</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ru-RU" sz="1400" b="1" cap="none" spc="0">
                <a:ln w="5270"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44%</a:t>
            </a:r>
            <a:r>
              <a:rPr lang="ru-RU" sz="1400" b="1" cap="none" spc="0" baseline="0">
                <a:ln w="5270"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Times New Roman" pitchFamily="18" charset="0"/>
                <a:cs typeface="Times New Roman" pitchFamily="18" charset="0"/>
              </a:rPr>
              <a:t> да</a:t>
            </a:r>
          </a:p>
          <a:p>
            <a:pPr>
              <a:defRPr/>
            </a:pPr>
            <a:r>
              <a:rPr lang="ru-RU" sz="1400" b="1" cap="none" spc="0" baseline="0">
                <a:ln w="1225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Times New Roman" pitchFamily="18" charset="0"/>
                <a:cs typeface="Times New Roman" pitchFamily="18" charset="0"/>
              </a:rPr>
              <a:t>56% нет</a:t>
            </a:r>
            <a:endParaRPr lang="ru-RU" sz="1400">
              <a:latin typeface="Times New Roman" pitchFamily="18" charset="0"/>
              <a:cs typeface="Times New Roman" pitchFamily="18" charset="0"/>
            </a:endParaRPr>
          </a:p>
        </c:rich>
      </c:tx>
      <c:layout/>
      <c:overlay val="0"/>
    </c:title>
    <c:autoTitleDeleted val="0"/>
    <c:plotArea>
      <c:layout/>
      <c:pieChart>
        <c:varyColors val="1"/>
        <c:ser>
          <c:idx val="0"/>
          <c:order val="0"/>
          <c:tx>
            <c:strRef>
              <c:f>Лист1!$B$1</c:f>
              <c:strCache>
                <c:ptCount val="1"/>
                <c:pt idx="0">
                  <c:v>Продажи</c:v>
                </c:pt>
              </c:strCache>
            </c:strRef>
          </c:tx>
          <c:cat>
            <c:strRef>
              <c:f>Лист1!$A$2:$A$3</c:f>
              <c:strCache>
                <c:ptCount val="2"/>
                <c:pt idx="0">
                  <c:v>Кв. 1</c:v>
                </c:pt>
                <c:pt idx="1">
                  <c:v>Кв. 2</c:v>
                </c:pt>
              </c:strCache>
            </c:strRef>
          </c:cat>
          <c:val>
            <c:numRef>
              <c:f>Лист1!$B$2:$B$3</c:f>
              <c:numCache>
                <c:formatCode>0%</c:formatCode>
                <c:ptCount val="2"/>
                <c:pt idx="0">
                  <c:v>0.44</c:v>
                </c:pt>
                <c:pt idx="1">
                  <c:v>0.56000000000000005</c:v>
                </c:pt>
              </c:numCache>
            </c:numRef>
          </c:val>
        </c:ser>
        <c:dLbls>
          <c:showLegendKey val="0"/>
          <c:showVal val="0"/>
          <c:showCatName val="0"/>
          <c:showSerName val="0"/>
          <c:showPercent val="0"/>
          <c:showBubbleSize val="0"/>
          <c:showLeaderLines val="1"/>
        </c:dLbls>
        <c:firstSliceAng val="0"/>
      </c:pieChart>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vl1pPr>
          </a:lstStyle>
          <a:p>
            <a:pPr>
              <a:defRPr/>
            </a:pPr>
            <a:endParaRPr lang="sr-Latn-C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lvl1pPr>
          </a:lstStyle>
          <a:p>
            <a:pPr>
              <a:defRPr/>
            </a:pPr>
            <a:fld id="{9E5ADA8E-0077-442C-A672-E8DE7D1FB8D5}" type="datetimeFigureOut">
              <a:rPr lang="en-US"/>
              <a:pPr>
                <a:defRPr/>
              </a:pPr>
              <a:t>2/3/2021</a:t>
            </a:fld>
            <a:endParaRPr lang="sr-Latn-C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sr-Latn-C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sr-Latn-CS"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lvl1pPr>
          </a:lstStyle>
          <a:p>
            <a:pPr>
              <a:defRPr/>
            </a:pPr>
            <a:endParaRPr lang="sr-Latn-C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0" hangingPunct="0">
              <a:defRPr sz="1200"/>
            </a:lvl1pPr>
          </a:lstStyle>
          <a:p>
            <a:pPr>
              <a:defRPr/>
            </a:pPr>
            <a:fld id="{F40784D7-5CCD-4376-9BFC-03B54B04A12D}" type="slidenum">
              <a:rPr lang="sr-Latn-CS"/>
              <a:pPr>
                <a:defRPr/>
              </a:pPr>
              <a:t>‹#›</a:t>
            </a:fld>
            <a:endParaRPr lang="sr-Latn-CS"/>
          </a:p>
        </p:txBody>
      </p:sp>
    </p:spTree>
    <p:extLst>
      <p:ext uri="{BB962C8B-B14F-4D97-AF65-F5344CB8AC3E}">
        <p14:creationId xmlns:p14="http://schemas.microsoft.com/office/powerpoint/2010/main" val="32586416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73AF786-0B34-4FDF-B98F-79A9FE5C51D2}" type="slidenum">
              <a:rPr lang="sr-Latn-CS" smtClean="0"/>
              <a:pPr/>
              <a:t>1</a:t>
            </a:fld>
            <a:endParaRPr lang="sr-Latn-C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73AF786-0B34-4FDF-B98F-79A9FE5C51D2}" type="slidenum">
              <a:rPr lang="sr-Latn-CS" smtClean="0"/>
              <a:pPr/>
              <a:t>17</a:t>
            </a:fld>
            <a:endParaRPr lang="sr-Latn-CS" smtClean="0"/>
          </a:p>
        </p:txBody>
      </p:sp>
    </p:spTree>
    <p:extLst>
      <p:ext uri="{BB962C8B-B14F-4D97-AF65-F5344CB8AC3E}">
        <p14:creationId xmlns:p14="http://schemas.microsoft.com/office/powerpoint/2010/main" val="2745010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170" name="Rectangle 2"/>
          <p:cNvSpPr>
            <a:spLocks noGrp="1" noChangeArrowheads="1"/>
          </p:cNvSpPr>
          <p:nvPr>
            <p:ph type="ctrTitle"/>
          </p:nvPr>
        </p:nvSpPr>
        <p:spPr>
          <a:xfrm>
            <a:off x="838200" y="3187700"/>
            <a:ext cx="6172200" cy="850900"/>
          </a:xfrm>
        </p:spPr>
        <p:txBody>
          <a:bodyPr/>
          <a:lstStyle>
            <a:lvl1pPr>
              <a:defRPr sz="4400"/>
            </a:lvl1pPr>
          </a:lstStyle>
          <a:p>
            <a:r>
              <a:rPr lang="ru-RU" smtClean="0"/>
              <a:t>Образец заголовка</a:t>
            </a:r>
            <a:endParaRPr lang="sr-Latn-CS"/>
          </a:p>
        </p:txBody>
      </p:sp>
      <p:sp>
        <p:nvSpPr>
          <p:cNvPr id="7171" name="Rectangle 3"/>
          <p:cNvSpPr>
            <a:spLocks noGrp="1" noChangeArrowheads="1"/>
          </p:cNvSpPr>
          <p:nvPr>
            <p:ph type="subTitle" idx="1"/>
          </p:nvPr>
        </p:nvSpPr>
        <p:spPr>
          <a:xfrm>
            <a:off x="831850" y="4452938"/>
            <a:ext cx="6248400" cy="533400"/>
          </a:xfrm>
        </p:spPr>
        <p:txBody>
          <a:bodyPr/>
          <a:lstStyle>
            <a:lvl1pPr marL="0" indent="0">
              <a:buFontTx/>
              <a:buNone/>
              <a:defRPr sz="2800"/>
            </a:lvl1pPr>
          </a:lstStyle>
          <a:p>
            <a:r>
              <a:rPr lang="ru-RU" smtClean="0"/>
              <a:t>Образец подзаголовка</a:t>
            </a:r>
            <a:endParaRPr lang="sr-Latn-CS"/>
          </a:p>
        </p:txBody>
      </p:sp>
      <p:sp>
        <p:nvSpPr>
          <p:cNvPr id="4" name="Rectangle 4"/>
          <p:cNvSpPr>
            <a:spLocks noGrp="1" noChangeArrowheads="1"/>
          </p:cNvSpPr>
          <p:nvPr>
            <p:ph type="dt" sz="half" idx="10"/>
          </p:nvPr>
        </p:nvSpPr>
        <p:spPr/>
        <p:txBody>
          <a:bodyPr/>
          <a:lstStyle>
            <a:lvl1pPr>
              <a:defRPr/>
            </a:lvl1pPr>
          </a:lstStyle>
          <a:p>
            <a:pPr>
              <a:defRPr/>
            </a:pPr>
            <a:endParaRPr lang="sr-Latn-CS"/>
          </a:p>
        </p:txBody>
      </p:sp>
      <p:sp>
        <p:nvSpPr>
          <p:cNvPr id="5" name="Rectangle 5"/>
          <p:cNvSpPr>
            <a:spLocks noGrp="1" noChangeArrowheads="1"/>
          </p:cNvSpPr>
          <p:nvPr>
            <p:ph type="ftr" sz="quarter" idx="11"/>
          </p:nvPr>
        </p:nvSpPr>
        <p:spPr/>
        <p:txBody>
          <a:bodyPr/>
          <a:lstStyle>
            <a:lvl1pPr>
              <a:defRPr/>
            </a:lvl1pPr>
          </a:lstStyle>
          <a:p>
            <a:pPr>
              <a:defRPr/>
            </a:pPr>
            <a:endParaRPr lang="sr-Latn-CS"/>
          </a:p>
        </p:txBody>
      </p:sp>
      <p:sp>
        <p:nvSpPr>
          <p:cNvPr id="6" name="Rectangle 6"/>
          <p:cNvSpPr>
            <a:spLocks noGrp="1" noChangeArrowheads="1"/>
          </p:cNvSpPr>
          <p:nvPr>
            <p:ph type="sldNum" sz="quarter" idx="12"/>
          </p:nvPr>
        </p:nvSpPr>
        <p:spPr/>
        <p:txBody>
          <a:bodyPr/>
          <a:lstStyle>
            <a:lvl1pPr>
              <a:defRPr/>
            </a:lvl1pPr>
          </a:lstStyle>
          <a:p>
            <a:pPr>
              <a:defRPr/>
            </a:pPr>
            <a:fld id="{4868EA17-D6DB-4CF4-8882-ED34D4563662}" type="slidenum">
              <a:rPr lang="sr-Latn-CS"/>
              <a:pPr>
                <a:defRPr/>
              </a:pPr>
              <a:t>‹#›</a:t>
            </a:fld>
            <a:endParaRPr lang="sr-Latn-CS"/>
          </a:p>
        </p:txBody>
      </p:sp>
    </p:spTree>
    <p:extLst>
      <p:ext uri="{BB962C8B-B14F-4D97-AF65-F5344CB8AC3E}">
        <p14:creationId xmlns:p14="http://schemas.microsoft.com/office/powerpoint/2010/main" val="4006491011"/>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Rectangle 4"/>
          <p:cNvSpPr>
            <a:spLocks noGrp="1" noChangeArrowheads="1"/>
          </p:cNvSpPr>
          <p:nvPr>
            <p:ph type="dt" sz="half" idx="10"/>
          </p:nvPr>
        </p:nvSpPr>
        <p:spPr>
          <a:ln/>
        </p:spPr>
        <p:txBody>
          <a:bodyPr/>
          <a:lstStyle>
            <a:lvl1pPr>
              <a:defRPr/>
            </a:lvl1pPr>
          </a:lstStyle>
          <a:p>
            <a:pPr>
              <a:defRPr/>
            </a:pP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p>
        </p:txBody>
      </p:sp>
      <p:sp>
        <p:nvSpPr>
          <p:cNvPr id="6" name="Rectangle 6"/>
          <p:cNvSpPr>
            <a:spLocks noGrp="1" noChangeArrowheads="1"/>
          </p:cNvSpPr>
          <p:nvPr>
            <p:ph type="sldNum" sz="quarter" idx="12"/>
          </p:nvPr>
        </p:nvSpPr>
        <p:spPr>
          <a:ln/>
        </p:spPr>
        <p:txBody>
          <a:bodyPr/>
          <a:lstStyle>
            <a:lvl1pPr>
              <a:defRPr/>
            </a:lvl1pPr>
          </a:lstStyle>
          <a:p>
            <a:pPr>
              <a:defRPr/>
            </a:pPr>
            <a:fld id="{AADE55D7-E04B-46F6-AD23-E9BAF78F56CF}" type="slidenum">
              <a:rPr lang="sr-Latn-CS"/>
              <a:pPr>
                <a:defRPr/>
              </a:pPr>
              <a:t>‹#›</a:t>
            </a:fld>
            <a:endParaRPr lang="sr-Latn-CS"/>
          </a:p>
        </p:txBody>
      </p:sp>
    </p:spTree>
    <p:extLst>
      <p:ext uri="{BB962C8B-B14F-4D97-AF65-F5344CB8AC3E}">
        <p14:creationId xmlns:p14="http://schemas.microsoft.com/office/powerpoint/2010/main" val="2434530413"/>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5150" y="0"/>
            <a:ext cx="2000250" cy="6400800"/>
          </a:xfrm>
        </p:spPr>
        <p:txBody>
          <a:bodyPr vert="eaVert"/>
          <a:lstStyle/>
          <a:p>
            <a:r>
              <a:rPr lang="ru-RU" smtClean="0"/>
              <a:t>Образец заголовка</a:t>
            </a:r>
            <a:endParaRPr lang="sr-Latn-CS"/>
          </a:p>
        </p:txBody>
      </p:sp>
      <p:sp>
        <p:nvSpPr>
          <p:cNvPr id="3" name="Vertical Text Placeholder 2"/>
          <p:cNvSpPr>
            <a:spLocks noGrp="1"/>
          </p:cNvSpPr>
          <p:nvPr>
            <p:ph type="body" orient="vert" idx="1"/>
          </p:nvPr>
        </p:nvSpPr>
        <p:spPr>
          <a:xfrm>
            <a:off x="914400" y="0"/>
            <a:ext cx="5848350" cy="64008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Rectangle 4"/>
          <p:cNvSpPr>
            <a:spLocks noGrp="1" noChangeArrowheads="1"/>
          </p:cNvSpPr>
          <p:nvPr>
            <p:ph type="dt" sz="half" idx="10"/>
          </p:nvPr>
        </p:nvSpPr>
        <p:spPr>
          <a:ln/>
        </p:spPr>
        <p:txBody>
          <a:bodyPr/>
          <a:lstStyle>
            <a:lvl1pPr>
              <a:defRPr/>
            </a:lvl1pPr>
          </a:lstStyle>
          <a:p>
            <a:pPr>
              <a:defRPr/>
            </a:pP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p>
        </p:txBody>
      </p:sp>
      <p:sp>
        <p:nvSpPr>
          <p:cNvPr id="6" name="Rectangle 6"/>
          <p:cNvSpPr>
            <a:spLocks noGrp="1" noChangeArrowheads="1"/>
          </p:cNvSpPr>
          <p:nvPr>
            <p:ph type="sldNum" sz="quarter" idx="12"/>
          </p:nvPr>
        </p:nvSpPr>
        <p:spPr>
          <a:ln/>
        </p:spPr>
        <p:txBody>
          <a:bodyPr/>
          <a:lstStyle>
            <a:lvl1pPr>
              <a:defRPr/>
            </a:lvl1pPr>
          </a:lstStyle>
          <a:p>
            <a:pPr>
              <a:defRPr/>
            </a:pPr>
            <a:fld id="{B696B7F8-1869-497A-AB5E-90FE3BC71B64}" type="slidenum">
              <a:rPr lang="sr-Latn-CS"/>
              <a:pPr>
                <a:defRPr/>
              </a:pPr>
              <a:t>‹#›</a:t>
            </a:fld>
            <a:endParaRPr lang="sr-Latn-CS"/>
          </a:p>
        </p:txBody>
      </p:sp>
    </p:spTree>
    <p:extLst>
      <p:ext uri="{BB962C8B-B14F-4D97-AF65-F5344CB8AC3E}">
        <p14:creationId xmlns:p14="http://schemas.microsoft.com/office/powerpoint/2010/main" val="1680459028"/>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Rectangle 4"/>
          <p:cNvSpPr>
            <a:spLocks noGrp="1" noChangeArrowheads="1"/>
          </p:cNvSpPr>
          <p:nvPr>
            <p:ph type="dt" sz="half" idx="10"/>
          </p:nvPr>
        </p:nvSpPr>
        <p:spPr>
          <a:ln/>
        </p:spPr>
        <p:txBody>
          <a:bodyPr/>
          <a:lstStyle>
            <a:lvl1pPr>
              <a:defRPr/>
            </a:lvl1pPr>
          </a:lstStyle>
          <a:p>
            <a:pPr>
              <a:defRPr/>
            </a:pP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p>
        </p:txBody>
      </p:sp>
      <p:sp>
        <p:nvSpPr>
          <p:cNvPr id="6" name="Rectangle 6"/>
          <p:cNvSpPr>
            <a:spLocks noGrp="1" noChangeArrowheads="1"/>
          </p:cNvSpPr>
          <p:nvPr>
            <p:ph type="sldNum" sz="quarter" idx="12"/>
          </p:nvPr>
        </p:nvSpPr>
        <p:spPr>
          <a:ln/>
        </p:spPr>
        <p:txBody>
          <a:bodyPr/>
          <a:lstStyle>
            <a:lvl1pPr>
              <a:defRPr/>
            </a:lvl1pPr>
          </a:lstStyle>
          <a:p>
            <a:pPr>
              <a:defRPr/>
            </a:pPr>
            <a:fld id="{5FC78E36-EED2-4C54-8E24-700F4A8A8A91}" type="slidenum">
              <a:rPr lang="sr-Latn-CS"/>
              <a:pPr>
                <a:defRPr/>
              </a:pPr>
              <a:t>‹#›</a:t>
            </a:fld>
            <a:endParaRPr lang="sr-Latn-CS"/>
          </a:p>
        </p:txBody>
      </p:sp>
    </p:spTree>
    <p:extLst>
      <p:ext uri="{BB962C8B-B14F-4D97-AF65-F5344CB8AC3E}">
        <p14:creationId xmlns:p14="http://schemas.microsoft.com/office/powerpoint/2010/main" val="3465688683"/>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sr-Latn-C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sr-Latn-CS"/>
          </a:p>
        </p:txBody>
      </p:sp>
      <p:sp>
        <p:nvSpPr>
          <p:cNvPr id="5" name="Rectangle 5"/>
          <p:cNvSpPr>
            <a:spLocks noGrp="1" noChangeArrowheads="1"/>
          </p:cNvSpPr>
          <p:nvPr>
            <p:ph type="ftr" sz="quarter" idx="11"/>
          </p:nvPr>
        </p:nvSpPr>
        <p:spPr>
          <a:ln/>
        </p:spPr>
        <p:txBody>
          <a:bodyPr/>
          <a:lstStyle>
            <a:lvl1pPr>
              <a:defRPr/>
            </a:lvl1pPr>
          </a:lstStyle>
          <a:p>
            <a:pPr>
              <a:defRPr/>
            </a:pPr>
            <a:endParaRPr lang="sr-Latn-CS"/>
          </a:p>
        </p:txBody>
      </p:sp>
      <p:sp>
        <p:nvSpPr>
          <p:cNvPr id="6" name="Rectangle 6"/>
          <p:cNvSpPr>
            <a:spLocks noGrp="1" noChangeArrowheads="1"/>
          </p:cNvSpPr>
          <p:nvPr>
            <p:ph type="sldNum" sz="quarter" idx="12"/>
          </p:nvPr>
        </p:nvSpPr>
        <p:spPr>
          <a:ln/>
        </p:spPr>
        <p:txBody>
          <a:bodyPr/>
          <a:lstStyle>
            <a:lvl1pPr>
              <a:defRPr/>
            </a:lvl1pPr>
          </a:lstStyle>
          <a:p>
            <a:pPr>
              <a:defRPr/>
            </a:pPr>
            <a:fld id="{A5211065-A613-4EBE-B85F-DBC06E7DF7EF}" type="slidenum">
              <a:rPr lang="sr-Latn-CS"/>
              <a:pPr>
                <a:defRPr/>
              </a:pPr>
              <a:t>‹#›</a:t>
            </a:fld>
            <a:endParaRPr lang="sr-Latn-CS"/>
          </a:p>
        </p:txBody>
      </p:sp>
    </p:spTree>
    <p:extLst>
      <p:ext uri="{BB962C8B-B14F-4D97-AF65-F5344CB8AC3E}">
        <p14:creationId xmlns:p14="http://schemas.microsoft.com/office/powerpoint/2010/main" val="3941221648"/>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Content Placeholder 2"/>
          <p:cNvSpPr>
            <a:spLocks noGrp="1"/>
          </p:cNvSpPr>
          <p:nvPr>
            <p:ph sz="half" idx="1"/>
          </p:nvPr>
        </p:nvSpPr>
        <p:spPr>
          <a:xfrm>
            <a:off x="914400" y="990600"/>
            <a:ext cx="3924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Content Placeholder 3"/>
          <p:cNvSpPr>
            <a:spLocks noGrp="1"/>
          </p:cNvSpPr>
          <p:nvPr>
            <p:ph sz="half" idx="2"/>
          </p:nvPr>
        </p:nvSpPr>
        <p:spPr>
          <a:xfrm>
            <a:off x="4991100" y="990600"/>
            <a:ext cx="3924300" cy="5410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5" name="Rectangle 4"/>
          <p:cNvSpPr>
            <a:spLocks noGrp="1" noChangeArrowheads="1"/>
          </p:cNvSpPr>
          <p:nvPr>
            <p:ph type="dt" sz="half" idx="10"/>
          </p:nvPr>
        </p:nvSpPr>
        <p:spPr>
          <a:ln/>
        </p:spPr>
        <p:txBody>
          <a:bodyPr/>
          <a:lstStyle>
            <a:lvl1pPr>
              <a:defRPr/>
            </a:lvl1pPr>
          </a:lstStyle>
          <a:p>
            <a:pPr>
              <a:defRPr/>
            </a:pP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endParaRPr lang="sr-Latn-CS"/>
          </a:p>
        </p:txBody>
      </p:sp>
      <p:sp>
        <p:nvSpPr>
          <p:cNvPr id="7" name="Rectangle 6"/>
          <p:cNvSpPr>
            <a:spLocks noGrp="1" noChangeArrowheads="1"/>
          </p:cNvSpPr>
          <p:nvPr>
            <p:ph type="sldNum" sz="quarter" idx="12"/>
          </p:nvPr>
        </p:nvSpPr>
        <p:spPr>
          <a:ln/>
        </p:spPr>
        <p:txBody>
          <a:bodyPr/>
          <a:lstStyle>
            <a:lvl1pPr>
              <a:defRPr/>
            </a:lvl1pPr>
          </a:lstStyle>
          <a:p>
            <a:pPr>
              <a:defRPr/>
            </a:pPr>
            <a:fld id="{A9C53FB5-1480-40D1-83B7-F05F56EC329A}" type="slidenum">
              <a:rPr lang="sr-Latn-CS"/>
              <a:pPr>
                <a:defRPr/>
              </a:pPr>
              <a:t>‹#›</a:t>
            </a:fld>
            <a:endParaRPr lang="sr-Latn-CS"/>
          </a:p>
        </p:txBody>
      </p:sp>
    </p:spTree>
    <p:extLst>
      <p:ext uri="{BB962C8B-B14F-4D97-AF65-F5344CB8AC3E}">
        <p14:creationId xmlns:p14="http://schemas.microsoft.com/office/powerpoint/2010/main" val="409631160"/>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sr-Latn-C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7" name="Rectangle 4"/>
          <p:cNvSpPr>
            <a:spLocks noGrp="1" noChangeArrowheads="1"/>
          </p:cNvSpPr>
          <p:nvPr>
            <p:ph type="dt" sz="half" idx="10"/>
          </p:nvPr>
        </p:nvSpPr>
        <p:spPr>
          <a:ln/>
        </p:spPr>
        <p:txBody>
          <a:bodyPr/>
          <a:lstStyle>
            <a:lvl1pPr>
              <a:defRPr/>
            </a:lvl1pPr>
          </a:lstStyle>
          <a:p>
            <a:pPr>
              <a:defRPr/>
            </a:pPr>
            <a:endParaRPr lang="sr-Latn-CS"/>
          </a:p>
        </p:txBody>
      </p:sp>
      <p:sp>
        <p:nvSpPr>
          <p:cNvPr id="8" name="Rectangle 5"/>
          <p:cNvSpPr>
            <a:spLocks noGrp="1" noChangeArrowheads="1"/>
          </p:cNvSpPr>
          <p:nvPr>
            <p:ph type="ftr" sz="quarter" idx="11"/>
          </p:nvPr>
        </p:nvSpPr>
        <p:spPr>
          <a:ln/>
        </p:spPr>
        <p:txBody>
          <a:bodyPr/>
          <a:lstStyle>
            <a:lvl1pPr>
              <a:defRPr/>
            </a:lvl1pPr>
          </a:lstStyle>
          <a:p>
            <a:pPr>
              <a:defRPr/>
            </a:pPr>
            <a:endParaRPr lang="sr-Latn-CS"/>
          </a:p>
        </p:txBody>
      </p:sp>
      <p:sp>
        <p:nvSpPr>
          <p:cNvPr id="9" name="Rectangle 6"/>
          <p:cNvSpPr>
            <a:spLocks noGrp="1" noChangeArrowheads="1"/>
          </p:cNvSpPr>
          <p:nvPr>
            <p:ph type="sldNum" sz="quarter" idx="12"/>
          </p:nvPr>
        </p:nvSpPr>
        <p:spPr>
          <a:ln/>
        </p:spPr>
        <p:txBody>
          <a:bodyPr/>
          <a:lstStyle>
            <a:lvl1pPr>
              <a:defRPr/>
            </a:lvl1pPr>
          </a:lstStyle>
          <a:p>
            <a:pPr>
              <a:defRPr/>
            </a:pPr>
            <a:fld id="{93F6EC8D-D383-425D-BD93-46DAF216240D}" type="slidenum">
              <a:rPr lang="sr-Latn-CS"/>
              <a:pPr>
                <a:defRPr/>
              </a:pPr>
              <a:t>‹#›</a:t>
            </a:fld>
            <a:endParaRPr lang="sr-Latn-CS"/>
          </a:p>
        </p:txBody>
      </p:sp>
    </p:spTree>
    <p:extLst>
      <p:ext uri="{BB962C8B-B14F-4D97-AF65-F5344CB8AC3E}">
        <p14:creationId xmlns:p14="http://schemas.microsoft.com/office/powerpoint/2010/main" val="1073306704"/>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sr-Latn-CS"/>
          </a:p>
        </p:txBody>
      </p:sp>
      <p:sp>
        <p:nvSpPr>
          <p:cNvPr id="3" name="Rectangle 4"/>
          <p:cNvSpPr>
            <a:spLocks noGrp="1" noChangeArrowheads="1"/>
          </p:cNvSpPr>
          <p:nvPr>
            <p:ph type="dt" sz="half" idx="10"/>
          </p:nvPr>
        </p:nvSpPr>
        <p:spPr>
          <a:ln/>
        </p:spPr>
        <p:txBody>
          <a:bodyPr/>
          <a:lstStyle>
            <a:lvl1pPr>
              <a:defRPr/>
            </a:lvl1pPr>
          </a:lstStyle>
          <a:p>
            <a:pPr>
              <a:defRPr/>
            </a:pPr>
            <a:endParaRPr lang="sr-Latn-CS"/>
          </a:p>
        </p:txBody>
      </p:sp>
      <p:sp>
        <p:nvSpPr>
          <p:cNvPr id="4" name="Rectangle 5"/>
          <p:cNvSpPr>
            <a:spLocks noGrp="1" noChangeArrowheads="1"/>
          </p:cNvSpPr>
          <p:nvPr>
            <p:ph type="ftr" sz="quarter" idx="11"/>
          </p:nvPr>
        </p:nvSpPr>
        <p:spPr>
          <a:ln/>
        </p:spPr>
        <p:txBody>
          <a:bodyPr/>
          <a:lstStyle>
            <a:lvl1pPr>
              <a:defRPr/>
            </a:lvl1pPr>
          </a:lstStyle>
          <a:p>
            <a:pPr>
              <a:defRPr/>
            </a:pPr>
            <a:endParaRPr lang="sr-Latn-CS"/>
          </a:p>
        </p:txBody>
      </p:sp>
      <p:sp>
        <p:nvSpPr>
          <p:cNvPr id="5" name="Rectangle 6"/>
          <p:cNvSpPr>
            <a:spLocks noGrp="1" noChangeArrowheads="1"/>
          </p:cNvSpPr>
          <p:nvPr>
            <p:ph type="sldNum" sz="quarter" idx="12"/>
          </p:nvPr>
        </p:nvSpPr>
        <p:spPr>
          <a:ln/>
        </p:spPr>
        <p:txBody>
          <a:bodyPr/>
          <a:lstStyle>
            <a:lvl1pPr>
              <a:defRPr/>
            </a:lvl1pPr>
          </a:lstStyle>
          <a:p>
            <a:pPr>
              <a:defRPr/>
            </a:pPr>
            <a:fld id="{1EBE639C-7D33-4A63-ADF9-85E391ADE9C8}" type="slidenum">
              <a:rPr lang="sr-Latn-CS"/>
              <a:pPr>
                <a:defRPr/>
              </a:pPr>
              <a:t>‹#›</a:t>
            </a:fld>
            <a:endParaRPr lang="sr-Latn-CS"/>
          </a:p>
        </p:txBody>
      </p:sp>
    </p:spTree>
    <p:extLst>
      <p:ext uri="{BB962C8B-B14F-4D97-AF65-F5344CB8AC3E}">
        <p14:creationId xmlns:p14="http://schemas.microsoft.com/office/powerpoint/2010/main" val="2194086850"/>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sr-Latn-CS"/>
          </a:p>
        </p:txBody>
      </p:sp>
      <p:sp>
        <p:nvSpPr>
          <p:cNvPr id="3" name="Rectangle 5"/>
          <p:cNvSpPr>
            <a:spLocks noGrp="1" noChangeArrowheads="1"/>
          </p:cNvSpPr>
          <p:nvPr>
            <p:ph type="ftr" sz="quarter" idx="11"/>
          </p:nvPr>
        </p:nvSpPr>
        <p:spPr>
          <a:ln/>
        </p:spPr>
        <p:txBody>
          <a:bodyPr/>
          <a:lstStyle>
            <a:lvl1pPr>
              <a:defRPr/>
            </a:lvl1pPr>
          </a:lstStyle>
          <a:p>
            <a:pPr>
              <a:defRPr/>
            </a:pPr>
            <a:endParaRPr lang="sr-Latn-CS"/>
          </a:p>
        </p:txBody>
      </p:sp>
      <p:sp>
        <p:nvSpPr>
          <p:cNvPr id="4" name="Rectangle 6"/>
          <p:cNvSpPr>
            <a:spLocks noGrp="1" noChangeArrowheads="1"/>
          </p:cNvSpPr>
          <p:nvPr>
            <p:ph type="sldNum" sz="quarter" idx="12"/>
          </p:nvPr>
        </p:nvSpPr>
        <p:spPr>
          <a:ln/>
        </p:spPr>
        <p:txBody>
          <a:bodyPr/>
          <a:lstStyle>
            <a:lvl1pPr>
              <a:defRPr/>
            </a:lvl1pPr>
          </a:lstStyle>
          <a:p>
            <a:pPr>
              <a:defRPr/>
            </a:pPr>
            <a:fld id="{78A7939D-81CA-4B24-A443-8B7C1C14BDFD}" type="slidenum">
              <a:rPr lang="sr-Latn-CS"/>
              <a:pPr>
                <a:defRPr/>
              </a:pPr>
              <a:t>‹#›</a:t>
            </a:fld>
            <a:endParaRPr lang="sr-Latn-CS"/>
          </a:p>
        </p:txBody>
      </p:sp>
    </p:spTree>
    <p:extLst>
      <p:ext uri="{BB962C8B-B14F-4D97-AF65-F5344CB8AC3E}">
        <p14:creationId xmlns:p14="http://schemas.microsoft.com/office/powerpoint/2010/main" val="2716003249"/>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sr-Latn-C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endParaRPr lang="sr-Latn-CS"/>
          </a:p>
        </p:txBody>
      </p:sp>
      <p:sp>
        <p:nvSpPr>
          <p:cNvPr id="7" name="Rectangle 6"/>
          <p:cNvSpPr>
            <a:spLocks noGrp="1" noChangeArrowheads="1"/>
          </p:cNvSpPr>
          <p:nvPr>
            <p:ph type="sldNum" sz="quarter" idx="12"/>
          </p:nvPr>
        </p:nvSpPr>
        <p:spPr>
          <a:ln/>
        </p:spPr>
        <p:txBody>
          <a:bodyPr/>
          <a:lstStyle>
            <a:lvl1pPr>
              <a:defRPr/>
            </a:lvl1pPr>
          </a:lstStyle>
          <a:p>
            <a:pPr>
              <a:defRPr/>
            </a:pPr>
            <a:fld id="{F701E198-5CE2-4EA9-AECC-93C7B41CFEDB}" type="slidenum">
              <a:rPr lang="sr-Latn-CS"/>
              <a:pPr>
                <a:defRPr/>
              </a:pPr>
              <a:t>‹#›</a:t>
            </a:fld>
            <a:endParaRPr lang="sr-Latn-CS"/>
          </a:p>
        </p:txBody>
      </p:sp>
    </p:spTree>
    <p:extLst>
      <p:ext uri="{BB962C8B-B14F-4D97-AF65-F5344CB8AC3E}">
        <p14:creationId xmlns:p14="http://schemas.microsoft.com/office/powerpoint/2010/main" val="1819826074"/>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sr-Latn-C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sr-Latn-C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sr-Latn-CS"/>
          </a:p>
        </p:txBody>
      </p:sp>
      <p:sp>
        <p:nvSpPr>
          <p:cNvPr id="6" name="Rectangle 5"/>
          <p:cNvSpPr>
            <a:spLocks noGrp="1" noChangeArrowheads="1"/>
          </p:cNvSpPr>
          <p:nvPr>
            <p:ph type="ftr" sz="quarter" idx="11"/>
          </p:nvPr>
        </p:nvSpPr>
        <p:spPr>
          <a:ln/>
        </p:spPr>
        <p:txBody>
          <a:bodyPr/>
          <a:lstStyle>
            <a:lvl1pPr>
              <a:defRPr/>
            </a:lvl1pPr>
          </a:lstStyle>
          <a:p>
            <a:pPr>
              <a:defRPr/>
            </a:pPr>
            <a:endParaRPr lang="sr-Latn-CS"/>
          </a:p>
        </p:txBody>
      </p:sp>
      <p:sp>
        <p:nvSpPr>
          <p:cNvPr id="7" name="Rectangle 6"/>
          <p:cNvSpPr>
            <a:spLocks noGrp="1" noChangeArrowheads="1"/>
          </p:cNvSpPr>
          <p:nvPr>
            <p:ph type="sldNum" sz="quarter" idx="12"/>
          </p:nvPr>
        </p:nvSpPr>
        <p:spPr>
          <a:ln/>
        </p:spPr>
        <p:txBody>
          <a:bodyPr/>
          <a:lstStyle>
            <a:lvl1pPr>
              <a:defRPr/>
            </a:lvl1pPr>
          </a:lstStyle>
          <a:p>
            <a:pPr>
              <a:defRPr/>
            </a:pPr>
            <a:fld id="{0F8DCBEA-A04E-46CF-9D11-0B9A85D3AF1C}" type="slidenum">
              <a:rPr lang="sr-Latn-CS"/>
              <a:pPr>
                <a:defRPr/>
              </a:pPr>
              <a:t>‹#›</a:t>
            </a:fld>
            <a:endParaRPr lang="sr-Latn-CS"/>
          </a:p>
        </p:txBody>
      </p:sp>
    </p:spTree>
    <p:extLst>
      <p:ext uri="{BB962C8B-B14F-4D97-AF65-F5344CB8AC3E}">
        <p14:creationId xmlns:p14="http://schemas.microsoft.com/office/powerpoint/2010/main" val="1278811075"/>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0"/>
            <a:ext cx="80010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sr-Latn-CS" smtClean="0"/>
          </a:p>
        </p:txBody>
      </p:sp>
      <p:sp>
        <p:nvSpPr>
          <p:cNvPr id="1027" name="Rectangle 3"/>
          <p:cNvSpPr>
            <a:spLocks noGrp="1" noChangeArrowheads="1"/>
          </p:cNvSpPr>
          <p:nvPr>
            <p:ph type="body" idx="1"/>
          </p:nvPr>
        </p:nvSpPr>
        <p:spPr bwMode="auto">
          <a:xfrm>
            <a:off x="914400" y="990600"/>
            <a:ext cx="80010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sr-Latn-CS" smtClean="0"/>
          </a:p>
        </p:txBody>
      </p:sp>
      <p:sp>
        <p:nvSpPr>
          <p:cNvPr id="1028" name="Rectangle 4"/>
          <p:cNvSpPr>
            <a:spLocks noGrp="1" noChangeArrowheads="1"/>
          </p:cNvSpPr>
          <p:nvPr>
            <p:ph type="dt" sz="half" idx="2"/>
          </p:nvPr>
        </p:nvSpPr>
        <p:spPr bwMode="auto">
          <a:xfrm>
            <a:off x="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sr-Latn-CS"/>
          </a:p>
        </p:txBody>
      </p:sp>
      <p:sp>
        <p:nvSpPr>
          <p:cNvPr id="1029" name="Rectangle 5"/>
          <p:cNvSpPr>
            <a:spLocks noGrp="1" noChangeArrowheads="1"/>
          </p:cNvSpPr>
          <p:nvPr>
            <p:ph type="ftr" sz="quarter" idx="3"/>
          </p:nvPr>
        </p:nvSpPr>
        <p:spPr bwMode="auto">
          <a:xfrm>
            <a:off x="3124200" y="6553200"/>
            <a:ext cx="289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sr-Latn-CS"/>
          </a:p>
        </p:txBody>
      </p:sp>
      <p:sp>
        <p:nvSpPr>
          <p:cNvPr id="1030" name="Rectangle 6"/>
          <p:cNvSpPr>
            <a:spLocks noGrp="1" noChangeArrowheads="1"/>
          </p:cNvSpPr>
          <p:nvPr>
            <p:ph type="sldNum" sz="quarter" idx="4"/>
          </p:nvPr>
        </p:nvSpPr>
        <p:spPr bwMode="auto">
          <a:xfrm>
            <a:off x="72390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5761B02B-83A0-4353-A41A-913A9BCD6293}" type="slidenum">
              <a:rPr lang="sr-Latn-CS"/>
              <a:pPr>
                <a:defRPr/>
              </a:pPr>
              <a:t>‹#›</a:t>
            </a:fld>
            <a:endParaRPr lang="sr-Latn-CS"/>
          </a:p>
        </p:txBody>
      </p:sp>
    </p:spTree>
  </p:cSld>
  <p:clrMap bg1="lt1" tx1="dk1" bg2="lt2" tx2="dk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spd="slow">
    <p:wipe/>
  </p:transition>
  <p:txStyles>
    <p:titleStyle>
      <a:lvl1pPr algn="l" rtl="0" eaLnBrk="1" fontAlgn="base" hangingPunct="1">
        <a:spcBef>
          <a:spcPct val="0"/>
        </a:spcBef>
        <a:spcAft>
          <a:spcPct val="0"/>
        </a:spcAft>
        <a:defRPr sz="4000">
          <a:solidFill>
            <a:schemeClr val="tx2"/>
          </a:solidFill>
          <a:latin typeface="+mj-lt"/>
          <a:ea typeface="+mj-ea"/>
          <a:cs typeface="+mj-cs"/>
        </a:defRPr>
      </a:lvl1pPr>
      <a:lvl2pPr algn="l" rtl="0" eaLnBrk="1" fontAlgn="base" hangingPunct="1">
        <a:spcBef>
          <a:spcPct val="0"/>
        </a:spcBef>
        <a:spcAft>
          <a:spcPct val="0"/>
        </a:spcAft>
        <a:defRPr sz="4000">
          <a:solidFill>
            <a:schemeClr val="tx2"/>
          </a:solidFill>
          <a:latin typeface="Impact" pitchFamily="34" charset="0"/>
        </a:defRPr>
      </a:lvl2pPr>
      <a:lvl3pPr algn="l" rtl="0" eaLnBrk="1" fontAlgn="base" hangingPunct="1">
        <a:spcBef>
          <a:spcPct val="0"/>
        </a:spcBef>
        <a:spcAft>
          <a:spcPct val="0"/>
        </a:spcAft>
        <a:defRPr sz="4000">
          <a:solidFill>
            <a:schemeClr val="tx2"/>
          </a:solidFill>
          <a:latin typeface="Impact" pitchFamily="34" charset="0"/>
        </a:defRPr>
      </a:lvl3pPr>
      <a:lvl4pPr algn="l" rtl="0" eaLnBrk="1" fontAlgn="base" hangingPunct="1">
        <a:spcBef>
          <a:spcPct val="0"/>
        </a:spcBef>
        <a:spcAft>
          <a:spcPct val="0"/>
        </a:spcAft>
        <a:defRPr sz="4000">
          <a:solidFill>
            <a:schemeClr val="tx2"/>
          </a:solidFill>
          <a:latin typeface="Impact" pitchFamily="34" charset="0"/>
        </a:defRPr>
      </a:lvl4pPr>
      <a:lvl5pPr algn="l" rtl="0" eaLnBrk="1" fontAlgn="base" hangingPunct="1">
        <a:spcBef>
          <a:spcPct val="0"/>
        </a:spcBef>
        <a:spcAft>
          <a:spcPct val="0"/>
        </a:spcAft>
        <a:defRPr sz="4000">
          <a:solidFill>
            <a:schemeClr val="tx2"/>
          </a:solidFill>
          <a:latin typeface="Impact" pitchFamily="34" charset="0"/>
        </a:defRPr>
      </a:lvl5pPr>
      <a:lvl6pPr marL="457200" algn="l" rtl="0" eaLnBrk="1" fontAlgn="base" hangingPunct="1">
        <a:spcBef>
          <a:spcPct val="0"/>
        </a:spcBef>
        <a:spcAft>
          <a:spcPct val="0"/>
        </a:spcAft>
        <a:defRPr sz="4000">
          <a:solidFill>
            <a:schemeClr val="tx2"/>
          </a:solidFill>
          <a:latin typeface="Impact" pitchFamily="34" charset="0"/>
        </a:defRPr>
      </a:lvl6pPr>
      <a:lvl7pPr marL="914400" algn="l" rtl="0" eaLnBrk="1" fontAlgn="base" hangingPunct="1">
        <a:spcBef>
          <a:spcPct val="0"/>
        </a:spcBef>
        <a:spcAft>
          <a:spcPct val="0"/>
        </a:spcAft>
        <a:defRPr sz="4000">
          <a:solidFill>
            <a:schemeClr val="tx2"/>
          </a:solidFill>
          <a:latin typeface="Impact" pitchFamily="34" charset="0"/>
        </a:defRPr>
      </a:lvl7pPr>
      <a:lvl8pPr marL="1371600" algn="l" rtl="0" eaLnBrk="1" fontAlgn="base" hangingPunct="1">
        <a:spcBef>
          <a:spcPct val="0"/>
        </a:spcBef>
        <a:spcAft>
          <a:spcPct val="0"/>
        </a:spcAft>
        <a:defRPr sz="4000">
          <a:solidFill>
            <a:schemeClr val="tx2"/>
          </a:solidFill>
          <a:latin typeface="Impact" pitchFamily="34" charset="0"/>
        </a:defRPr>
      </a:lvl8pPr>
      <a:lvl9pPr marL="1828800" algn="l" rtl="0" eaLnBrk="1" fontAlgn="base" hangingPunct="1">
        <a:spcBef>
          <a:spcPct val="0"/>
        </a:spcBef>
        <a:spcAft>
          <a:spcPct val="0"/>
        </a:spcAft>
        <a:defRPr sz="4000">
          <a:solidFill>
            <a:schemeClr val="tx2"/>
          </a:solidFill>
          <a:latin typeface="Impact" pitchFamily="34"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b="1">
          <a:solidFill>
            <a:schemeClr val="tx1"/>
          </a:solidFill>
          <a:latin typeface="+mn-lt"/>
        </a:defRPr>
      </a:lvl2pPr>
      <a:lvl3pPr marL="1143000" indent="-228600" algn="l" rtl="0" eaLnBrk="1" fontAlgn="base" hangingPunct="1">
        <a:spcBef>
          <a:spcPct val="20000"/>
        </a:spcBef>
        <a:spcAft>
          <a:spcPct val="0"/>
        </a:spcAft>
        <a:buChar char="•"/>
        <a:defRPr sz="24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755576" y="1484784"/>
            <a:ext cx="6254824" cy="2808312"/>
          </a:xfrm>
        </p:spPr>
        <p:txBody>
          <a:bodyPr/>
          <a:lstStyle/>
          <a:p>
            <a:pPr marL="342900" indent="-342900" algn="ctr" defTabSz="457200" fontAlgn="auto">
              <a:spcBef>
                <a:spcPts val="1000"/>
              </a:spcBef>
              <a:spcAft>
                <a:spcPts val="0"/>
              </a:spcAft>
            </a:pPr>
            <a:r>
              <a:rPr lang="ru-RU" sz="2800" kern="1200" dirty="0" smtClean="0">
                <a:solidFill>
                  <a:prstClr val="black">
                    <a:lumMod val="75000"/>
                    <a:lumOff val="25000"/>
                  </a:prstClr>
                </a:solidFill>
                <a:latin typeface="Times New Roman" pitchFamily="18" charset="0"/>
                <a:ea typeface="+mn-ea"/>
                <a:cs typeface="Times New Roman" pitchFamily="18" charset="0"/>
              </a:rPr>
              <a:t/>
            </a:r>
            <a:br>
              <a:rPr lang="ru-RU" sz="2800" kern="1200" dirty="0" smtClean="0">
                <a:solidFill>
                  <a:prstClr val="black">
                    <a:lumMod val="75000"/>
                    <a:lumOff val="25000"/>
                  </a:prstClr>
                </a:solidFill>
                <a:latin typeface="Times New Roman" pitchFamily="18" charset="0"/>
                <a:ea typeface="+mn-ea"/>
                <a:cs typeface="Times New Roman" pitchFamily="18" charset="0"/>
              </a:rPr>
            </a:br>
            <a:r>
              <a:rPr lang="ru-RU" sz="2800" kern="1200" dirty="0" smtClean="0">
                <a:solidFill>
                  <a:schemeClr val="tx1"/>
                </a:solidFill>
                <a:latin typeface="Times New Roman" pitchFamily="18" charset="0"/>
                <a:ea typeface="+mn-ea"/>
                <a:cs typeface="Times New Roman" pitchFamily="18" charset="0"/>
              </a:rPr>
              <a:t>Индивидуальный </a:t>
            </a:r>
            <a:r>
              <a:rPr lang="ru-RU" sz="2800" kern="1200" dirty="0">
                <a:solidFill>
                  <a:schemeClr val="tx1"/>
                </a:solidFill>
                <a:latin typeface="Times New Roman" pitchFamily="18" charset="0"/>
                <a:ea typeface="+mn-ea"/>
                <a:cs typeface="Times New Roman" pitchFamily="18" charset="0"/>
              </a:rPr>
              <a:t>проект</a:t>
            </a:r>
            <a:br>
              <a:rPr lang="ru-RU" sz="2800" kern="1200" dirty="0">
                <a:solidFill>
                  <a:schemeClr val="tx1"/>
                </a:solidFill>
                <a:latin typeface="Times New Roman" pitchFamily="18" charset="0"/>
                <a:ea typeface="+mn-ea"/>
                <a:cs typeface="Times New Roman" pitchFamily="18" charset="0"/>
              </a:rPr>
            </a:br>
            <a:r>
              <a:rPr lang="ru-RU" sz="2800" kern="1200" dirty="0">
                <a:solidFill>
                  <a:schemeClr val="tx1"/>
                </a:solidFill>
                <a:latin typeface="Times New Roman" pitchFamily="18" charset="0"/>
                <a:ea typeface="+mn-ea"/>
                <a:cs typeface="Times New Roman" pitchFamily="18" charset="0"/>
              </a:rPr>
              <a:t>Направление исследования: </a:t>
            </a:r>
            <a:r>
              <a:rPr lang="ru-RU" sz="2800" kern="1200" dirty="0" smtClean="0">
                <a:solidFill>
                  <a:schemeClr val="tx1"/>
                </a:solidFill>
                <a:latin typeface="Times New Roman" pitchFamily="18" charset="0"/>
                <a:ea typeface="+mn-ea"/>
                <a:cs typeface="Times New Roman" pitchFamily="18" charset="0"/>
              </a:rPr>
              <a:t>пропаганда здорового образа жизни</a:t>
            </a:r>
            <a:r>
              <a:rPr lang="ru-RU" sz="2800" kern="1200" dirty="0">
                <a:solidFill>
                  <a:schemeClr val="tx1"/>
                </a:solidFill>
                <a:latin typeface="Times New Roman" pitchFamily="18" charset="0"/>
                <a:ea typeface="+mn-ea"/>
                <a:cs typeface="Times New Roman" pitchFamily="18" charset="0"/>
              </a:rPr>
              <a:t/>
            </a:r>
            <a:br>
              <a:rPr lang="ru-RU" sz="2800" kern="1200" dirty="0">
                <a:solidFill>
                  <a:schemeClr val="tx1"/>
                </a:solidFill>
                <a:latin typeface="Times New Roman" pitchFamily="18" charset="0"/>
                <a:ea typeface="+mn-ea"/>
                <a:cs typeface="Times New Roman" pitchFamily="18" charset="0"/>
              </a:rPr>
            </a:br>
            <a:r>
              <a:rPr lang="ru-RU" sz="2800" kern="1200" dirty="0">
                <a:solidFill>
                  <a:schemeClr val="tx1"/>
                </a:solidFill>
                <a:latin typeface="Times New Roman" pitchFamily="18" charset="0"/>
                <a:ea typeface="+mn-ea"/>
                <a:cs typeface="Times New Roman" pitchFamily="18" charset="0"/>
              </a:rPr>
              <a:t>Тип проекта: </a:t>
            </a:r>
            <a:r>
              <a:rPr lang="ru-RU" sz="2800" kern="1200" dirty="0" smtClean="0">
                <a:solidFill>
                  <a:schemeClr val="tx1"/>
                </a:solidFill>
                <a:latin typeface="Times New Roman" pitchFamily="18" charset="0"/>
                <a:ea typeface="+mn-ea"/>
                <a:cs typeface="Times New Roman" pitchFamily="18" charset="0"/>
              </a:rPr>
              <a:t>творческий</a:t>
            </a:r>
            <a:r>
              <a:rPr lang="ru-RU" sz="2800" kern="1200" dirty="0">
                <a:solidFill>
                  <a:schemeClr val="tx1"/>
                </a:solidFill>
                <a:latin typeface="Times New Roman" pitchFamily="18" charset="0"/>
                <a:ea typeface="+mn-ea"/>
                <a:cs typeface="Times New Roman" pitchFamily="18" charset="0"/>
              </a:rPr>
              <a:t/>
            </a:r>
            <a:br>
              <a:rPr lang="ru-RU" sz="2800" kern="1200" dirty="0">
                <a:solidFill>
                  <a:schemeClr val="tx1"/>
                </a:solidFill>
                <a:latin typeface="Times New Roman" pitchFamily="18" charset="0"/>
                <a:ea typeface="+mn-ea"/>
                <a:cs typeface="Times New Roman" pitchFamily="18" charset="0"/>
              </a:rPr>
            </a:br>
            <a:r>
              <a:rPr lang="ru-RU" sz="2800" kern="1200" dirty="0">
                <a:solidFill>
                  <a:schemeClr val="tx1"/>
                </a:solidFill>
                <a:latin typeface="Times New Roman" pitchFamily="18" charset="0"/>
                <a:ea typeface="+mn-ea"/>
                <a:cs typeface="Times New Roman" pitchFamily="18" charset="0"/>
              </a:rPr>
              <a:t>Тема</a:t>
            </a:r>
            <a:r>
              <a:rPr lang="ru-RU" sz="2800" b="1" kern="1200" dirty="0">
                <a:solidFill>
                  <a:schemeClr val="tx1"/>
                </a:solidFill>
                <a:latin typeface="Times New Roman" pitchFamily="18" charset="0"/>
                <a:ea typeface="+mn-ea"/>
                <a:cs typeface="Times New Roman" pitchFamily="18" charset="0"/>
              </a:rPr>
              <a:t>: </a:t>
            </a:r>
            <a:r>
              <a:rPr lang="ru-RU" sz="3200" b="1" kern="1200" dirty="0" smtClean="0">
                <a:solidFill>
                  <a:srgbClr val="C00000"/>
                </a:solidFill>
                <a:latin typeface="Times New Roman" pitchFamily="18" charset="0"/>
                <a:ea typeface="+mn-ea"/>
                <a:cs typeface="Times New Roman" pitchFamily="18" charset="0"/>
              </a:rPr>
              <a:t>«</a:t>
            </a:r>
            <a:r>
              <a:rPr lang="ru-RU" sz="3200" b="1" dirty="0" smtClean="0">
                <a:solidFill>
                  <a:srgbClr val="C00000"/>
                </a:solidFill>
                <a:latin typeface="Times New Roman" pitchFamily="18" charset="0"/>
                <a:cs typeface="Times New Roman" pitchFamily="18" charset="0"/>
              </a:rPr>
              <a:t>Выбирай спорт, а не вредные привычки</a:t>
            </a:r>
            <a:r>
              <a:rPr lang="ru-RU" sz="3200" b="1" kern="1200" dirty="0" smtClean="0">
                <a:solidFill>
                  <a:srgbClr val="C00000"/>
                </a:solidFill>
                <a:latin typeface="Times New Roman" pitchFamily="18" charset="0"/>
                <a:ea typeface="+mn-ea"/>
                <a:cs typeface="Times New Roman" pitchFamily="18" charset="0"/>
              </a:rPr>
              <a:t>»</a:t>
            </a:r>
            <a:r>
              <a:rPr lang="ru-RU" sz="3200" b="1" kern="1200" dirty="0">
                <a:solidFill>
                  <a:srgbClr val="FF0000"/>
                </a:solidFill>
                <a:latin typeface="Times New Roman" pitchFamily="18" charset="0"/>
                <a:ea typeface="+mn-ea"/>
                <a:cs typeface="Times New Roman" pitchFamily="18" charset="0"/>
              </a:rPr>
              <a:t/>
            </a:r>
            <a:br>
              <a:rPr lang="ru-RU" sz="3200" b="1" kern="1200" dirty="0">
                <a:solidFill>
                  <a:srgbClr val="FF0000"/>
                </a:solidFill>
                <a:latin typeface="Times New Roman" pitchFamily="18" charset="0"/>
                <a:ea typeface="+mn-ea"/>
                <a:cs typeface="Times New Roman" pitchFamily="18" charset="0"/>
              </a:rPr>
            </a:br>
            <a:endParaRPr lang="ru-RU" sz="3200" b="1" dirty="0" smtClean="0">
              <a:latin typeface="Times New Roman" pitchFamily="18" charset="0"/>
              <a:cs typeface="Times New Roman" pitchFamily="18" charset="0"/>
            </a:endParaRPr>
          </a:p>
        </p:txBody>
      </p:sp>
      <p:sp>
        <p:nvSpPr>
          <p:cNvPr id="3075" name="Subtitle 2"/>
          <p:cNvSpPr>
            <a:spLocks noGrp="1"/>
          </p:cNvSpPr>
          <p:nvPr>
            <p:ph type="subTitle" idx="1"/>
          </p:nvPr>
        </p:nvSpPr>
        <p:spPr>
          <a:xfrm>
            <a:off x="2771800" y="4653136"/>
            <a:ext cx="4448200" cy="2045568"/>
          </a:xfrm>
        </p:spPr>
        <p:txBody>
          <a:bodyPr/>
          <a:lstStyle/>
          <a:p>
            <a:pPr algn="r"/>
            <a:r>
              <a:rPr lang="ru-RU" sz="1600" dirty="0" smtClean="0">
                <a:latin typeface="Times New Roman" pitchFamily="18" charset="0"/>
                <a:cs typeface="Times New Roman" pitchFamily="18" charset="0"/>
              </a:rPr>
              <a:t>Разработчик: Басов Руслан </a:t>
            </a:r>
            <a:r>
              <a:rPr lang="ru-RU" sz="1600" dirty="0" err="1" smtClean="0">
                <a:latin typeface="Times New Roman" pitchFamily="18" charset="0"/>
                <a:cs typeface="Times New Roman" pitchFamily="18" charset="0"/>
              </a:rPr>
              <a:t>Джонибекович</a:t>
            </a:r>
            <a:endParaRPr lang="ru-RU" sz="1600" dirty="0" smtClean="0">
              <a:latin typeface="Times New Roman" pitchFamily="18" charset="0"/>
              <a:cs typeface="Times New Roman" pitchFamily="18" charset="0"/>
            </a:endParaRPr>
          </a:p>
          <a:p>
            <a:pPr algn="r"/>
            <a:r>
              <a:rPr lang="ru-RU" sz="1600" dirty="0" smtClean="0">
                <a:latin typeface="Times New Roman" pitchFamily="18" charset="0"/>
                <a:cs typeface="Times New Roman" pitchFamily="18" charset="0"/>
              </a:rPr>
              <a:t>ученик </a:t>
            </a:r>
            <a:r>
              <a:rPr lang="ru-RU" sz="1600" dirty="0">
                <a:latin typeface="Times New Roman" pitchFamily="18" charset="0"/>
                <a:cs typeface="Times New Roman" pitchFamily="18" charset="0"/>
              </a:rPr>
              <a:t>7</a:t>
            </a:r>
            <a:r>
              <a:rPr lang="ru-RU" sz="1600" dirty="0" smtClean="0">
                <a:latin typeface="Times New Roman" pitchFamily="18" charset="0"/>
                <a:cs typeface="Times New Roman" pitchFamily="18" charset="0"/>
              </a:rPr>
              <a:t> класса</a:t>
            </a:r>
            <a:r>
              <a:rPr lang="ru-RU" sz="1800" dirty="0" smtClean="0"/>
              <a:t> </a:t>
            </a:r>
          </a:p>
          <a:p>
            <a:pPr algn="r"/>
            <a:r>
              <a:rPr lang="ru-RU" sz="1600" dirty="0" smtClean="0">
                <a:latin typeface="Times New Roman" pitchFamily="18" charset="0"/>
                <a:cs typeface="Times New Roman" pitchFamily="18" charset="0"/>
              </a:rPr>
              <a:t>Наставник: </a:t>
            </a:r>
            <a:r>
              <a:rPr lang="ru-RU" sz="1600" dirty="0" err="1" smtClean="0">
                <a:latin typeface="Times New Roman" pitchFamily="18" charset="0"/>
                <a:cs typeface="Times New Roman" pitchFamily="18" charset="0"/>
              </a:rPr>
              <a:t>Белянин</a:t>
            </a:r>
            <a:r>
              <a:rPr lang="ru-RU" sz="1600" dirty="0" smtClean="0">
                <a:latin typeface="Times New Roman" pitchFamily="18" charset="0"/>
                <a:cs typeface="Times New Roman" pitchFamily="18" charset="0"/>
              </a:rPr>
              <a:t> Владимир Викторович</a:t>
            </a:r>
          </a:p>
          <a:p>
            <a:pPr algn="r"/>
            <a:r>
              <a:rPr lang="ru-RU" sz="1800" dirty="0" smtClean="0"/>
              <a:t>                         </a:t>
            </a:r>
          </a:p>
          <a:p>
            <a:r>
              <a:rPr lang="ru-RU" sz="1800" dirty="0" smtClean="0"/>
              <a:t>      </a:t>
            </a:r>
            <a:endParaRPr lang="ru-RU" sz="1800" b="0" dirty="0" smtClean="0"/>
          </a:p>
          <a:p>
            <a:r>
              <a:rPr lang="ru-RU" sz="1800" b="0" dirty="0" smtClean="0"/>
              <a:t>             2021</a:t>
            </a:r>
            <a:endParaRPr lang="ru-RU" dirty="0" smtClean="0"/>
          </a:p>
        </p:txBody>
      </p:sp>
      <p:sp>
        <p:nvSpPr>
          <p:cNvPr id="2" name="TextBox 1"/>
          <p:cNvSpPr txBox="1"/>
          <p:nvPr/>
        </p:nvSpPr>
        <p:spPr>
          <a:xfrm>
            <a:off x="1259632" y="116632"/>
            <a:ext cx="5960368" cy="707886"/>
          </a:xfrm>
          <a:prstGeom prst="rect">
            <a:avLst/>
          </a:prstGeom>
          <a:noFill/>
        </p:spPr>
        <p:txBody>
          <a:bodyPr wrap="square" rtlCol="0">
            <a:spAutoFit/>
          </a:bodyPr>
          <a:lstStyle/>
          <a:p>
            <a:pPr algn="ctr"/>
            <a:r>
              <a:rPr lang="en-US" sz="2400" b="1" dirty="0">
                <a:latin typeface="Times New Roman" pitchFamily="18" charset="0"/>
                <a:cs typeface="Times New Roman" pitchFamily="18" charset="0"/>
              </a:rPr>
              <a:t> </a:t>
            </a:r>
            <a:r>
              <a:rPr lang="ru-RU" sz="1600" b="1" dirty="0">
                <a:latin typeface="Times New Roman" pitchFamily="18" charset="0"/>
                <a:cs typeface="Times New Roman" pitchFamily="18" charset="0"/>
              </a:rPr>
              <a:t>Муниципальное общеобразовательное учреждение</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a:t>
            </a:r>
            <a:r>
              <a:rPr lang="ru-RU" sz="1600" b="1" dirty="0" err="1">
                <a:latin typeface="Times New Roman" pitchFamily="18" charset="0"/>
                <a:cs typeface="Times New Roman" pitchFamily="18" charset="0"/>
              </a:rPr>
              <a:t>Филимоновская</a:t>
            </a:r>
            <a:r>
              <a:rPr lang="ru-RU" sz="1600" b="1" dirty="0">
                <a:latin typeface="Times New Roman" pitchFamily="18" charset="0"/>
                <a:cs typeface="Times New Roman" pitchFamily="18" charset="0"/>
              </a:rPr>
              <a:t> средняя общеобразовательная школа»</a:t>
            </a:r>
            <a:endParaRPr lang="ru-RU" sz="1600" b="1" dirty="0"/>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48680"/>
            <a:ext cx="8712968" cy="5632311"/>
          </a:xfrm>
          <a:prstGeom prst="rect">
            <a:avLst/>
          </a:prstGeom>
        </p:spPr>
        <p:txBody>
          <a:bodyPr wrap="square">
            <a:spAutoFit/>
          </a:bodyPr>
          <a:lstStyle/>
          <a:p>
            <a:r>
              <a:rPr lang="ru-RU" sz="2000" dirty="0" smtClean="0">
                <a:latin typeface="Times New Roman" pitchFamily="18" charset="0"/>
                <a:cs typeface="Times New Roman" pitchFamily="18" charset="0"/>
              </a:rPr>
              <a:t>Именно </a:t>
            </a:r>
            <a:r>
              <a:rPr lang="ru-RU" sz="2000" dirty="0">
                <a:latin typeface="Times New Roman" pitchFamily="18" charset="0"/>
                <a:cs typeface="Times New Roman" pitchFamily="18" charset="0"/>
              </a:rPr>
              <a:t>спорт  может изначально устранить негативные факторы развития ребенка. Активное занятие в спортивных кружках заполняет свободный досуг, не оставляя времени для общения с дворовой молодежью. Победы и спортивные достижения формируют здоровую самооценку, позволяя реализовать себя и приобрести уважение сверстников. Правильный круг общения будет изначально формировать негативное отношение к вредным привычкам, прививая любовь к активному и здоровому образу жизни. В случае с подростками спорт, как альтернатива вредным привычкам, выступает в роли профилактики болезни. Даже если человек уже подвержен пагубному влиянию алкоголя, курения или наркотиков, то спорт сможет помочь ему в стремлении избавиться от них. Регулярные физические упражнения в некотором роде помогут скорректировать нанесенный здоровью вред. Занятие спортом является хорошей психологической разгрузкой, заменяя тем самым аналогичное действие курения и употребления алкоголя. Постепенная смена круга общения снизит число раздражающих факторов, мешающих избавиться от вредных привычек. Взрослому человеку спорт может лишь помочь в его стремлении изменить свой образ жизни. Как лекарство он будет действовать только в дополнении к силе воли самого человека.</a:t>
            </a:r>
          </a:p>
        </p:txBody>
      </p:sp>
    </p:spTree>
    <p:extLst>
      <p:ext uri="{BB962C8B-B14F-4D97-AF65-F5344CB8AC3E}">
        <p14:creationId xmlns:p14="http://schemas.microsoft.com/office/powerpoint/2010/main" val="881047089"/>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Анкетирование</a:t>
            </a:r>
            <a:endParaRPr lang="ru-RU" sz="3200" b="1" dirty="0">
              <a:solidFill>
                <a:srgbClr val="C00000"/>
              </a:solidFill>
              <a:latin typeface="Times New Roman" pitchFamily="18" charset="0"/>
              <a:cs typeface="Times New Roman" pitchFamily="18" charset="0"/>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908720"/>
            <a:ext cx="8952239"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9778863"/>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b="1" dirty="0" smtClean="0">
                <a:solidFill>
                  <a:srgbClr val="C00000"/>
                </a:solidFill>
                <a:latin typeface="Times New Roman" pitchFamily="18" charset="0"/>
                <a:cs typeface="Times New Roman" pitchFamily="18" charset="0"/>
              </a:rPr>
              <a:t> Знаете </a:t>
            </a:r>
            <a:r>
              <a:rPr lang="ru-RU" sz="3200" b="1" dirty="0">
                <a:solidFill>
                  <a:srgbClr val="C00000"/>
                </a:solidFill>
                <a:latin typeface="Times New Roman" pitchFamily="18" charset="0"/>
                <a:cs typeface="Times New Roman" pitchFamily="18" charset="0"/>
              </a:rPr>
              <a:t>ли Вы, какой вред несут </a:t>
            </a:r>
            <a:r>
              <a:rPr lang="ru-RU" sz="3200" b="1" dirty="0" smtClean="0">
                <a:solidFill>
                  <a:srgbClr val="C00000"/>
                </a:solidFill>
                <a:latin typeface="Times New Roman" pitchFamily="18" charset="0"/>
                <a:cs typeface="Times New Roman" pitchFamily="18" charset="0"/>
              </a:rPr>
              <a:t>                вредные </a:t>
            </a:r>
            <a:r>
              <a:rPr lang="ru-RU" sz="3200" b="1" dirty="0">
                <a:solidFill>
                  <a:srgbClr val="C00000"/>
                </a:solidFill>
                <a:latin typeface="Times New Roman" pitchFamily="18" charset="0"/>
                <a:cs typeface="Times New Roman" pitchFamily="18" charset="0"/>
              </a:rPr>
              <a:t>привычки человеку?</a:t>
            </a:r>
          </a:p>
        </p:txBody>
      </p:sp>
      <p:sp>
        <p:nvSpPr>
          <p:cNvPr id="3" name="Объект 2"/>
          <p:cNvSpPr>
            <a:spLocks noGrp="1"/>
          </p:cNvSpPr>
          <p:nvPr>
            <p:ph idx="1"/>
          </p:nvPr>
        </p:nvSpPr>
        <p:spPr/>
        <p:txBody>
          <a:bodyPr/>
          <a:lstStyle/>
          <a:p>
            <a:pPr marL="0" indent="0">
              <a:buNone/>
            </a:pPr>
            <a:r>
              <a:rPr lang="ru-RU" smtClean="0"/>
              <a:t> </a:t>
            </a:r>
            <a:endParaRPr lang="ru-RU"/>
          </a:p>
        </p:txBody>
      </p:sp>
      <p:graphicFrame>
        <p:nvGraphicFramePr>
          <p:cNvPr id="4" name="Диаграмма 3"/>
          <p:cNvGraphicFramePr/>
          <p:nvPr>
            <p:extLst>
              <p:ext uri="{D42A27DB-BD31-4B8C-83A1-F6EECF244321}">
                <p14:modId xmlns:p14="http://schemas.microsoft.com/office/powerpoint/2010/main" val="2335860913"/>
              </p:ext>
            </p:extLst>
          </p:nvPr>
        </p:nvGraphicFramePr>
        <p:xfrm>
          <a:off x="35496" y="953344"/>
          <a:ext cx="9108504" cy="590465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87220365"/>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b="1" dirty="0">
                <a:solidFill>
                  <a:srgbClr val="C00000"/>
                </a:solidFill>
                <a:latin typeface="Times New Roman" pitchFamily="18" charset="0"/>
                <a:cs typeface="Times New Roman" pitchFamily="18" charset="0"/>
              </a:rPr>
              <a:t> Кто имеет в нашем классе вредные привычки?</a:t>
            </a:r>
          </a:p>
        </p:txBody>
      </p:sp>
      <p:graphicFrame>
        <p:nvGraphicFramePr>
          <p:cNvPr id="4" name="Объект 3"/>
          <p:cNvGraphicFramePr>
            <a:graphicFrameLocks noGrp="1"/>
          </p:cNvGraphicFramePr>
          <p:nvPr>
            <p:ph idx="1"/>
          </p:nvPr>
        </p:nvGraphicFramePr>
        <p:xfrm>
          <a:off x="107950" y="990600"/>
          <a:ext cx="8928100" cy="5867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088089"/>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4624"/>
            <a:ext cx="9036496" cy="1728192"/>
          </a:xfrm>
        </p:spPr>
        <p:txBody>
          <a:bodyPr/>
          <a:lstStyle/>
          <a:p>
            <a:pPr algn="ctr"/>
            <a:r>
              <a:rPr lang="ru-RU" sz="3200" b="1" dirty="0">
                <a:solidFill>
                  <a:srgbClr val="C00000"/>
                </a:solidFill>
                <a:latin typeface="Times New Roman" pitchFamily="18" charset="0"/>
                <a:cs typeface="Times New Roman" pitchFamily="18" charset="0"/>
              </a:rPr>
              <a:t> </a:t>
            </a:r>
            <a:r>
              <a:rPr lang="ru-RU" sz="3200" b="1" dirty="0" smtClean="0">
                <a:solidFill>
                  <a:srgbClr val="C00000"/>
                </a:solidFill>
                <a:latin typeface="Times New Roman" pitchFamily="18" charset="0"/>
                <a:cs typeface="Times New Roman" pitchFamily="18" charset="0"/>
              </a:rPr>
              <a:t>    </a:t>
            </a:r>
            <a:r>
              <a:rPr lang="ru-RU" sz="3200" b="1" dirty="0">
                <a:solidFill>
                  <a:srgbClr val="C00000"/>
                </a:solidFill>
                <a:latin typeface="Times New Roman" pitchFamily="18" charset="0"/>
                <a:cs typeface="Times New Roman" pitchFamily="18" charset="0"/>
              </a:rPr>
              <a:t>Сколько человек из класса занимается в </a:t>
            </a:r>
            <a:r>
              <a:rPr lang="ru-RU" sz="3200" b="1" dirty="0" smtClean="0">
                <a:solidFill>
                  <a:srgbClr val="C00000"/>
                </a:solidFill>
                <a:latin typeface="Times New Roman" pitchFamily="18" charset="0"/>
                <a:cs typeface="Times New Roman" pitchFamily="18" charset="0"/>
              </a:rPr>
              <a:t>  спортивных </a:t>
            </a:r>
            <a:r>
              <a:rPr lang="ru-RU" sz="3200" b="1" dirty="0">
                <a:solidFill>
                  <a:srgbClr val="C00000"/>
                </a:solidFill>
                <a:latin typeface="Times New Roman" pitchFamily="18" charset="0"/>
                <a:cs typeface="Times New Roman" pitchFamily="18" charset="0"/>
              </a:rPr>
              <a:t>секциях?</a:t>
            </a:r>
            <a:br>
              <a:rPr lang="ru-RU" sz="3200" b="1" dirty="0">
                <a:solidFill>
                  <a:srgbClr val="C00000"/>
                </a:solidFill>
                <a:latin typeface="Times New Roman" pitchFamily="18" charset="0"/>
                <a:cs typeface="Times New Roman" pitchFamily="18" charset="0"/>
              </a:rPr>
            </a:br>
            <a:r>
              <a:rPr lang="ru-RU" sz="3200" b="1" dirty="0">
                <a:solidFill>
                  <a:srgbClr val="C00000"/>
                </a:solidFill>
                <a:latin typeface="Times New Roman" pitchFamily="18" charset="0"/>
                <a:cs typeface="Times New Roman" pitchFamily="18" charset="0"/>
              </a:rPr>
              <a:t/>
            </a:r>
            <a:br>
              <a:rPr lang="ru-RU" sz="3200" b="1" dirty="0">
                <a:solidFill>
                  <a:srgbClr val="C00000"/>
                </a:solidFill>
                <a:latin typeface="Times New Roman" pitchFamily="18" charset="0"/>
                <a:cs typeface="Times New Roman" pitchFamily="18" charset="0"/>
              </a:rPr>
            </a:br>
            <a:endParaRPr lang="ru-RU" sz="3200" b="1" dirty="0">
              <a:solidFill>
                <a:srgbClr val="C00000"/>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idx="1"/>
          </p:nvPr>
        </p:nvGraphicFramePr>
        <p:xfrm>
          <a:off x="0" y="1341438"/>
          <a:ext cx="9109075" cy="551656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79318126"/>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600" dirty="0" smtClean="0">
                <a:solidFill>
                  <a:srgbClr val="C00000"/>
                </a:solidFill>
              </a:rPr>
              <a:t>Заключение</a:t>
            </a:r>
            <a:endParaRPr lang="ru-RU" sz="3600" dirty="0">
              <a:solidFill>
                <a:srgbClr val="C00000"/>
              </a:solidFill>
            </a:endParaRPr>
          </a:p>
        </p:txBody>
      </p:sp>
      <p:sp>
        <p:nvSpPr>
          <p:cNvPr id="3" name="Объект 2"/>
          <p:cNvSpPr>
            <a:spLocks noGrp="1"/>
          </p:cNvSpPr>
          <p:nvPr>
            <p:ph idx="1"/>
          </p:nvPr>
        </p:nvSpPr>
        <p:spPr>
          <a:xfrm>
            <a:off x="107504" y="990600"/>
            <a:ext cx="9001000" cy="5750768"/>
          </a:xfrm>
        </p:spPr>
        <p:txBody>
          <a:bodyPr/>
          <a:lstStyle/>
          <a:p>
            <a:pPr marL="0" indent="0">
              <a:buNone/>
            </a:pPr>
            <a:r>
              <a:rPr lang="ru-RU" sz="2000" b="0" dirty="0">
                <a:latin typeface="Times New Roman" pitchFamily="18" charset="0"/>
                <a:cs typeface="Times New Roman" pitchFamily="18" charset="0"/>
              </a:rPr>
              <a:t>Как видим, для занятий спортом требуется немногое: желание самого человека. Я с одноклассниками  с удовольствием посещаю уроки физкультуры, занятия спортивной секции, принимаю участие в спортивных мероприятиях и соревнованиях. Принимаю участие в районных спортивных мероприятиях. Мне доставляет это огромное удовольствие. Спортивные игры, бег, игра в хоккей, лыжные и велосипедные прогулки делают нас здоровыми, а, следовательно, и счастливыми.</a:t>
            </a:r>
          </a:p>
          <a:p>
            <a:pPr marL="0" indent="0">
              <a:buNone/>
            </a:pPr>
            <a:r>
              <a:rPr lang="ru-RU" sz="2000" b="0" dirty="0">
                <a:latin typeface="Times New Roman" pitchFamily="18" charset="0"/>
                <a:cs typeface="Times New Roman" pitchFamily="18" charset="0"/>
              </a:rPr>
              <a:t> Я выбираю спорт как альтернативу курению, алкоголю и наркотикам. Я знаю, что это правильно. Я - сознательный человек, думающий о будущем своей жизни. </a:t>
            </a:r>
          </a:p>
        </p:txBody>
      </p:sp>
    </p:spTree>
    <p:extLst>
      <p:ext uri="{BB962C8B-B14F-4D97-AF65-F5344CB8AC3E}">
        <p14:creationId xmlns:p14="http://schemas.microsoft.com/office/powerpoint/2010/main" val="2535558982"/>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0"/>
            <a:ext cx="8001000" cy="914400"/>
          </a:xfrm>
        </p:spPr>
        <p:txBody>
          <a:bodyPr/>
          <a:lstStyle/>
          <a:p>
            <a:pPr algn="ctr"/>
            <a:r>
              <a:rPr lang="ru-RU" dirty="0" smtClean="0">
                <a:solidFill>
                  <a:schemeClr val="tx1"/>
                </a:solidFill>
              </a:rPr>
              <a:t/>
            </a:r>
            <a:br>
              <a:rPr lang="ru-RU" dirty="0" smtClean="0">
                <a:solidFill>
                  <a:schemeClr val="tx1"/>
                </a:solidFill>
              </a:rPr>
            </a:br>
            <a:r>
              <a:rPr lang="ru-RU" sz="3600" dirty="0" smtClean="0">
                <a:solidFill>
                  <a:srgbClr val="C00000"/>
                </a:solidFill>
              </a:rPr>
              <a:t>Список  </a:t>
            </a:r>
            <a:r>
              <a:rPr lang="ru-RU" sz="3600" dirty="0">
                <a:solidFill>
                  <a:srgbClr val="C00000"/>
                </a:solidFill>
              </a:rPr>
              <a:t>литературы</a:t>
            </a:r>
            <a:br>
              <a:rPr lang="ru-RU" sz="3600" dirty="0">
                <a:solidFill>
                  <a:srgbClr val="C00000"/>
                </a:solidFill>
              </a:rPr>
            </a:br>
            <a:endParaRPr lang="ru-RU" sz="3600" dirty="0">
              <a:solidFill>
                <a:srgbClr val="C00000"/>
              </a:solidFill>
            </a:endParaRPr>
          </a:p>
        </p:txBody>
      </p:sp>
      <p:sp>
        <p:nvSpPr>
          <p:cNvPr id="3" name="Объект 2"/>
          <p:cNvSpPr>
            <a:spLocks noGrp="1"/>
          </p:cNvSpPr>
          <p:nvPr>
            <p:ph idx="1"/>
          </p:nvPr>
        </p:nvSpPr>
        <p:spPr/>
        <p:txBody>
          <a:bodyPr/>
          <a:lstStyle/>
          <a:p>
            <a:pPr marL="0" indent="0">
              <a:buNone/>
            </a:pPr>
            <a:r>
              <a:rPr lang="ru-RU" sz="2400" b="0" dirty="0" smtClean="0"/>
              <a:t>1</a:t>
            </a:r>
            <a:r>
              <a:rPr lang="ru-RU" sz="2400" b="0" dirty="0"/>
              <a:t>. Алексеев В. А. « Физкультура и спорт» М.: Просвещение 1986.</a:t>
            </a:r>
          </a:p>
          <a:p>
            <a:pPr marL="0" indent="0">
              <a:buNone/>
            </a:pPr>
            <a:r>
              <a:rPr lang="ru-RU" sz="2400" b="0" dirty="0"/>
              <a:t>2. Андронов О.П. « Физическая культура, как средство влияния на формирование личности » М.: Мир, 2007.</a:t>
            </a:r>
          </a:p>
          <a:p>
            <a:pPr marL="0" indent="0">
              <a:buNone/>
            </a:pPr>
            <a:r>
              <a:rPr lang="ru-RU" sz="2400" b="0" dirty="0"/>
              <a:t>3. Захарова Е.Л. « Как спорт помогает оценивать себя» М., 2014</a:t>
            </a:r>
          </a:p>
          <a:p>
            <a:pPr marL="0" indent="0">
              <a:buNone/>
            </a:pPr>
            <a:r>
              <a:rPr lang="ru-RU" sz="2400" b="0" dirty="0"/>
              <a:t>4. Киселёв Ю.Я. « Влияние спорта на формирование ли4. </a:t>
            </a:r>
            <a:r>
              <a:rPr lang="ru-RU" sz="2400" b="0" dirty="0" err="1"/>
              <a:t>Воложин</a:t>
            </a:r>
            <a:r>
              <a:rPr lang="ru-RU" sz="2400" b="0" dirty="0"/>
              <a:t> А.И., Субботин Ю.К., </a:t>
            </a:r>
            <a:r>
              <a:rPr lang="ru-RU" sz="2400" b="0" dirty="0" err="1"/>
              <a:t>Чикин</a:t>
            </a:r>
            <a:r>
              <a:rPr lang="ru-RU" sz="2400" b="0" dirty="0"/>
              <a:t> С.Я. Путь к здоровью. Москва.,1987.</a:t>
            </a:r>
          </a:p>
          <a:p>
            <a:pPr marL="0" indent="0">
              <a:buNone/>
            </a:pPr>
            <a:r>
              <a:rPr lang="ru-RU" sz="2400" b="0" dirty="0"/>
              <a:t>5. </a:t>
            </a:r>
            <a:r>
              <a:rPr lang="ru-RU" sz="2400" b="0" dirty="0" err="1"/>
              <a:t>Жолдак</a:t>
            </a:r>
            <a:r>
              <a:rPr lang="ru-RU" sz="2400" b="0" dirty="0"/>
              <a:t> В.И. Социология физической культуры и спорта. Кн. I. Москва.,1992.</a:t>
            </a:r>
          </a:p>
          <a:p>
            <a:pPr marL="0" indent="0">
              <a:buNone/>
            </a:pPr>
            <a:r>
              <a:rPr lang="ru-RU" sz="2400" b="0" dirty="0" err="1" smtClean="0"/>
              <a:t>чности</a:t>
            </a:r>
            <a:r>
              <a:rPr lang="ru-RU" sz="2400" b="0" dirty="0"/>
              <a:t>» </a:t>
            </a:r>
            <a:r>
              <a:rPr lang="ru-RU" sz="2400" b="0" dirty="0" err="1"/>
              <a:t>М.,Знание</a:t>
            </a:r>
            <a:r>
              <a:rPr lang="ru-RU" sz="2400" b="0" dirty="0"/>
              <a:t> 2012 </a:t>
            </a:r>
          </a:p>
        </p:txBody>
      </p:sp>
    </p:spTree>
    <p:extLst>
      <p:ext uri="{BB962C8B-B14F-4D97-AF65-F5344CB8AC3E}">
        <p14:creationId xmlns:p14="http://schemas.microsoft.com/office/powerpoint/2010/main" val="689812860"/>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755576" y="1484784"/>
            <a:ext cx="6254824" cy="2808312"/>
          </a:xfrm>
        </p:spPr>
        <p:txBody>
          <a:bodyPr/>
          <a:lstStyle/>
          <a:p>
            <a:pPr marL="342900" indent="-342900" algn="ctr" defTabSz="457200" fontAlgn="auto">
              <a:spcBef>
                <a:spcPts val="1000"/>
              </a:spcBef>
              <a:spcAft>
                <a:spcPts val="0"/>
              </a:spcAft>
            </a:pPr>
            <a:r>
              <a:rPr lang="ru-RU" sz="2800" kern="1200" dirty="0" smtClean="0">
                <a:solidFill>
                  <a:prstClr val="black">
                    <a:lumMod val="75000"/>
                    <a:lumOff val="25000"/>
                  </a:prstClr>
                </a:solidFill>
                <a:latin typeface="Times New Roman" pitchFamily="18" charset="0"/>
                <a:ea typeface="+mn-ea"/>
                <a:cs typeface="Times New Roman" pitchFamily="18" charset="0"/>
              </a:rPr>
              <a:t/>
            </a:r>
            <a:br>
              <a:rPr lang="ru-RU" sz="2800" kern="1200" dirty="0" smtClean="0">
                <a:solidFill>
                  <a:prstClr val="black">
                    <a:lumMod val="75000"/>
                    <a:lumOff val="25000"/>
                  </a:prstClr>
                </a:solidFill>
                <a:latin typeface="Times New Roman" pitchFamily="18" charset="0"/>
                <a:ea typeface="+mn-ea"/>
                <a:cs typeface="Times New Roman" pitchFamily="18" charset="0"/>
              </a:rPr>
            </a:br>
            <a:r>
              <a:rPr lang="ru-RU" sz="2800" kern="1200" dirty="0" smtClean="0">
                <a:solidFill>
                  <a:schemeClr val="tx1"/>
                </a:solidFill>
                <a:latin typeface="Times New Roman" pitchFamily="18" charset="0"/>
                <a:ea typeface="+mn-ea"/>
                <a:cs typeface="Times New Roman" pitchFamily="18" charset="0"/>
              </a:rPr>
              <a:t>Индивидуальный </a:t>
            </a:r>
            <a:r>
              <a:rPr lang="ru-RU" sz="2800" kern="1200" dirty="0">
                <a:solidFill>
                  <a:schemeClr val="tx1"/>
                </a:solidFill>
                <a:latin typeface="Times New Roman" pitchFamily="18" charset="0"/>
                <a:ea typeface="+mn-ea"/>
                <a:cs typeface="Times New Roman" pitchFamily="18" charset="0"/>
              </a:rPr>
              <a:t>проект</a:t>
            </a:r>
            <a:br>
              <a:rPr lang="ru-RU" sz="2800" kern="1200" dirty="0">
                <a:solidFill>
                  <a:schemeClr val="tx1"/>
                </a:solidFill>
                <a:latin typeface="Times New Roman" pitchFamily="18" charset="0"/>
                <a:ea typeface="+mn-ea"/>
                <a:cs typeface="Times New Roman" pitchFamily="18" charset="0"/>
              </a:rPr>
            </a:br>
            <a:r>
              <a:rPr lang="ru-RU" sz="2800" kern="1200" dirty="0">
                <a:solidFill>
                  <a:schemeClr val="tx1"/>
                </a:solidFill>
                <a:latin typeface="Times New Roman" pitchFamily="18" charset="0"/>
                <a:ea typeface="+mn-ea"/>
                <a:cs typeface="Times New Roman" pitchFamily="18" charset="0"/>
              </a:rPr>
              <a:t>Направление исследования: </a:t>
            </a:r>
            <a:r>
              <a:rPr lang="ru-RU" sz="2800" kern="1200" dirty="0" smtClean="0">
                <a:solidFill>
                  <a:schemeClr val="tx1"/>
                </a:solidFill>
                <a:latin typeface="Times New Roman" pitchFamily="18" charset="0"/>
                <a:ea typeface="+mn-ea"/>
                <a:cs typeface="Times New Roman" pitchFamily="18" charset="0"/>
              </a:rPr>
              <a:t>пропаганда здорового образа жизни</a:t>
            </a:r>
            <a:r>
              <a:rPr lang="ru-RU" sz="2800" kern="1200" dirty="0">
                <a:solidFill>
                  <a:schemeClr val="tx1"/>
                </a:solidFill>
                <a:latin typeface="Times New Roman" pitchFamily="18" charset="0"/>
                <a:ea typeface="+mn-ea"/>
                <a:cs typeface="Times New Roman" pitchFamily="18" charset="0"/>
              </a:rPr>
              <a:t/>
            </a:r>
            <a:br>
              <a:rPr lang="ru-RU" sz="2800" kern="1200" dirty="0">
                <a:solidFill>
                  <a:schemeClr val="tx1"/>
                </a:solidFill>
                <a:latin typeface="Times New Roman" pitchFamily="18" charset="0"/>
                <a:ea typeface="+mn-ea"/>
                <a:cs typeface="Times New Roman" pitchFamily="18" charset="0"/>
              </a:rPr>
            </a:br>
            <a:r>
              <a:rPr lang="ru-RU" sz="2800" kern="1200" dirty="0">
                <a:solidFill>
                  <a:schemeClr val="tx1"/>
                </a:solidFill>
                <a:latin typeface="Times New Roman" pitchFamily="18" charset="0"/>
                <a:ea typeface="+mn-ea"/>
                <a:cs typeface="Times New Roman" pitchFamily="18" charset="0"/>
              </a:rPr>
              <a:t>Тип проекта: </a:t>
            </a:r>
            <a:r>
              <a:rPr lang="ru-RU" sz="2800" kern="1200" dirty="0" smtClean="0">
                <a:solidFill>
                  <a:schemeClr val="tx1"/>
                </a:solidFill>
                <a:latin typeface="Times New Roman" pitchFamily="18" charset="0"/>
                <a:ea typeface="+mn-ea"/>
                <a:cs typeface="Times New Roman" pitchFamily="18" charset="0"/>
              </a:rPr>
              <a:t>творческий</a:t>
            </a:r>
            <a:r>
              <a:rPr lang="ru-RU" sz="2800" kern="1200" dirty="0">
                <a:solidFill>
                  <a:schemeClr val="tx1"/>
                </a:solidFill>
                <a:latin typeface="Times New Roman" pitchFamily="18" charset="0"/>
                <a:ea typeface="+mn-ea"/>
                <a:cs typeface="Times New Roman" pitchFamily="18" charset="0"/>
              </a:rPr>
              <a:t/>
            </a:r>
            <a:br>
              <a:rPr lang="ru-RU" sz="2800" kern="1200" dirty="0">
                <a:solidFill>
                  <a:schemeClr val="tx1"/>
                </a:solidFill>
                <a:latin typeface="Times New Roman" pitchFamily="18" charset="0"/>
                <a:ea typeface="+mn-ea"/>
                <a:cs typeface="Times New Roman" pitchFamily="18" charset="0"/>
              </a:rPr>
            </a:br>
            <a:r>
              <a:rPr lang="ru-RU" sz="2800" kern="1200" dirty="0">
                <a:solidFill>
                  <a:schemeClr val="tx1"/>
                </a:solidFill>
                <a:latin typeface="Times New Roman" pitchFamily="18" charset="0"/>
                <a:ea typeface="+mn-ea"/>
                <a:cs typeface="Times New Roman" pitchFamily="18" charset="0"/>
              </a:rPr>
              <a:t>Тема</a:t>
            </a:r>
            <a:r>
              <a:rPr lang="ru-RU" sz="2800" b="1" kern="1200" dirty="0">
                <a:solidFill>
                  <a:schemeClr val="tx1"/>
                </a:solidFill>
                <a:latin typeface="Times New Roman" pitchFamily="18" charset="0"/>
                <a:ea typeface="+mn-ea"/>
                <a:cs typeface="Times New Roman" pitchFamily="18" charset="0"/>
              </a:rPr>
              <a:t>: </a:t>
            </a:r>
            <a:r>
              <a:rPr lang="ru-RU" sz="3200" b="1" kern="1200" dirty="0" smtClean="0">
                <a:solidFill>
                  <a:srgbClr val="C00000"/>
                </a:solidFill>
                <a:latin typeface="Times New Roman" pitchFamily="18" charset="0"/>
                <a:ea typeface="+mn-ea"/>
                <a:cs typeface="Times New Roman" pitchFamily="18" charset="0"/>
              </a:rPr>
              <a:t>«</a:t>
            </a:r>
            <a:r>
              <a:rPr lang="ru-RU" sz="3200" b="1" dirty="0" smtClean="0">
                <a:solidFill>
                  <a:srgbClr val="C00000"/>
                </a:solidFill>
              </a:rPr>
              <a:t>Выбирай спорт, а не вредные привычки</a:t>
            </a:r>
            <a:r>
              <a:rPr lang="ru-RU" sz="3200" b="1" kern="1200" dirty="0" smtClean="0">
                <a:solidFill>
                  <a:srgbClr val="C00000"/>
                </a:solidFill>
                <a:latin typeface="Times New Roman" pitchFamily="18" charset="0"/>
                <a:ea typeface="+mn-ea"/>
                <a:cs typeface="Times New Roman" pitchFamily="18" charset="0"/>
              </a:rPr>
              <a:t>»</a:t>
            </a:r>
            <a:r>
              <a:rPr lang="ru-RU" sz="3600" kern="1200" dirty="0">
                <a:solidFill>
                  <a:srgbClr val="C00000"/>
                </a:solidFill>
                <a:latin typeface="Times New Roman" pitchFamily="18" charset="0"/>
                <a:ea typeface="+mn-ea"/>
                <a:cs typeface="Times New Roman" pitchFamily="18" charset="0"/>
              </a:rPr>
              <a:t/>
            </a:r>
            <a:br>
              <a:rPr lang="ru-RU" sz="3600" kern="1200" dirty="0">
                <a:solidFill>
                  <a:srgbClr val="C00000"/>
                </a:solidFill>
                <a:latin typeface="Times New Roman" pitchFamily="18" charset="0"/>
                <a:ea typeface="+mn-ea"/>
                <a:cs typeface="Times New Roman" pitchFamily="18" charset="0"/>
              </a:rPr>
            </a:br>
            <a:endParaRPr lang="ru-RU" sz="3600" dirty="0" smtClean="0">
              <a:solidFill>
                <a:srgbClr val="C00000"/>
              </a:solidFill>
            </a:endParaRPr>
          </a:p>
        </p:txBody>
      </p:sp>
      <p:sp>
        <p:nvSpPr>
          <p:cNvPr id="3075" name="Subtitle 2"/>
          <p:cNvSpPr>
            <a:spLocks noGrp="1"/>
          </p:cNvSpPr>
          <p:nvPr>
            <p:ph type="subTitle" idx="1"/>
          </p:nvPr>
        </p:nvSpPr>
        <p:spPr>
          <a:xfrm>
            <a:off x="2771800" y="4653136"/>
            <a:ext cx="4448200" cy="2045568"/>
          </a:xfrm>
        </p:spPr>
        <p:txBody>
          <a:bodyPr/>
          <a:lstStyle/>
          <a:p>
            <a:pPr algn="r"/>
            <a:r>
              <a:rPr lang="ru-RU" sz="1600" dirty="0" smtClean="0">
                <a:latin typeface="Times New Roman" pitchFamily="18" charset="0"/>
                <a:cs typeface="Times New Roman" pitchFamily="18" charset="0"/>
              </a:rPr>
              <a:t>Разработчик: Басов Руслан </a:t>
            </a:r>
            <a:r>
              <a:rPr lang="ru-RU" sz="1600" dirty="0" err="1" smtClean="0">
                <a:latin typeface="Times New Roman" pitchFamily="18" charset="0"/>
                <a:cs typeface="Times New Roman" pitchFamily="18" charset="0"/>
              </a:rPr>
              <a:t>Джонибекович</a:t>
            </a:r>
            <a:endParaRPr lang="ru-RU" sz="1600" dirty="0" smtClean="0">
              <a:latin typeface="Times New Roman" pitchFamily="18" charset="0"/>
              <a:cs typeface="Times New Roman" pitchFamily="18" charset="0"/>
            </a:endParaRPr>
          </a:p>
          <a:p>
            <a:pPr algn="r"/>
            <a:r>
              <a:rPr lang="ru-RU" sz="1600" dirty="0" smtClean="0">
                <a:latin typeface="Times New Roman" pitchFamily="18" charset="0"/>
                <a:cs typeface="Times New Roman" pitchFamily="18" charset="0"/>
              </a:rPr>
              <a:t>ученик </a:t>
            </a:r>
            <a:r>
              <a:rPr lang="ru-RU" sz="1600" dirty="0">
                <a:latin typeface="Times New Roman" pitchFamily="18" charset="0"/>
                <a:cs typeface="Times New Roman" pitchFamily="18" charset="0"/>
              </a:rPr>
              <a:t>7</a:t>
            </a:r>
            <a:r>
              <a:rPr lang="ru-RU" sz="1600" dirty="0" smtClean="0">
                <a:latin typeface="Times New Roman" pitchFamily="18" charset="0"/>
                <a:cs typeface="Times New Roman" pitchFamily="18" charset="0"/>
              </a:rPr>
              <a:t> класса</a:t>
            </a:r>
            <a:r>
              <a:rPr lang="ru-RU" sz="1800" dirty="0" smtClean="0"/>
              <a:t> </a:t>
            </a:r>
          </a:p>
          <a:p>
            <a:pPr algn="r"/>
            <a:r>
              <a:rPr lang="ru-RU" sz="1600" dirty="0" smtClean="0">
                <a:latin typeface="Times New Roman" pitchFamily="18" charset="0"/>
                <a:cs typeface="Times New Roman" pitchFamily="18" charset="0"/>
              </a:rPr>
              <a:t>Наставник: </a:t>
            </a:r>
            <a:r>
              <a:rPr lang="ru-RU" sz="1600" dirty="0" err="1" smtClean="0">
                <a:latin typeface="Times New Roman" pitchFamily="18" charset="0"/>
                <a:cs typeface="Times New Roman" pitchFamily="18" charset="0"/>
              </a:rPr>
              <a:t>Белянин</a:t>
            </a:r>
            <a:r>
              <a:rPr lang="ru-RU" sz="1600" dirty="0" smtClean="0">
                <a:latin typeface="Times New Roman" pitchFamily="18" charset="0"/>
                <a:cs typeface="Times New Roman" pitchFamily="18" charset="0"/>
              </a:rPr>
              <a:t> Владимир Викторович</a:t>
            </a:r>
          </a:p>
          <a:p>
            <a:pPr algn="r"/>
            <a:r>
              <a:rPr lang="ru-RU" sz="1800" dirty="0" smtClean="0"/>
              <a:t>                                         </a:t>
            </a:r>
          </a:p>
          <a:p>
            <a:r>
              <a:rPr lang="ru-RU" sz="1800" dirty="0" smtClean="0"/>
              <a:t>      </a:t>
            </a:r>
          </a:p>
          <a:p>
            <a:r>
              <a:rPr lang="ru-RU" sz="1800" b="0" dirty="0" smtClean="0"/>
              <a:t>              2021</a:t>
            </a:r>
            <a:r>
              <a:rPr lang="ru-RU" sz="1800" dirty="0" smtClean="0"/>
              <a:t> </a:t>
            </a:r>
            <a:endParaRPr lang="ru-RU" dirty="0" smtClean="0"/>
          </a:p>
        </p:txBody>
      </p:sp>
      <p:sp>
        <p:nvSpPr>
          <p:cNvPr id="2" name="TextBox 1"/>
          <p:cNvSpPr txBox="1"/>
          <p:nvPr/>
        </p:nvSpPr>
        <p:spPr>
          <a:xfrm>
            <a:off x="1259632" y="116632"/>
            <a:ext cx="5960368" cy="584775"/>
          </a:xfrm>
          <a:prstGeom prst="rect">
            <a:avLst/>
          </a:prstGeom>
          <a:noFill/>
        </p:spPr>
        <p:txBody>
          <a:bodyPr wrap="square" rtlCol="0">
            <a:spAutoFit/>
          </a:bodyPr>
          <a:lstStyle/>
          <a:p>
            <a:pPr algn="ctr"/>
            <a:r>
              <a:rPr lang="en-US" sz="1600" b="1" dirty="0">
                <a:latin typeface="Times New Roman" pitchFamily="18" charset="0"/>
                <a:cs typeface="Times New Roman" pitchFamily="18" charset="0"/>
              </a:rPr>
              <a:t> </a:t>
            </a:r>
            <a:r>
              <a:rPr lang="ru-RU" sz="1600" b="1" dirty="0">
                <a:latin typeface="Times New Roman" pitchFamily="18" charset="0"/>
                <a:cs typeface="Times New Roman" pitchFamily="18" charset="0"/>
              </a:rPr>
              <a:t>Муниципальное общеобразовательное учреждение</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a:t>
            </a:r>
            <a:r>
              <a:rPr lang="ru-RU" sz="1600" b="1" dirty="0" err="1">
                <a:latin typeface="Times New Roman" pitchFamily="18" charset="0"/>
                <a:cs typeface="Times New Roman" pitchFamily="18" charset="0"/>
              </a:rPr>
              <a:t>Филимоновская</a:t>
            </a:r>
            <a:r>
              <a:rPr lang="ru-RU" sz="1600" b="1" dirty="0">
                <a:latin typeface="Times New Roman" pitchFamily="18" charset="0"/>
                <a:cs typeface="Times New Roman" pitchFamily="18" charset="0"/>
              </a:rPr>
              <a:t> средняя общеобразовательная школа»</a:t>
            </a:r>
            <a:endParaRPr lang="ru-RU" sz="1600" b="1" dirty="0"/>
          </a:p>
        </p:txBody>
      </p:sp>
    </p:spTree>
    <p:extLst>
      <p:ext uri="{BB962C8B-B14F-4D97-AF65-F5344CB8AC3E}">
        <p14:creationId xmlns:p14="http://schemas.microsoft.com/office/powerpoint/2010/main" val="3783460531"/>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a:t>
            </a:r>
            <a:r>
              <a:rPr lang="ru-RU" sz="3200" b="1" dirty="0">
                <a:solidFill>
                  <a:srgbClr val="C00000"/>
                </a:solidFill>
                <a:latin typeface="Times New Roman" pitchFamily="18" charset="0"/>
                <a:cs typeface="Times New Roman" pitchFamily="18" charset="0"/>
              </a:rPr>
              <a:t> Цель и задачи проекта             </a:t>
            </a:r>
            <a:r>
              <a:rPr lang="ru-RU" sz="3200" b="1" dirty="0" smtClean="0">
                <a:solidFill>
                  <a:srgbClr val="C00000"/>
                </a:solidFill>
                <a:latin typeface="Times New Roman" pitchFamily="18" charset="0"/>
                <a:cs typeface="Times New Roman" pitchFamily="18" charset="0"/>
              </a:rPr>
              <a:t> </a:t>
            </a:r>
            <a:endParaRPr lang="ru-RU" sz="3200"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899592" y="980728"/>
            <a:ext cx="8001000" cy="5410200"/>
          </a:xfrm>
        </p:spPr>
        <p:txBody>
          <a:bodyPr/>
          <a:lstStyle/>
          <a:p>
            <a:pPr marL="0" indent="0">
              <a:buNone/>
            </a:pPr>
            <a:r>
              <a:rPr lang="ru-RU" sz="2000" dirty="0">
                <a:latin typeface="Times New Roman" pitchFamily="18" charset="0"/>
                <a:cs typeface="Times New Roman" pitchFamily="18" charset="0"/>
              </a:rPr>
              <a:t>Цель: приобщение детей, подростков к здоровому образу жизни, регулярным занятиям физической культуры и спортом.</a:t>
            </a:r>
          </a:p>
          <a:p>
            <a:pPr marL="0" indent="0">
              <a:buNone/>
            </a:pPr>
            <a:r>
              <a:rPr lang="ru-RU" sz="2000" dirty="0">
                <a:latin typeface="Times New Roman" pitchFamily="18" charset="0"/>
                <a:cs typeface="Times New Roman" pitchFamily="18" charset="0"/>
              </a:rPr>
              <a:t>Задачи: - популяризация физической культуры и здорового образа</a:t>
            </a:r>
          </a:p>
          <a:p>
            <a:pPr marL="0" indent="0">
              <a:buNone/>
            </a:pPr>
            <a:r>
              <a:rPr lang="ru-RU" sz="2000" dirty="0">
                <a:latin typeface="Times New Roman" pitchFamily="18" charset="0"/>
                <a:cs typeface="Times New Roman" pitchFamily="18" charset="0"/>
              </a:rPr>
              <a:t>жизни;</a:t>
            </a:r>
          </a:p>
          <a:p>
            <a:pPr marL="0" indent="0">
              <a:buNone/>
            </a:pPr>
            <a:r>
              <a:rPr lang="ru-RU" sz="2000" dirty="0" smtClean="0">
                <a:latin typeface="Times New Roman" pitchFamily="18" charset="0"/>
                <a:cs typeface="Times New Roman" pitchFamily="18" charset="0"/>
              </a:rPr>
              <a:t>- показать и доказать негативное воздействие вредных привычек на организм человека;</a:t>
            </a:r>
          </a:p>
          <a:p>
            <a:pPr marL="0" indent="0">
              <a:buNone/>
            </a:pPr>
            <a:r>
              <a:rPr lang="ru-RU" sz="2000" dirty="0" smtClean="0">
                <a:latin typeface="Times New Roman" pitchFamily="18" charset="0"/>
                <a:cs typeface="Times New Roman" pitchFamily="18" charset="0"/>
              </a:rPr>
              <a:t>- формировать позитивное отношение к занятиям физической культурой и спортом;</a:t>
            </a:r>
            <a:endParaRPr lang="ru-RU" sz="2000" dirty="0">
              <a:latin typeface="Times New Roman" pitchFamily="18" charset="0"/>
              <a:cs typeface="Times New Roman" pitchFamily="18" charset="0"/>
            </a:endParaRPr>
          </a:p>
          <a:p>
            <a:pPr marL="0" indent="0" algn="ctr">
              <a:buNone/>
            </a:pPr>
            <a:r>
              <a:rPr lang="ru-RU" dirty="0" smtClean="0"/>
              <a:t>                                                                           </a:t>
            </a:r>
          </a:p>
        </p:txBody>
      </p:sp>
    </p:spTree>
    <p:extLst>
      <p:ext uri="{BB962C8B-B14F-4D97-AF65-F5344CB8AC3E}">
        <p14:creationId xmlns:p14="http://schemas.microsoft.com/office/powerpoint/2010/main" val="2960191053"/>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Введение</a:t>
            </a:r>
            <a:endParaRPr lang="ru-RU" sz="3200"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611560" y="990600"/>
            <a:ext cx="8303840" cy="5410200"/>
          </a:xfrm>
        </p:spPr>
        <p:txBody>
          <a:bodyPr/>
          <a:lstStyle/>
          <a:p>
            <a:pPr marL="0" indent="0">
              <a:buNone/>
            </a:pPr>
            <a:r>
              <a:rPr lang="ru-RU" sz="2000" b="0" dirty="0">
                <a:latin typeface="Times New Roman" pitchFamily="18" charset="0"/>
                <a:cs typeface="Times New Roman" pitchFamily="18" charset="0"/>
              </a:rPr>
              <a:t>Самое главное - это здоровье". Как часто люди слышат эту фразу. Здоровый образ жизни помогает сохранить и укрепить его. Тем не менее, курение, алкоголь являются частью повседневной жизни большинства людей. Особенно серьезный вред они причиняют молодому, формирующемуся организму. Альтернативой вредным привычкам может стать спорт.</a:t>
            </a:r>
            <a:br>
              <a:rPr lang="ru-RU" sz="2000" b="0" dirty="0">
                <a:latin typeface="Times New Roman" pitchFamily="18" charset="0"/>
                <a:cs typeface="Times New Roman" pitchFamily="18" charset="0"/>
              </a:rPr>
            </a:br>
            <a:endParaRPr lang="ru-RU" sz="2000" b="0" dirty="0">
              <a:latin typeface="Times New Roman" pitchFamily="18" charset="0"/>
              <a:cs typeface="Times New Roman" pitchFamily="18" charset="0"/>
            </a:endParaRPr>
          </a:p>
          <a:p>
            <a:pPr marL="0" indent="0">
              <a:buNone/>
            </a:pPr>
            <a:r>
              <a:rPr lang="ru-RU" sz="2000" b="0" dirty="0">
                <a:latin typeface="Times New Roman" pitchFamily="18" charset="0"/>
                <a:cs typeface="Times New Roman" pitchFamily="18" charset="0"/>
              </a:rPr>
              <a:t>Чтобы быть здоровым, необходимо, прежде всего, не иметь вредных привычек, связанных с курением, алкоголем и наркотиками.   В жизни каждого человека есть слабости, которые приходится преодолевать. Обычно вредные привычки появляются у человека из-за того, что у него нет другой альтернативы. Начиная заниматься спортом, человек попадает совсем в другое общество. Это общество здоровых ,  сильных, общительных и талантливых.  Молодежь должна иметь возможность «реализовать свою энергию», иначе она «уйдет в негатив».</a:t>
            </a:r>
          </a:p>
          <a:p>
            <a:pPr marL="0" indent="0">
              <a:buNone/>
            </a:pPr>
            <a:endParaRPr lang="ru-RU" sz="2000" b="0" dirty="0">
              <a:latin typeface="Times New Roman" pitchFamily="18" charset="0"/>
              <a:cs typeface="Times New Roman" pitchFamily="18" charset="0"/>
            </a:endParaRPr>
          </a:p>
        </p:txBody>
      </p:sp>
    </p:spTree>
    <p:extLst>
      <p:ext uri="{BB962C8B-B14F-4D97-AF65-F5344CB8AC3E}">
        <p14:creationId xmlns:p14="http://schemas.microsoft.com/office/powerpoint/2010/main" val="3284880304"/>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Введение</a:t>
            </a:r>
            <a:endParaRPr lang="ru-RU" sz="3200"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179512" y="990600"/>
            <a:ext cx="8735888" cy="5410200"/>
          </a:xfrm>
        </p:spPr>
        <p:txBody>
          <a:bodyPr/>
          <a:lstStyle/>
          <a:p>
            <a:pPr marL="0" indent="0">
              <a:buNone/>
            </a:pPr>
            <a:r>
              <a:rPr lang="ru-RU" sz="2000" b="0" dirty="0">
                <a:latin typeface="Times New Roman" pitchFamily="18" charset="0"/>
                <a:cs typeface="Times New Roman" pitchFamily="18" charset="0"/>
              </a:rPr>
              <a:t>Не секрет, что люди, пренебрегающие своим здоровьем, живут гораздо меньше, чем те, кто ведет здоровый образ жизни. Все знают, что вредно курить, употреблять спиртные напитки, наркотические вещества. Так почему же люди готовы лишить себя здоровья, жизни, отравить жизнь своим близким ради никотина, алкоголя, наркотиков?</a:t>
            </a:r>
          </a:p>
          <a:p>
            <a:pPr marL="0" indent="0">
              <a:buNone/>
            </a:pPr>
            <a:r>
              <a:rPr lang="ru-RU" sz="2000" b="0" dirty="0">
                <a:latin typeface="Times New Roman" pitchFamily="18" charset="0"/>
                <a:cs typeface="Times New Roman" pitchFamily="18" charset="0"/>
              </a:rPr>
              <a:t>В последнее время люди все чаще обращают внимание на спорт, но в тоже время многие не отказываются от вредных привычек. Согласно имеющейся статистике, в нашей стране курит каждый третий гражданин. К сожалению, число приверженцев здорового образа жизни пока значительно ниже.</a:t>
            </a:r>
            <a:br>
              <a:rPr lang="ru-RU" sz="2000" b="0" dirty="0">
                <a:latin typeface="Times New Roman" pitchFamily="18" charset="0"/>
                <a:cs typeface="Times New Roman" pitchFamily="18" charset="0"/>
              </a:rPr>
            </a:br>
            <a:r>
              <a:rPr lang="ru-RU" sz="2000" b="0" dirty="0">
                <a:latin typeface="Times New Roman" pitchFamily="18" charset="0"/>
                <a:cs typeface="Times New Roman" pitchFamily="18" charset="0"/>
              </a:rPr>
              <a:t> В молодом возрасте мы редко думаем о том, что нас ждет в будущем. Не стоит напоминать о том, как выглядят алкоголики. Курение не столь сильно сказывается на внешнем виде человека, но приносит аналогичный ущерб здоровью. Люди, которые много лет курят порой не в состоянии подняться по лестнице из-за одышки.</a:t>
            </a:r>
            <a:br>
              <a:rPr lang="ru-RU" sz="2000" b="0" dirty="0">
                <a:latin typeface="Times New Roman" pitchFamily="18" charset="0"/>
                <a:cs typeface="Times New Roman" pitchFamily="18" charset="0"/>
              </a:rPr>
            </a:br>
            <a:endParaRPr lang="ru-RU" sz="2000" b="0" dirty="0">
              <a:latin typeface="Times New Roman" pitchFamily="18" charset="0"/>
              <a:cs typeface="Times New Roman" pitchFamily="18" charset="0"/>
            </a:endParaRPr>
          </a:p>
          <a:p>
            <a:pPr marL="0" indent="0">
              <a:buNone/>
            </a:pPr>
            <a:endParaRPr lang="ru-RU" sz="2000" b="0" dirty="0">
              <a:latin typeface="Times New Roman" pitchFamily="18" charset="0"/>
              <a:cs typeface="Times New Roman" pitchFamily="18" charset="0"/>
            </a:endParaRPr>
          </a:p>
        </p:txBody>
      </p:sp>
    </p:spTree>
    <p:extLst>
      <p:ext uri="{BB962C8B-B14F-4D97-AF65-F5344CB8AC3E}">
        <p14:creationId xmlns:p14="http://schemas.microsoft.com/office/powerpoint/2010/main" val="429349938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Введение</a:t>
            </a:r>
            <a:endParaRPr lang="ru-RU" sz="3200"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107504" y="990600"/>
            <a:ext cx="8807896" cy="5410200"/>
          </a:xfrm>
        </p:spPr>
        <p:txBody>
          <a:bodyPr/>
          <a:lstStyle/>
          <a:p>
            <a:pPr marL="0" indent="0">
              <a:buNone/>
            </a:pPr>
            <a:r>
              <a:rPr lang="ru-RU" sz="2000" b="0" dirty="0">
                <a:latin typeface="Times New Roman" pitchFamily="18" charset="0"/>
                <a:cs typeface="Times New Roman" pitchFamily="18" charset="0"/>
              </a:rPr>
              <a:t> Все негативные воздействия алкоголя и табака проявляются со временем, но это обязательно произойдет. Чем старше человек, тем сложнее ему будет привести организм в норму, когда он поймет, что вредные привычки сделали с его здоровьем. Пока вы моды, стоит подумать о том, что вредные привычки не принесут ни чего хорошего и от них стоит отказаться.</a:t>
            </a:r>
            <a:br>
              <a:rPr lang="ru-RU" sz="2000" b="0" dirty="0">
                <a:latin typeface="Times New Roman" pitchFamily="18" charset="0"/>
                <a:cs typeface="Times New Roman" pitchFamily="18" charset="0"/>
              </a:rPr>
            </a:br>
            <a:r>
              <a:rPr lang="ru-RU" sz="2000" b="0" dirty="0">
                <a:latin typeface="Times New Roman" pitchFamily="18" charset="0"/>
                <a:cs typeface="Times New Roman" pitchFamily="18" charset="0"/>
              </a:rPr>
              <a:t/>
            </a:r>
            <a:br>
              <a:rPr lang="ru-RU" sz="2000" b="0" dirty="0">
                <a:latin typeface="Times New Roman" pitchFamily="18" charset="0"/>
                <a:cs typeface="Times New Roman" pitchFamily="18" charset="0"/>
              </a:rPr>
            </a:br>
            <a:r>
              <a:rPr lang="ru-RU" sz="2000" b="0" dirty="0">
                <a:latin typeface="Times New Roman" pitchFamily="18" charset="0"/>
                <a:cs typeface="Times New Roman" pitchFamily="18" charset="0"/>
              </a:rPr>
              <a:t>Если вы перестанете курить и начнете заниматься спортом, то достаточно быстро увидите результаты этого решения. Ваше самочувствие резко улучшиться, вы в меньшей степени станете подвержены различным заболеваниям. Говорить о том, совместимы ли спорт и вредные привычки можно достаточно долго. Однако мы рекомендуем сделать свой выбор в максимально короткие сроки. Причем выбор этот должен быть в пользу спорта и здорового образа жизни.</a:t>
            </a:r>
          </a:p>
          <a:p>
            <a:pPr marL="0" indent="0">
              <a:buNone/>
            </a:pPr>
            <a:endParaRPr lang="ru-RU" sz="2000" b="0" dirty="0">
              <a:latin typeface="Times New Roman" pitchFamily="18" charset="0"/>
              <a:cs typeface="Times New Roman" pitchFamily="18" charset="0"/>
            </a:endParaRPr>
          </a:p>
        </p:txBody>
      </p:sp>
    </p:spTree>
    <p:extLst>
      <p:ext uri="{BB962C8B-B14F-4D97-AF65-F5344CB8AC3E}">
        <p14:creationId xmlns:p14="http://schemas.microsoft.com/office/powerpoint/2010/main" val="2503383263"/>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b="1" dirty="0" smtClean="0">
                <a:latin typeface="Times New Roman" pitchFamily="18" charset="0"/>
                <a:cs typeface="Times New Roman" pitchFamily="18" charset="0"/>
              </a:rPr>
              <a:t> </a:t>
            </a:r>
            <a:r>
              <a:rPr lang="ru-RU" sz="3200" b="1" dirty="0">
                <a:solidFill>
                  <a:srgbClr val="C00000"/>
                </a:solidFill>
                <a:latin typeface="Times New Roman" pitchFamily="18" charset="0"/>
                <a:cs typeface="Times New Roman" pitchFamily="18" charset="0"/>
              </a:rPr>
              <a:t>Как мы приобретаем </a:t>
            </a:r>
            <a:r>
              <a:rPr lang="ru-RU" sz="3200" b="1" dirty="0" smtClean="0">
                <a:solidFill>
                  <a:srgbClr val="C00000"/>
                </a:solidFill>
                <a:latin typeface="Times New Roman" pitchFamily="18" charset="0"/>
                <a:cs typeface="Times New Roman" pitchFamily="18" charset="0"/>
              </a:rPr>
              <a:t>вредные          привычки</a:t>
            </a:r>
            <a:r>
              <a:rPr lang="ru-RU" sz="3200" b="1" dirty="0">
                <a:solidFill>
                  <a:srgbClr val="C00000"/>
                </a:solidFill>
                <a:latin typeface="Times New Roman" pitchFamily="18" charset="0"/>
                <a:cs typeface="Times New Roman" pitchFamily="18" charset="0"/>
              </a:rPr>
              <a:t>? </a:t>
            </a:r>
          </a:p>
        </p:txBody>
      </p:sp>
      <p:sp>
        <p:nvSpPr>
          <p:cNvPr id="3" name="Объект 2"/>
          <p:cNvSpPr>
            <a:spLocks noGrp="1"/>
          </p:cNvSpPr>
          <p:nvPr>
            <p:ph idx="1"/>
          </p:nvPr>
        </p:nvSpPr>
        <p:spPr>
          <a:xfrm>
            <a:off x="179512" y="1052736"/>
            <a:ext cx="8793088" cy="5616624"/>
          </a:xfrm>
        </p:spPr>
        <p:txBody>
          <a:bodyPr/>
          <a:lstStyle/>
          <a:p>
            <a:pPr marL="0" indent="0">
              <a:buNone/>
            </a:pPr>
            <a:r>
              <a:rPr lang="ru-RU" sz="2000" b="0" dirty="0" smtClean="0">
                <a:latin typeface="Times New Roman" pitchFamily="18" charset="0"/>
                <a:cs typeface="Times New Roman" pitchFamily="18" charset="0"/>
              </a:rPr>
              <a:t> Вредные </a:t>
            </a:r>
            <a:r>
              <a:rPr lang="ru-RU" sz="2000" b="0" dirty="0">
                <a:latin typeface="Times New Roman" pitchFamily="18" charset="0"/>
                <a:cs typeface="Times New Roman" pitchFamily="18" charset="0"/>
              </a:rPr>
              <a:t>привычки - это привычки, которые вредят здоровью человека и мешают ему осуществлять свои цели и полностью использовать в течение жизни свои возможности.</a:t>
            </a:r>
          </a:p>
          <a:p>
            <a:pPr marL="0" indent="0">
              <a:buNone/>
            </a:pPr>
            <a:r>
              <a:rPr lang="ru-RU" sz="2000" b="0" dirty="0" smtClean="0">
                <a:latin typeface="Times New Roman" pitchFamily="18" charset="0"/>
                <a:cs typeface="Times New Roman" pitchFamily="18" charset="0"/>
              </a:rPr>
              <a:t> Эволюция </a:t>
            </a:r>
            <a:r>
              <a:rPr lang="ru-RU" sz="2000" b="0" dirty="0">
                <a:latin typeface="Times New Roman" pitchFamily="18" charset="0"/>
                <a:cs typeface="Times New Roman" pitchFamily="18" charset="0"/>
              </a:rPr>
              <a:t>человека обеспечила его организм неисчерпаемыми резервами прочности и надежности, которые обусловлены избыточностью элементов всех его систем, их взаимозаменяемостью, взаимодействием, способностью к адаптации и компенсации</a:t>
            </a:r>
          </a:p>
          <a:p>
            <a:pPr marL="0" indent="0">
              <a:buNone/>
            </a:pPr>
            <a:r>
              <a:rPr lang="ru-RU" sz="2000" b="0" dirty="0" smtClean="0">
                <a:latin typeface="Times New Roman" pitchFamily="18" charset="0"/>
                <a:cs typeface="Times New Roman" pitchFamily="18" charset="0"/>
              </a:rPr>
              <a:t> Реализация </a:t>
            </a:r>
            <a:r>
              <a:rPr lang="ru-RU" sz="2000" b="0" dirty="0">
                <a:latin typeface="Times New Roman" pitchFamily="18" charset="0"/>
                <a:cs typeface="Times New Roman" pitchFamily="18" charset="0"/>
              </a:rPr>
              <a:t>возможностей, заложенных в человеке, зависит от его образа жизни, поведения, тех привычек, которые он приобретает, умения разумно распорядиться потенциальными возможностями организма на благо себе, своей семье и государству, в котором он живет. Однако необходимо отметить, что ряд привычек, которые человек начинает приобретать еще в школьные годы и от которых не может избавиться в течение всей жизни, серьезно вредят его здоровью. Они способствуют быстрому расходованию всего потенциала возможностей человека, преждевременному его старению и приобретению устойчивых заболеваний. К таким привычкам прежде всего надо отнести употребление алкоголя, наркотиков и курение. </a:t>
            </a:r>
          </a:p>
          <a:p>
            <a:pPr marL="0" indent="0">
              <a:buNone/>
            </a:pPr>
            <a:endParaRPr lang="ru-RU" sz="1800" b="0" dirty="0">
              <a:latin typeface="Times New Roman" pitchFamily="18" charset="0"/>
              <a:cs typeface="Times New Roman" pitchFamily="18" charset="0"/>
            </a:endParaRPr>
          </a:p>
        </p:txBody>
      </p:sp>
    </p:spTree>
    <p:extLst>
      <p:ext uri="{BB962C8B-B14F-4D97-AF65-F5344CB8AC3E}">
        <p14:creationId xmlns:p14="http://schemas.microsoft.com/office/powerpoint/2010/main" val="54725555"/>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Вредные привычки</a:t>
            </a:r>
            <a:endParaRPr lang="ru-RU" sz="3200"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107504" y="990600"/>
            <a:ext cx="8807896" cy="5410200"/>
          </a:xfrm>
        </p:spPr>
        <p:txBody>
          <a:bodyPr/>
          <a:lstStyle/>
          <a:p>
            <a:pPr marL="0" indent="0">
              <a:buNone/>
            </a:pPr>
            <a:r>
              <a:rPr lang="ru-RU" sz="2000" dirty="0">
                <a:latin typeface="Times New Roman" pitchFamily="18" charset="0"/>
                <a:cs typeface="Times New Roman" pitchFamily="18" charset="0"/>
              </a:rPr>
              <a:t>Курение</a:t>
            </a:r>
            <a:r>
              <a:rPr lang="ru-RU" sz="2000" b="0" dirty="0">
                <a:latin typeface="Times New Roman" pitchFamily="18" charset="0"/>
                <a:cs typeface="Times New Roman" pitchFamily="18" charset="0"/>
              </a:rPr>
              <a:t> – одна из самых распространенных вредных привычек. Специалисты все чаще относят эту привычку к наркомании. Курильщики вдыхают в легкие продукты горения и насыщают организм целым набором ядовитых веществ. Кроме этого все эти гадости вдыхают окружающие курильщика люди и очень часто это еще и дети. Для них это тоже курение, но пассивное</a:t>
            </a:r>
            <a:r>
              <a:rPr lang="ru-RU" sz="2000" b="0" dirty="0" smtClean="0">
                <a:latin typeface="Times New Roman" pitchFamily="18" charset="0"/>
                <a:cs typeface="Times New Roman" pitchFamily="18" charset="0"/>
              </a:rPr>
              <a:t>.</a:t>
            </a:r>
          </a:p>
          <a:p>
            <a:pPr marL="0" indent="0">
              <a:buNone/>
            </a:pPr>
            <a:r>
              <a:rPr lang="ru-RU" sz="2000" dirty="0" smtClean="0">
                <a:latin typeface="Times New Roman" pitchFamily="18" charset="0"/>
                <a:cs typeface="Times New Roman" pitchFamily="18" charset="0"/>
              </a:rPr>
              <a:t>Алкоголизм</a:t>
            </a:r>
            <a:r>
              <a:rPr lang="ru-RU" sz="2000" b="0" dirty="0" smtClean="0">
                <a:latin typeface="Times New Roman" pitchFamily="18" charset="0"/>
                <a:cs typeface="Times New Roman" pitchFamily="18" charset="0"/>
              </a:rPr>
              <a:t> - </a:t>
            </a:r>
            <a:r>
              <a:rPr lang="ru-RU" sz="2000" b="0" dirty="0">
                <a:latin typeface="Times New Roman" pitchFamily="18" charset="0"/>
                <a:cs typeface="Times New Roman" pitchFamily="18" charset="0"/>
              </a:rPr>
              <a:t>давно уже вышел из понятия вредная привычка, алкоголизм – это болезнь. При алкоголизме нарушается работа не только организма человека, но и происходят психологические процессы, ведущие к необратимой деградации личности</a:t>
            </a:r>
            <a:r>
              <a:rPr lang="ru-RU" sz="2000" b="0" dirty="0" smtClean="0">
                <a:latin typeface="Times New Roman" pitchFamily="18" charset="0"/>
                <a:cs typeface="Times New Roman" pitchFamily="18" charset="0"/>
              </a:rPr>
              <a:t>.</a:t>
            </a:r>
          </a:p>
          <a:p>
            <a:pPr marL="0" indent="0">
              <a:buNone/>
            </a:pPr>
            <a:r>
              <a:rPr lang="ru-RU" sz="2000" dirty="0">
                <a:latin typeface="Times New Roman" pitchFamily="18" charset="0"/>
                <a:cs typeface="Times New Roman" pitchFamily="18" charset="0"/>
              </a:rPr>
              <a:t>Наркотики</a:t>
            </a:r>
            <a:r>
              <a:rPr lang="ru-RU" sz="2000" b="0" dirty="0">
                <a:latin typeface="Times New Roman" pitchFamily="18" charset="0"/>
                <a:cs typeface="Times New Roman" pitchFamily="18" charset="0"/>
              </a:rPr>
              <a:t> - не просто вещества, наносящие вред здоровью. Они стремительно и необратимо разрушают организм и личность человека. Потребление наркотиков, стало частью молодежного досуга. Решение проблемы наркомании в целом сегодня становится одной из важных задач общества. И хотя сейчас уже используется немало медикаментозных программ избавления от наркотической зависимости, это не решает целого ряда проблем совсем не медицинского, а социального характера, актуальность которых возрастает с каждым днем.</a:t>
            </a:r>
          </a:p>
        </p:txBody>
      </p:sp>
    </p:spTree>
    <p:extLst>
      <p:ext uri="{BB962C8B-B14F-4D97-AF65-F5344CB8AC3E}">
        <p14:creationId xmlns:p14="http://schemas.microsoft.com/office/powerpoint/2010/main" val="1956522424"/>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b="1" dirty="0" smtClean="0">
                <a:solidFill>
                  <a:srgbClr val="C00000"/>
                </a:solidFill>
                <a:latin typeface="Times New Roman" pitchFamily="18" charset="0"/>
                <a:cs typeface="Times New Roman" pitchFamily="18" charset="0"/>
              </a:rPr>
              <a:t>               Вредные привычки</a:t>
            </a:r>
            <a:endParaRPr lang="ru-RU" sz="3200" b="1" dirty="0">
              <a:solidFill>
                <a:srgbClr val="C00000"/>
              </a:solidFill>
              <a:latin typeface="Times New Roman" pitchFamily="18" charset="0"/>
              <a:cs typeface="Times New Roman" pitchFamily="18" charset="0"/>
            </a:endParaRPr>
          </a:p>
        </p:txBody>
      </p:sp>
      <p:sp>
        <p:nvSpPr>
          <p:cNvPr id="3" name="Объект 2"/>
          <p:cNvSpPr>
            <a:spLocks noGrp="1"/>
          </p:cNvSpPr>
          <p:nvPr>
            <p:ph idx="1"/>
          </p:nvPr>
        </p:nvSpPr>
        <p:spPr>
          <a:xfrm>
            <a:off x="35496" y="990600"/>
            <a:ext cx="8879904" cy="5410200"/>
          </a:xfrm>
        </p:spPr>
        <p:txBody>
          <a:bodyPr/>
          <a:lstStyle/>
          <a:p>
            <a:pPr marL="0" indent="0">
              <a:buNone/>
            </a:pPr>
            <a:r>
              <a:rPr lang="ru-RU" dirty="0" smtClean="0"/>
              <a:t> </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450" y="836712"/>
            <a:ext cx="9053513" cy="5759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47082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3200" b="1" dirty="0">
                <a:solidFill>
                  <a:srgbClr val="C00000"/>
                </a:solidFill>
                <a:latin typeface="Times New Roman" pitchFamily="18" charset="0"/>
                <a:cs typeface="Times New Roman" pitchFamily="18" charset="0"/>
              </a:rPr>
              <a:t>Спорт как альтернатива вредным привычкам</a:t>
            </a:r>
          </a:p>
        </p:txBody>
      </p:sp>
      <p:sp>
        <p:nvSpPr>
          <p:cNvPr id="3" name="Объект 2"/>
          <p:cNvSpPr>
            <a:spLocks noGrp="1"/>
          </p:cNvSpPr>
          <p:nvPr>
            <p:ph idx="1"/>
          </p:nvPr>
        </p:nvSpPr>
        <p:spPr>
          <a:xfrm>
            <a:off x="107504" y="990600"/>
            <a:ext cx="8928992" cy="5750768"/>
          </a:xfrm>
        </p:spPr>
        <p:txBody>
          <a:bodyPr/>
          <a:lstStyle/>
          <a:p>
            <a:pPr marL="0" indent="0">
              <a:buNone/>
            </a:pPr>
            <a:r>
              <a:rPr lang="ru-RU" sz="2400" b="0" dirty="0" smtClean="0"/>
              <a:t> </a:t>
            </a:r>
            <a:r>
              <a:rPr lang="ru-RU" sz="2000" b="0" dirty="0">
                <a:latin typeface="Times New Roman" pitchFamily="18" charset="0"/>
                <a:cs typeface="Times New Roman" pitchFamily="18" charset="0"/>
              </a:rPr>
              <a:t>Спорт — великая сила! Он приносит здоровье, счастье, чувство оптимизма. Спорт наполняет нас жизненными силами, дарит радость и удовольствие. Он тренирует упорство, выносливость, терпение, стремление быть первым. Спорт помогает нам справиться с трудностями и обрести веру в собственные силы.</a:t>
            </a:r>
          </a:p>
          <a:p>
            <a:pPr marL="0" indent="0">
              <a:buNone/>
            </a:pPr>
            <a:r>
              <a:rPr lang="ru-RU" sz="2000" b="0" dirty="0">
                <a:latin typeface="Times New Roman" pitchFamily="18" charset="0"/>
                <a:cs typeface="Times New Roman" pitchFamily="18" charset="0"/>
              </a:rPr>
              <a:t>Увлечение спортом не только предупреждает развитие пагубных пристрастий молодежи, но и укрепляет здоровье, снимает утомление после умственного труда, сбрасывает  лишнее эмоциональное напряжение, позволяет «держать себя в форме. Во время занятий спортом человек получает заряд бодрости, жизнерадостности. А безделье, скука  ведут к сигарете, банке пива, бокалу вина, рюмке водки. А за этим часто пропасть в неудачную жизнь.</a:t>
            </a:r>
          </a:p>
          <a:p>
            <a:pPr marL="0" indent="0">
              <a:buNone/>
            </a:pPr>
            <a:r>
              <a:rPr lang="ru-RU" sz="2000" b="0" kern="1200" dirty="0">
                <a:solidFill>
                  <a:prstClr val="black"/>
                </a:solidFill>
                <a:latin typeface="Times New Roman" pitchFamily="18" charset="0"/>
                <a:cs typeface="Times New Roman" pitchFamily="18" charset="0"/>
              </a:rPr>
              <a:t>. Спорт как альтернатива вредным привычкам особенно эффективен в детском и подростковом возрасте. Если разобраться, то причиной возникновения пагубных привычек в юном возрасте чаще всего становится окружение подростка, желание выглядеть крутым, не выделяться из компании, снискать уважение сверстников. Причиной раннего курения, употребления алкоголя и наркотиков может стать неустроенность досуга школьника, высокая психологическая нагрузка и стремление к самоутверждению.</a:t>
            </a:r>
            <a:endParaRPr lang="ru-RU" sz="2000" b="0" dirty="0"/>
          </a:p>
        </p:txBody>
      </p:sp>
    </p:spTree>
    <p:extLst>
      <p:ext uri="{BB962C8B-B14F-4D97-AF65-F5344CB8AC3E}">
        <p14:creationId xmlns:p14="http://schemas.microsoft.com/office/powerpoint/2010/main" val="1116843156"/>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radical_sports_TP01090286">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Theme">
      <a:majorFont>
        <a:latin typeface="Impact"/>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CC9900"/>
        </a:lt1>
        <a:dk2>
          <a:srgbClr val="FBBC09"/>
        </a:dk2>
        <a:lt2>
          <a:srgbClr val="666633"/>
        </a:lt2>
        <a:accent1>
          <a:srgbClr val="339933"/>
        </a:accent1>
        <a:accent2>
          <a:srgbClr val="800000"/>
        </a:accent2>
        <a:accent3>
          <a:srgbClr val="E2CAAA"/>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39D0DD9F-AC3E-4122-879A-53F4B254AE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Шаблон оформления спортивных соревнований</Template>
  <TotalTime>403</TotalTime>
  <Words>1149</Words>
  <Application>Microsoft Office PowerPoint</Application>
  <PresentationFormat>Экран (4:3)</PresentationFormat>
  <Paragraphs>69</Paragraphs>
  <Slides>17</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radical_sports_TP01090286</vt:lpstr>
      <vt:lpstr> Индивидуальный проект Направление исследования: пропаганда здорового образа жизни Тип проекта: творческий Тема: «Выбирай спорт, а не вредные привычки» </vt:lpstr>
      <vt:lpstr>               Цель и задачи проекта              </vt:lpstr>
      <vt:lpstr>                        Введение</vt:lpstr>
      <vt:lpstr>                          Введение</vt:lpstr>
      <vt:lpstr>                       Введение</vt:lpstr>
      <vt:lpstr> Как мы приобретаем вредные          привычки? </vt:lpstr>
      <vt:lpstr>              Вредные привычки</vt:lpstr>
      <vt:lpstr>               Вредные привычки</vt:lpstr>
      <vt:lpstr>Спорт как альтернатива вредным привычкам</vt:lpstr>
      <vt:lpstr>Презентация PowerPoint</vt:lpstr>
      <vt:lpstr>                    Анкетирование</vt:lpstr>
      <vt:lpstr> Знаете ли Вы, какой вред несут                 вредные привычки человеку?</vt:lpstr>
      <vt:lpstr> Кто имеет в нашем классе вредные привычки?</vt:lpstr>
      <vt:lpstr>     Сколько человек из класса занимается в   спортивных секциях?  </vt:lpstr>
      <vt:lpstr>Заключение</vt:lpstr>
      <vt:lpstr> Список  литературы </vt:lpstr>
      <vt:lpstr> Индивидуальный проект Направление исследования: пропаганда здорового образа жизни Тип проекта: творческий Тема: «Выбирай спорт, а не вредные привычки» </vt:lpstr>
    </vt:vector>
  </TitlesOfParts>
  <Company>diakov.net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Индивидуальный проект Направление исследования: занятия спортом среди молодого поколения. Тип проекта: творческий. Тема: «Спорт – наш друг»</dc:title>
  <dc:subject>Спорт -наш друг</dc:subject>
  <dc:creator>Владимир Белянин</dc:creator>
  <cp:lastModifiedBy>Белянин Владимир</cp:lastModifiedBy>
  <cp:revision>55</cp:revision>
  <cp:lastPrinted>1601-01-01T00:00:00Z</cp:lastPrinted>
  <dcterms:created xsi:type="dcterms:W3CDTF">2019-01-18T18:09:09Z</dcterms:created>
  <dcterms:modified xsi:type="dcterms:W3CDTF">2021-02-03T09:46:02Z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TC010902861049</vt:lpwstr>
  </property>
</Properties>
</file>