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67" r:id="rId5"/>
    <p:sldId id="307" r:id="rId6"/>
    <p:sldId id="265" r:id="rId7"/>
    <p:sldId id="272" r:id="rId8"/>
    <p:sldId id="274" r:id="rId9"/>
    <p:sldId id="279" r:id="rId10"/>
    <p:sldId id="275" r:id="rId11"/>
    <p:sldId id="291" r:id="rId12"/>
    <p:sldId id="293" r:id="rId13"/>
    <p:sldId id="281" r:id="rId14"/>
    <p:sldId id="282" r:id="rId15"/>
    <p:sldId id="271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0" autoAdjust="0"/>
    <p:restoredTop sz="94614" autoAdjust="0"/>
  </p:normalViewPr>
  <p:slideViewPr>
    <p:cSldViewPr>
      <p:cViewPr>
        <p:scale>
          <a:sx n="80" d="100"/>
          <a:sy n="80" d="100"/>
        </p:scale>
        <p:origin x="-108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pc="300" dirty="0" smtClean="0">
                <a:solidFill>
                  <a:srgbClr val="FF0000"/>
                </a:solidFill>
              </a:rPr>
              <a:t>РЕЧЕВОЕ РАЗВИТИЕ МЛАДШИХ ДОШКОЛЬНИКОВ</a:t>
            </a:r>
            <a:br>
              <a:rPr lang="ru-RU" spc="300" dirty="0" smtClean="0">
                <a:solidFill>
                  <a:srgbClr val="FF0000"/>
                </a:solidFill>
              </a:rPr>
            </a:br>
            <a:r>
              <a:rPr lang="ru-RU" spc="300" smtClean="0">
                <a:solidFill>
                  <a:srgbClr val="FF0000"/>
                </a:solidFill>
              </a:rPr>
              <a:t>в соответствии с ФГОС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Речевое развитие младших дошкольников с «отягощенным анамнезом»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в группе доброжелательной атмосферы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(участвуют все педагоги и персонал)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Умение снимать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напряжение детей (обучение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пониманию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своих эмоций и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приемлемым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способам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выражения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разных эмоций)</a:t>
            </a:r>
          </a:p>
          <a:p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Корректное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консультирование родителей о необходимости лечения у невролога и т.д.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Создание речевой среды – проговаривание всех действий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обязательным речевым откликом детей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Собственно занятия по развитию речи </a:t>
            </a:r>
            <a:endParaRPr lang="ru-RU" sz="18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работа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воспитателя с логопедом, инструктором по физкультуре, музыкальным работником, педагогом-психологом </a:t>
            </a:r>
          </a:p>
          <a:p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Консультирование/обучение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родителей речевому развитию ребенка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РЕЛАКСАЦИЯ ДЛЯ СНЯТИЯ ЭМОЦИОНАЛЬНОГО</a:t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НАПРЯЖЕНИЯ У ДЕТЕЙ ВТОРОГО ГОДА ЖИЗНИ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Подбирается спокойная, классическая  музыка  3 мин. Умеренный темп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«Погуляем с собачкой и подарим ей свою улыбку».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Оснащение: игрушка – собачка</a:t>
            </a:r>
          </a:p>
          <a:p>
            <a:pPr>
              <a:buNone/>
            </a:pPr>
            <a:r>
              <a:rPr lang="ru-RU" i="1" dirty="0" smtClean="0"/>
              <a:t>Взрослый обращает внимание детей на собачку, читает стихотворение: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smtClean="0"/>
              <a:t>Вот собачка к нам пришла,</a:t>
            </a:r>
          </a:p>
          <a:p>
            <a:pPr>
              <a:buNone/>
            </a:pPr>
            <a:r>
              <a:rPr lang="ru-RU" dirty="0" smtClean="0"/>
              <a:t>Головой качает, очень громко лает:</a:t>
            </a:r>
          </a:p>
          <a:p>
            <a:pPr>
              <a:buNone/>
            </a:pPr>
            <a:r>
              <a:rPr lang="ru-RU" dirty="0" smtClean="0"/>
              <a:t>Гав! Гав! Гав-гав-гав!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– Собачка  приглашает вас погулять.</a:t>
            </a:r>
          </a:p>
          <a:p>
            <a:pPr>
              <a:buNone/>
            </a:pPr>
            <a:r>
              <a:rPr lang="ru-RU" i="1" dirty="0" smtClean="0"/>
              <a:t>Дети под музыку гуляют вместе с собачкой.</a:t>
            </a:r>
          </a:p>
          <a:p>
            <a:pPr>
              <a:buNone/>
            </a:pPr>
            <a:r>
              <a:rPr lang="ru-RU" i="1" dirty="0" smtClean="0"/>
              <a:t>По сигналу взрослого: «Остановились, посмотрите на собачку, улыбнитесь ей, подарите собачке свою улыбку. Улыбнитесь друг другу».</a:t>
            </a:r>
          </a:p>
          <a:p>
            <a:pPr>
              <a:buNone/>
            </a:pPr>
            <a:r>
              <a:rPr lang="ru-RU" i="1" dirty="0" smtClean="0"/>
              <a:t>Дети улыбаются собачке и друг другу.</a:t>
            </a:r>
          </a:p>
          <a:p>
            <a:pPr>
              <a:buNone/>
            </a:pPr>
            <a:r>
              <a:rPr lang="ru-RU" i="1" dirty="0" smtClean="0"/>
              <a:t>Собачка  подходит к каждому малышу и гладит его по голове: «Хороший мальчик Саша...Хорошая девочка Маша...»</a:t>
            </a:r>
          </a:p>
          <a:p>
            <a:pPr>
              <a:buNone/>
            </a:pPr>
            <a:r>
              <a:rPr lang="ru-RU" i="1" dirty="0" smtClean="0"/>
              <a:t>Собачка прощается с малышами и уходит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Игры на развитие речевой активности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Мишка-шалунишка</a:t>
            </a:r>
          </a:p>
          <a:p>
            <a:pPr>
              <a:buNone/>
            </a:pPr>
            <a:r>
              <a:rPr lang="ru-RU" sz="2400" dirty="0" smtClean="0"/>
              <a:t>Взрослый показывает детям мишку, малыши стоят около взрослого (как удобно детям).  Маршируя  с мишкой на месте, взрослый читает рифмовку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Кто шагает, кто шагает?     </a:t>
            </a:r>
            <a:r>
              <a:rPr lang="ru-RU" i="1" dirty="0" smtClean="0"/>
              <a:t>(Дети  шагают на месте</a:t>
            </a:r>
          </a:p>
          <a:p>
            <a:pPr>
              <a:buNone/>
            </a:pPr>
            <a:r>
              <a:rPr lang="ru-RU" dirty="0" smtClean="0"/>
              <a:t>Топ, топ, топ, топ!              </a:t>
            </a:r>
            <a:r>
              <a:rPr lang="ru-RU" i="1" dirty="0" smtClean="0"/>
              <a:t>и повторяют  за взрослым:</a:t>
            </a:r>
          </a:p>
          <a:p>
            <a:pPr>
              <a:buNone/>
            </a:pPr>
            <a:r>
              <a:rPr lang="ru-RU" dirty="0" smtClean="0"/>
              <a:t>Громко топает ногами –</a:t>
            </a:r>
            <a:r>
              <a:rPr lang="ru-RU" i="1" dirty="0" smtClean="0"/>
              <a:t>     «Топ, топ, топ...»)</a:t>
            </a:r>
          </a:p>
          <a:p>
            <a:pPr>
              <a:buNone/>
            </a:pPr>
            <a:r>
              <a:rPr lang="ru-RU" dirty="0" smtClean="0"/>
              <a:t>Топ, топ, топ, топ!   </a:t>
            </a:r>
            <a:r>
              <a:rPr lang="ru-RU" i="1" dirty="0" smtClean="0"/>
              <a:t>                 </a:t>
            </a:r>
          </a:p>
          <a:p>
            <a:pPr>
              <a:buNone/>
            </a:pPr>
            <a:r>
              <a:rPr lang="ru-RU" dirty="0" smtClean="0"/>
              <a:t>Это мишка-шалунишка!</a:t>
            </a:r>
          </a:p>
          <a:p>
            <a:pPr>
              <a:buNone/>
            </a:pPr>
            <a:r>
              <a:rPr lang="ru-RU" sz="3300" dirty="0" smtClean="0"/>
              <a:t>Топ, топ, топ, топ!   </a:t>
            </a:r>
            <a:r>
              <a:rPr lang="ru-RU" sz="3300" i="1" dirty="0" smtClean="0"/>
              <a:t> </a:t>
            </a:r>
            <a:r>
              <a:rPr lang="ru-RU" sz="2000" i="1" dirty="0" smtClean="0"/>
              <a:t>               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Игра повторяется 2–3 раза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Документы психолог\фото\ясли\IMG_20200316_08521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5240000" y="-11430000"/>
            <a:ext cx="5283200" cy="3962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Мои занятия по речевому развитию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Разминка – пальчиковая гимнастика и </a:t>
            </a:r>
            <a:r>
              <a:rPr lang="ru-RU" dirty="0" err="1" smtClean="0"/>
              <a:t>кинезиологические</a:t>
            </a:r>
            <a:r>
              <a:rPr lang="ru-RU" dirty="0" smtClean="0"/>
              <a:t> упражнения</a:t>
            </a:r>
            <a:endParaRPr lang="ru-RU" dirty="0"/>
          </a:p>
        </p:txBody>
      </p:sp>
      <p:pic>
        <p:nvPicPr>
          <p:cNvPr id="2050" name="Picture 2" descr="D:\Документы психолог\фото\ясли\IMG_20200316_085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0" y="-11430000"/>
            <a:ext cx="2400000" cy="1800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 психолог\выступления рмо семинары\79 развитие речи ранний возраст\IMG_20200316_13260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-15240000" y="-11430000"/>
            <a:ext cx="4800000" cy="3600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D:\Документы психолог\выступления рмо семинары\79 развитие речи ранний возраст\IMG_20200316_13260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371" y="0"/>
            <a:ext cx="8882629" cy="6661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524" y="1849735"/>
            <a:ext cx="8478981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C00000"/>
                </a:solidFill>
                <a:cs typeface="Times New Roman" pitchFamily="18" charset="0"/>
              </a:rPr>
              <a:t>К </a:t>
            </a:r>
            <a:r>
              <a:rPr lang="ru-RU" sz="2400" i="1" dirty="0">
                <a:solidFill>
                  <a:srgbClr val="C00000"/>
                </a:solidFill>
                <a:cs typeface="Times New Roman" pitchFamily="18" charset="0"/>
              </a:rPr>
              <a:t>семи годам</a:t>
            </a:r>
            <a:r>
              <a:rPr lang="ru-RU" sz="2400" i="1" dirty="0" smtClean="0">
                <a:solidFill>
                  <a:srgbClr val="C00000"/>
                </a:solidFill>
                <a:cs typeface="Times New Roman" pitchFamily="18" charset="0"/>
              </a:rPr>
              <a:t>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ребенок </a:t>
            </a: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овладевает основными культурными способами деятельности, проявляет инициативу и самостоятельность в игре, общении, конструировании и других видах детской активности. Способен выбирать себе род занятий, участников по совместной деятельности;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ребенок положительно относится к миру, другим людям и самому себе, обладает чувством собственного достоинства.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  <a:cs typeface="Times New Roman" pitchFamily="18" charset="0"/>
              </a:rPr>
              <a:t>ребенок обладает воображением, которое реализуется в разных видах деятельности и прежде всего в игре. Ребенок владеет разными формами и видами игры, различает условную и реальную ситуации, следует игровым правилам;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2400" i="1" dirty="0">
                <a:solidFill>
                  <a:srgbClr val="C00000"/>
                </a:solidFill>
                <a:cs typeface="Times New Roman" pitchFamily="18" charset="0"/>
              </a:rPr>
              <a:t>ребенок достаточно хорошо владеет устной речью, может высказывать свои мысли и желания,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ребенка складываются предпосылки грамотности</a:t>
            </a:r>
            <a:r>
              <a:rPr lang="ru-RU" sz="2400" dirty="0">
                <a:solidFill>
                  <a:schemeClr val="tx2"/>
                </a:solidFill>
                <a:cs typeface="Times New Roman" pitchFamily="18" charset="0"/>
              </a:rPr>
              <a:t>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524" y="186788"/>
            <a:ext cx="847131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Целевые ориентиры на этапе завершения освоения Программы</a:t>
            </a:r>
          </a:p>
        </p:txBody>
      </p:sp>
    </p:spTree>
    <p:extLst>
      <p:ext uri="{BB962C8B-B14F-4D97-AF65-F5344CB8AC3E}">
        <p14:creationId xmlns:p14="http://schemas.microsoft.com/office/powerpoint/2010/main" xmlns="" val="215413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947" y="1714488"/>
            <a:ext cx="847551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у ребенка развита крупная и мелкая моторика. Он подвижен, вынослив, владеет основными произвольными движениями, может контролировать свои движения и управлять ими;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ребенок проявляет любознательность, </a:t>
            </a:r>
            <a:r>
              <a:rPr lang="ru-RU" i="1" dirty="0">
                <a:solidFill>
                  <a:srgbClr val="C00000"/>
                </a:solidFill>
                <a:cs typeface="Times New Roman" pitchFamily="18" charset="0"/>
              </a:rPr>
              <a:t>задает вопросы взрослым и сверстникам,</a:t>
            </a: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 интересуется причинно-следственными связями, пытается самостоятельно придумывать объяснения явлениям природы и поступкам людей. Склонен наблюдать, экспериментировать, строить смысловую картину окружающей реальности, обладает начальными знаниями о себе, о природном и социальном мире, в котором он живет. </a:t>
            </a:r>
            <a:r>
              <a:rPr lang="ru-RU" i="1" dirty="0">
                <a:solidFill>
                  <a:srgbClr val="C00000"/>
                </a:solidFill>
                <a:cs typeface="Times New Roman" pitchFamily="18" charset="0"/>
              </a:rPr>
              <a:t>Знаком с произведениями детской литературы, </a:t>
            </a:r>
            <a:r>
              <a:rPr lang="ru-RU" dirty="0">
                <a:solidFill>
                  <a:srgbClr val="002060"/>
                </a:solidFill>
                <a:cs typeface="Times New Roman" pitchFamily="18" charset="0"/>
              </a:rPr>
              <a:t>обладает элементарными представлениями из области живой природы, естествознания, математики, истории и т.п. Способен к принятию собственных решений, опираясь на свои знания и умения в различных видах деятельности.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5524" y="186789"/>
            <a:ext cx="85427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Целевые </a:t>
            </a:r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ориентиры на этапе завершения освоения </a:t>
            </a:r>
            <a:r>
              <a:rPr lang="ru-RU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Программы</a:t>
            </a:r>
            <a:r>
              <a:rPr lang="en-US" sz="32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ru-RU" sz="1600" b="1" spc="-40" dirty="0" smtClean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продолжение)</a:t>
            </a:r>
            <a:endParaRPr lang="ru-RU" sz="1600" b="1" spc="-40" dirty="0">
              <a:gradFill>
                <a:gsLst>
                  <a:gs pos="88000">
                    <a:srgbClr val="00B0F0"/>
                  </a:gs>
                  <a:gs pos="0">
                    <a:srgbClr val="2D2B8D"/>
                  </a:gs>
                </a:gsLst>
                <a:lin ang="2400000" scaled="0"/>
              </a:gra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4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egords36.edumsko.ru/uploads/2000/1058/banner/pic_image/48059400.jpg"/>
          <p:cNvSpPr>
            <a:spLocks noChangeAspect="1" noChangeArrowheads="1"/>
          </p:cNvSpPr>
          <p:nvPr/>
        </p:nvSpPr>
        <p:spPr bwMode="auto">
          <a:xfrm>
            <a:off x="1259681" y="-144463"/>
            <a:ext cx="2286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egords36.edumsko.ru/uploads/2000/1058/banner/pic_image/480594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2369222" cy="486357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86117" y="1071547"/>
            <a:ext cx="52149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 включает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владение речью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средством общения и культуры; обогащение активного словаря;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связной, грамматически правильной диалогической и монологической речи;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речевого творчества; развитие звуковой и интонационной культуры речи, фонематического слуха; знакомство с книжной культурой, детской литературой, понимание на слух текстов различных жанров детской литературы; формирование звуковой аналитико-синтетической активности как предпосылки обучения грамоте.</a:t>
            </a:r>
          </a:p>
        </p:txBody>
      </p:sp>
    </p:spTree>
    <p:extLst>
      <p:ext uri="{BB962C8B-B14F-4D97-AF65-F5344CB8AC3E}">
        <p14:creationId xmlns:p14="http://schemas.microsoft.com/office/powerpoint/2010/main" xmlns="" val="39835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WordArt 3" descr="Белый мрамор"/>
          <p:cNvSpPr>
            <a:spLocks noChangeArrowheads="1" noChangeShapeType="1" noTextEdit="1"/>
          </p:cNvSpPr>
          <p:nvPr/>
        </p:nvSpPr>
        <p:spPr bwMode="auto">
          <a:xfrm>
            <a:off x="331588" y="332802"/>
            <a:ext cx="76694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-40" dirty="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Образовательная область «Речевое развитие»</a:t>
            </a:r>
          </a:p>
        </p:txBody>
      </p:sp>
      <p:grpSp>
        <p:nvGrpSpPr>
          <p:cNvPr id="2" name="Группа 2"/>
          <p:cNvGrpSpPr/>
          <p:nvPr/>
        </p:nvGrpSpPr>
        <p:grpSpPr>
          <a:xfrm>
            <a:off x="1195388" y="1359697"/>
            <a:ext cx="6858000" cy="5284013"/>
            <a:chOff x="1593850" y="1359697"/>
            <a:chExt cx="9144000" cy="5284013"/>
          </a:xfrm>
        </p:grpSpPr>
        <p:sp>
          <p:nvSpPr>
            <p:cNvPr id="111619" name="Text Box 4"/>
            <p:cNvSpPr txBox="1">
              <a:spLocks noChangeArrowheads="1"/>
            </p:cNvSpPr>
            <p:nvPr/>
          </p:nvSpPr>
          <p:spPr bwMode="auto">
            <a:xfrm>
              <a:off x="2409825" y="1359697"/>
              <a:ext cx="7512051" cy="815151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/>
          </p:spPr>
          <p:txBody>
            <a:bodyPr lIns="75749" tIns="37874" rIns="75749" bIns="37874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Основная цель: формирование устной речи и навыков речевого общения с окружающими на основе овладения литературным языком своего народа</a:t>
              </a:r>
            </a:p>
          </p:txBody>
        </p:sp>
        <p:sp>
          <p:nvSpPr>
            <p:cNvPr id="111620" name="Text Box 6"/>
            <p:cNvSpPr txBox="1">
              <a:spLocks noChangeArrowheads="1"/>
            </p:cNvSpPr>
            <p:nvPr/>
          </p:nvSpPr>
          <p:spPr bwMode="auto">
            <a:xfrm>
              <a:off x="1593850" y="2122488"/>
              <a:ext cx="9144000" cy="60007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/>
          </p:spPr>
          <p:txBody>
            <a:bodyPr lIns="75749" tIns="37874" rIns="75749" bIns="37874">
              <a:spAutoFit/>
            </a:bodyPr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ru-RU" altLang="ru-RU" sz="17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ОСНОВНЫЕ НАПРАВЛЕНИЯ РАБОТЫ ПО РАЗВИТИЮ НАВЫКОВ КОМММУНКАЦИИ</a:t>
              </a:r>
            </a:p>
          </p:txBody>
        </p:sp>
        <p:sp>
          <p:nvSpPr>
            <p:cNvPr id="41989" name="Text Box 7"/>
            <p:cNvSpPr txBox="1">
              <a:spLocks noChangeArrowheads="1"/>
            </p:cNvSpPr>
            <p:nvPr/>
          </p:nvSpPr>
          <p:spPr bwMode="auto">
            <a:xfrm>
              <a:off x="1593850" y="2973387"/>
              <a:ext cx="1928812" cy="2271713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1. </a:t>
              </a:r>
              <a:r>
                <a:rPr lang="ru-RU" sz="1200" b="1" u="sng" dirty="0">
                  <a:latin typeface="Times New Roman" pitchFamily="18" charset="0"/>
                  <a:cs typeface="Times New Roman" pitchFamily="18" charset="0"/>
                </a:rPr>
                <a:t>Развитие словаря</a:t>
              </a:r>
              <a:r>
                <a:rPr lang="ru-RU" sz="1200" b="1" dirty="0">
                  <a:latin typeface="Times New Roman" pitchFamily="18" charset="0"/>
                  <a:cs typeface="Times New Roman" pitchFamily="18" charset="0"/>
                </a:rPr>
                <a:t>: </a:t>
              </a: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освоение значений слов и их уместное употребление в соответствии с контекстом высказывания, с ситуацией, в которой происходит общение</a:t>
              </a:r>
            </a:p>
          </p:txBody>
        </p:sp>
        <p:sp>
          <p:nvSpPr>
            <p:cNvPr id="41990" name="Text Box 8"/>
            <p:cNvSpPr txBox="1">
              <a:spLocks noChangeArrowheads="1"/>
            </p:cNvSpPr>
            <p:nvPr/>
          </p:nvSpPr>
          <p:spPr bwMode="auto">
            <a:xfrm>
              <a:off x="3829843" y="2951163"/>
              <a:ext cx="1530350" cy="2293937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2. </a:t>
              </a:r>
              <a:r>
                <a:rPr lang="ru-RU" sz="1200" b="1" u="sng" dirty="0">
                  <a:latin typeface="Times New Roman" pitchFamily="18" charset="0"/>
                  <a:cs typeface="Times New Roman" pitchFamily="18" charset="0"/>
                </a:rPr>
                <a:t>Воспитание звуковой культуры речи</a:t>
              </a:r>
              <a:r>
                <a:rPr lang="ru-RU" sz="12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– развитие восприятия звуков родной речи и произношения</a:t>
              </a:r>
            </a:p>
          </p:txBody>
        </p:sp>
        <p:sp>
          <p:nvSpPr>
            <p:cNvPr id="41991" name="Text Box 9"/>
            <p:cNvSpPr txBox="1">
              <a:spLocks noChangeArrowheads="1"/>
            </p:cNvSpPr>
            <p:nvPr/>
          </p:nvSpPr>
          <p:spPr bwMode="auto">
            <a:xfrm>
              <a:off x="5667375" y="2984500"/>
              <a:ext cx="2770188" cy="2249488"/>
            </a:xfrm>
            <a:prstGeom prst="rect">
              <a:avLst/>
            </a:prstGeom>
            <a:noFill/>
            <a:ln w="2857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. </a:t>
              </a:r>
              <a:r>
                <a:rPr lang="ru-RU" sz="1200" b="1" u="sng" dirty="0">
                  <a:latin typeface="Times New Roman" pitchFamily="18" charset="0"/>
                  <a:cs typeface="Times New Roman" pitchFamily="18" charset="0"/>
                </a:rPr>
                <a:t>Формирование грамматического строя речи:</a:t>
              </a:r>
            </a:p>
            <a:p>
              <a:pPr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3.1. Морфология (изменение слов по родам, числам. падежам);</a:t>
              </a:r>
            </a:p>
            <a:p>
              <a:pPr>
                <a:defRPr/>
              </a:pP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3.2. Синтаксис (освоение различных типов словосочетаний и предложений);</a:t>
              </a:r>
            </a:p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3.3. Словообразование</a:t>
              </a:r>
            </a:p>
          </p:txBody>
        </p:sp>
        <p:sp>
          <p:nvSpPr>
            <p:cNvPr id="41992" name="Text Box 10"/>
            <p:cNvSpPr txBox="1">
              <a:spLocks noChangeArrowheads="1"/>
            </p:cNvSpPr>
            <p:nvPr/>
          </p:nvSpPr>
          <p:spPr bwMode="auto">
            <a:xfrm>
              <a:off x="8596314" y="3019425"/>
              <a:ext cx="2071687" cy="2225675"/>
            </a:xfrm>
            <a:prstGeom prst="rect">
              <a:avLst/>
            </a:prstGeom>
            <a:noFill/>
            <a:ln w="28575">
              <a:solidFill>
                <a:srgbClr val="0070C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b="1" u="sng" dirty="0">
                  <a:latin typeface="Times New Roman" pitchFamily="18" charset="0"/>
                  <a:cs typeface="Times New Roman" pitchFamily="18" charset="0"/>
                </a:rPr>
                <a:t>4. Развитие связной речи</a:t>
              </a:r>
              <a:r>
                <a:rPr lang="ru-RU" sz="1400" b="1" dirty="0">
                  <a:latin typeface="Times New Roman" pitchFamily="18" charset="0"/>
                  <a:cs typeface="Times New Roman" pitchFamily="18" charset="0"/>
                </a:rPr>
                <a:t>:</a:t>
              </a:r>
            </a:p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4.1. Диалогическая (разговорная) речь</a:t>
              </a:r>
            </a:p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4.2. Монологическая речь (рассказывание)                                      </a:t>
              </a:r>
            </a:p>
          </p:txBody>
        </p:sp>
        <p:sp>
          <p:nvSpPr>
            <p:cNvPr id="41993" name="Text Box 12"/>
            <p:cNvSpPr txBox="1">
              <a:spLocks noChangeArrowheads="1"/>
            </p:cNvSpPr>
            <p:nvPr/>
          </p:nvSpPr>
          <p:spPr bwMode="auto">
            <a:xfrm>
              <a:off x="2809875" y="5429251"/>
              <a:ext cx="3030539" cy="1214459"/>
            </a:xfrm>
            <a:prstGeom prst="rect">
              <a:avLst/>
            </a:prstGeom>
            <a:noFill/>
            <a:ln w="28575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b="1" u="sng" dirty="0">
                  <a:latin typeface="Times New Roman" pitchFamily="18" charset="0"/>
                  <a:cs typeface="Times New Roman" pitchFamily="18" charset="0"/>
                </a:rPr>
                <a:t>5. </a:t>
              </a:r>
              <a:r>
                <a:rPr lang="ru-RU" sz="1200" b="1" u="sng" dirty="0">
                  <a:latin typeface="Times New Roman" pitchFamily="18" charset="0"/>
                  <a:cs typeface="Times New Roman" pitchFamily="18" charset="0"/>
                </a:rPr>
                <a:t>Формирование элементарного  осознания явлений языка и речи</a:t>
              </a:r>
              <a:r>
                <a:rPr lang="ru-RU" sz="12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200" dirty="0">
                  <a:latin typeface="Times New Roman" pitchFamily="18" charset="0"/>
                  <a:cs typeface="Times New Roman" pitchFamily="18" charset="0"/>
                </a:rPr>
                <a:t>(различение звука и слова, нахождение места звука в слове)</a:t>
              </a:r>
            </a:p>
          </p:txBody>
        </p:sp>
        <p:sp>
          <p:nvSpPr>
            <p:cNvPr id="41994" name="Text Box 13"/>
            <p:cNvSpPr txBox="1">
              <a:spLocks noChangeArrowheads="1"/>
            </p:cNvSpPr>
            <p:nvPr/>
          </p:nvSpPr>
          <p:spPr bwMode="auto">
            <a:xfrm>
              <a:off x="6457950" y="5429251"/>
              <a:ext cx="2609850" cy="1071564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miter lim="800000"/>
              <a:headEnd/>
              <a:tailEnd/>
            </a:ln>
            <a:effectLst/>
          </p:spPr>
          <p:txBody>
            <a:bodyPr lIns="75749" tIns="37874" rIns="75749" bIns="37874"/>
            <a:lstStyle/>
            <a:p>
              <a:pPr>
                <a:defRPr/>
              </a:pPr>
              <a:r>
                <a:rPr lang="ru-RU" sz="1400" dirty="0">
                  <a:latin typeface="Times New Roman" pitchFamily="18" charset="0"/>
                  <a:cs typeface="Times New Roman" pitchFamily="18" charset="0"/>
                </a:rPr>
                <a:t>6. Воспитание любви и интереса к художественному слову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522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3"/>
          <p:cNvSpPr txBox="1">
            <a:spLocks noChangeArrowheads="1"/>
          </p:cNvSpPr>
          <p:nvPr/>
        </p:nvSpPr>
        <p:spPr bwMode="auto">
          <a:xfrm>
            <a:off x="292895" y="394822"/>
            <a:ext cx="8636823" cy="584775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just">
              <a:defRPr sz="3200" b="1" spc="-40">
                <a:gradFill>
                  <a:gsLst>
                    <a:gs pos="88000">
                      <a:srgbClr val="00B0F0"/>
                    </a:gs>
                    <a:gs pos="0">
                      <a:srgbClr val="2D2B8D"/>
                    </a:gs>
                  </a:gsLst>
                  <a:lin ang="2400000" scaled="0"/>
                </a:gra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algn="ctr"/>
            <a:r>
              <a:rPr lang="ru-RU" altLang="ru-RU" dirty="0"/>
              <a:t>МЕТОДЫ РАЗВИТИЯ </a:t>
            </a:r>
            <a:r>
              <a:rPr lang="ru-RU" altLang="ru-RU" dirty="0" smtClean="0"/>
              <a:t>КОММУНИКАЦИИ</a:t>
            </a:r>
            <a:endParaRPr lang="ru-RU" altLang="ru-RU" dirty="0"/>
          </a:p>
        </p:txBody>
      </p:sp>
      <p:sp>
        <p:nvSpPr>
          <p:cNvPr id="113667" name="AutoShape 4" descr="Фиолетовый узор"/>
          <p:cNvSpPr>
            <a:spLocks noChangeArrowheads="1"/>
          </p:cNvSpPr>
          <p:nvPr/>
        </p:nvSpPr>
        <p:spPr bwMode="auto">
          <a:xfrm>
            <a:off x="500034" y="1705769"/>
            <a:ext cx="2714643" cy="652463"/>
          </a:xfrm>
          <a:prstGeom prst="wedgeRoundRectCallout">
            <a:avLst>
              <a:gd name="adj1" fmla="val 9255"/>
              <a:gd name="adj2" fmla="val -47380"/>
              <a:gd name="adj3" fmla="val 16667"/>
            </a:avLst>
          </a:prstGeom>
          <a:noFill/>
          <a:ln w="28575">
            <a:solidFill>
              <a:srgbClr val="0070C0"/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</a:rPr>
              <a:t>Наглядные</a:t>
            </a:r>
          </a:p>
        </p:txBody>
      </p:sp>
      <p:sp>
        <p:nvSpPr>
          <p:cNvPr id="113668" name="AutoShape 5" descr="Фиолетовый узор"/>
          <p:cNvSpPr>
            <a:spLocks noChangeArrowheads="1"/>
          </p:cNvSpPr>
          <p:nvPr/>
        </p:nvSpPr>
        <p:spPr bwMode="auto">
          <a:xfrm>
            <a:off x="3643306" y="1688307"/>
            <a:ext cx="2143139" cy="654050"/>
          </a:xfrm>
          <a:prstGeom prst="wedgeRoundRectCallout">
            <a:avLst>
              <a:gd name="adj1" fmla="val -4699"/>
              <a:gd name="adj2" fmla="val -50381"/>
              <a:gd name="adj3" fmla="val 16667"/>
            </a:avLst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</a:rPr>
              <a:t>Словесные</a:t>
            </a:r>
          </a:p>
        </p:txBody>
      </p:sp>
      <p:sp>
        <p:nvSpPr>
          <p:cNvPr id="113669" name="AutoShape 6" descr="Фиолетовый узор"/>
          <p:cNvSpPr>
            <a:spLocks noChangeArrowheads="1"/>
          </p:cNvSpPr>
          <p:nvPr/>
        </p:nvSpPr>
        <p:spPr bwMode="auto">
          <a:xfrm>
            <a:off x="6357950" y="1692276"/>
            <a:ext cx="2071702" cy="652463"/>
          </a:xfrm>
          <a:prstGeom prst="wedgeRoundRectCallout">
            <a:avLst>
              <a:gd name="adj1" fmla="val -10006"/>
              <a:gd name="adj2" fmla="val -50499"/>
              <a:gd name="adj3" fmla="val 16667"/>
            </a:avLst>
          </a:prstGeom>
          <a:noFill/>
          <a:ln w="2857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</a:rPr>
              <a:t>Практические</a:t>
            </a:r>
          </a:p>
        </p:txBody>
      </p:sp>
      <p:sp>
        <p:nvSpPr>
          <p:cNvPr id="113670" name="AutoShape 8" descr="Букет"/>
          <p:cNvSpPr>
            <a:spLocks noChangeArrowheads="1"/>
          </p:cNvSpPr>
          <p:nvPr/>
        </p:nvSpPr>
        <p:spPr bwMode="auto">
          <a:xfrm>
            <a:off x="414337" y="2928934"/>
            <a:ext cx="2992043" cy="1538293"/>
          </a:xfrm>
          <a:prstGeom prst="wedgeRectCallout">
            <a:avLst>
              <a:gd name="adj1" fmla="val -49213"/>
              <a:gd name="adj2" fmla="val 25273"/>
            </a:avLst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dirty="0">
                <a:latin typeface="+mn-lt"/>
              </a:rPr>
              <a:t>Метод </a:t>
            </a:r>
            <a:r>
              <a:rPr lang="ru-RU" altLang="ru-RU" sz="1800" dirty="0" smtClean="0">
                <a:latin typeface="+mn-lt"/>
              </a:rPr>
              <a:t>непосредственного </a:t>
            </a:r>
          </a:p>
          <a:p>
            <a:pPr eaLnBrk="1" hangingPunct="1"/>
            <a:r>
              <a:rPr lang="ru-RU" altLang="ru-RU" sz="1800" dirty="0" smtClean="0">
                <a:latin typeface="+mn-lt"/>
              </a:rPr>
              <a:t>наблюдения </a:t>
            </a:r>
            <a:r>
              <a:rPr lang="ru-RU" altLang="ru-RU" sz="1800" dirty="0">
                <a:latin typeface="+mn-lt"/>
              </a:rPr>
              <a:t>и его </a:t>
            </a:r>
            <a:endParaRPr lang="en-US" altLang="ru-RU" sz="1800" dirty="0" smtClean="0">
              <a:latin typeface="+mn-lt"/>
            </a:endParaRPr>
          </a:p>
          <a:p>
            <a:pPr eaLnBrk="1" hangingPunct="1"/>
            <a:r>
              <a:rPr lang="ru-RU" altLang="ru-RU" sz="1800" dirty="0" smtClean="0">
                <a:latin typeface="+mn-lt"/>
              </a:rPr>
              <a:t>разновидности</a:t>
            </a:r>
            <a:r>
              <a:rPr lang="ru-RU" altLang="ru-RU" sz="1800" dirty="0">
                <a:latin typeface="+mn-lt"/>
              </a:rPr>
              <a:t>: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наблюдение в природе, </a:t>
            </a:r>
            <a:endParaRPr lang="en-US" altLang="ru-RU" sz="1800" dirty="0" smtClean="0">
              <a:latin typeface="+mn-lt"/>
            </a:endParaRPr>
          </a:p>
          <a:p>
            <a:pPr eaLnBrk="1" hangingPunct="1"/>
            <a:r>
              <a:rPr lang="ru-RU" altLang="ru-RU" sz="1800" dirty="0" smtClean="0">
                <a:latin typeface="+mn-lt"/>
              </a:rPr>
              <a:t>экскурсии</a:t>
            </a:r>
            <a:endParaRPr lang="ru-RU" altLang="ru-RU" sz="1800" dirty="0">
              <a:latin typeface="+mn-lt"/>
            </a:endParaRPr>
          </a:p>
        </p:txBody>
      </p:sp>
      <p:sp>
        <p:nvSpPr>
          <p:cNvPr id="113671" name="AutoShape 9" descr="Букет"/>
          <p:cNvSpPr>
            <a:spLocks noChangeArrowheads="1"/>
          </p:cNvSpPr>
          <p:nvPr/>
        </p:nvSpPr>
        <p:spPr bwMode="auto">
          <a:xfrm>
            <a:off x="414337" y="4662488"/>
            <a:ext cx="2992043" cy="1766908"/>
          </a:xfrm>
          <a:prstGeom prst="wedgeRectCallout">
            <a:avLst>
              <a:gd name="adj1" fmla="val -29940"/>
              <a:gd name="adj2" fmla="val -49694"/>
            </a:avLst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dirty="0">
                <a:latin typeface="+mn-lt"/>
              </a:rPr>
              <a:t>Опосредованное наблюдение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(</a:t>
            </a:r>
            <a:r>
              <a:rPr lang="ru-RU" altLang="ru-RU" sz="1800" dirty="0" smtClean="0">
                <a:latin typeface="+mn-lt"/>
              </a:rPr>
              <a:t>изобразительная </a:t>
            </a:r>
            <a:endParaRPr lang="en-US" altLang="ru-RU" sz="1800" dirty="0" smtClean="0">
              <a:latin typeface="+mn-lt"/>
            </a:endParaRPr>
          </a:p>
          <a:p>
            <a:pPr eaLnBrk="1" hangingPunct="1"/>
            <a:r>
              <a:rPr lang="ru-RU" altLang="ru-RU" sz="1800" dirty="0" smtClean="0">
                <a:latin typeface="+mn-lt"/>
              </a:rPr>
              <a:t>наглядность</a:t>
            </a:r>
            <a:r>
              <a:rPr lang="ru-RU" altLang="ru-RU" sz="1800" dirty="0">
                <a:latin typeface="+mn-lt"/>
              </a:rPr>
              <a:t>):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рассматривание игрушек и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картин, рассказывание по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игрушкам и картинам </a:t>
            </a:r>
          </a:p>
        </p:txBody>
      </p:sp>
      <p:sp>
        <p:nvSpPr>
          <p:cNvPr id="113672" name="AutoShape 10" descr="Розовая тисненая бумага"/>
          <p:cNvSpPr>
            <a:spLocks noChangeArrowheads="1"/>
          </p:cNvSpPr>
          <p:nvPr/>
        </p:nvSpPr>
        <p:spPr bwMode="auto">
          <a:xfrm>
            <a:off x="3582590" y="2928934"/>
            <a:ext cx="2275293" cy="1081093"/>
          </a:xfrm>
          <a:prstGeom prst="wedgeRectCallout">
            <a:avLst>
              <a:gd name="adj1" fmla="val -34741"/>
              <a:gd name="adj2" fmla="val 44736"/>
            </a:avLst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dirty="0">
                <a:latin typeface="+mn-lt"/>
              </a:rPr>
              <a:t>Чтение и </a:t>
            </a:r>
            <a:endParaRPr lang="en-US" altLang="ru-RU" sz="1800" dirty="0" smtClean="0">
              <a:latin typeface="+mn-lt"/>
            </a:endParaRPr>
          </a:p>
          <a:p>
            <a:pPr eaLnBrk="1" hangingPunct="1"/>
            <a:r>
              <a:rPr lang="ru-RU" altLang="ru-RU" sz="1800" dirty="0" smtClean="0">
                <a:latin typeface="+mn-lt"/>
              </a:rPr>
              <a:t>рассказывание</a:t>
            </a:r>
            <a:endParaRPr lang="ru-RU" altLang="ru-RU" sz="1800" dirty="0">
              <a:latin typeface="+mn-lt"/>
            </a:endParaRPr>
          </a:p>
          <a:p>
            <a:pPr eaLnBrk="1" hangingPunct="1"/>
            <a:r>
              <a:rPr lang="ru-RU" altLang="ru-RU" sz="1800" dirty="0">
                <a:latin typeface="+mn-lt"/>
              </a:rPr>
              <a:t>художественных </a:t>
            </a:r>
          </a:p>
          <a:p>
            <a:pPr eaLnBrk="1" hangingPunct="1"/>
            <a:r>
              <a:rPr lang="ru-RU" altLang="ru-RU" sz="1800" dirty="0">
                <a:latin typeface="+mn-lt"/>
              </a:rPr>
              <a:t>произведений</a:t>
            </a:r>
          </a:p>
        </p:txBody>
      </p:sp>
      <p:sp>
        <p:nvSpPr>
          <p:cNvPr id="113673" name="AutoShape 12" descr="Розовая тисненая бумага"/>
          <p:cNvSpPr>
            <a:spLocks noChangeArrowheads="1"/>
          </p:cNvSpPr>
          <p:nvPr/>
        </p:nvSpPr>
        <p:spPr bwMode="auto">
          <a:xfrm>
            <a:off x="3582590" y="4075113"/>
            <a:ext cx="2275293" cy="392112"/>
          </a:xfrm>
          <a:prstGeom prst="wedgeRectCallout">
            <a:avLst>
              <a:gd name="adj1" fmla="val -48523"/>
              <a:gd name="adj2" fmla="val 16495"/>
            </a:avLst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Заучивание наизусть</a:t>
            </a:r>
          </a:p>
        </p:txBody>
      </p:sp>
      <p:sp>
        <p:nvSpPr>
          <p:cNvPr id="113674" name="AutoShape 13" descr="Розовая тисненая бумага"/>
          <p:cNvSpPr>
            <a:spLocks noChangeArrowheads="1"/>
          </p:cNvSpPr>
          <p:nvPr/>
        </p:nvSpPr>
        <p:spPr bwMode="auto">
          <a:xfrm>
            <a:off x="3582590" y="4597402"/>
            <a:ext cx="2275293" cy="327025"/>
          </a:xfrm>
          <a:prstGeom prst="wedgeRectCallout">
            <a:avLst>
              <a:gd name="adj1" fmla="val -48398"/>
              <a:gd name="adj2" fmla="val 37380"/>
            </a:avLst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Пересказ</a:t>
            </a:r>
          </a:p>
        </p:txBody>
      </p:sp>
      <p:sp>
        <p:nvSpPr>
          <p:cNvPr id="113675" name="AutoShape 14" descr="Розовая тисненая бумага"/>
          <p:cNvSpPr>
            <a:spLocks noChangeArrowheads="1"/>
          </p:cNvSpPr>
          <p:nvPr/>
        </p:nvSpPr>
        <p:spPr bwMode="auto">
          <a:xfrm>
            <a:off x="3582590" y="5643565"/>
            <a:ext cx="2275293" cy="979487"/>
          </a:xfrm>
          <a:prstGeom prst="wedgeRectCallout">
            <a:avLst>
              <a:gd name="adj1" fmla="val 47421"/>
              <a:gd name="adj2" fmla="val 731"/>
            </a:avLst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Рассказывание без</a:t>
            </a:r>
          </a:p>
          <a:p>
            <a:pPr eaLnBrk="1" hangingPunct="1"/>
            <a:r>
              <a:rPr lang="ru-RU" altLang="ru-RU" sz="1800" i="1" dirty="0">
                <a:latin typeface="+mn-lt"/>
              </a:rPr>
              <a:t>опоры на </a:t>
            </a:r>
            <a:r>
              <a:rPr lang="ru-RU" altLang="ru-RU" sz="1800" i="1" dirty="0" smtClean="0">
                <a:latin typeface="+mn-lt"/>
              </a:rPr>
              <a:t>наглядный</a:t>
            </a:r>
            <a:endParaRPr lang="ru-RU" altLang="ru-RU" sz="1800" i="1" dirty="0">
              <a:latin typeface="+mn-lt"/>
            </a:endParaRPr>
          </a:p>
          <a:p>
            <a:pPr eaLnBrk="1" hangingPunct="1"/>
            <a:r>
              <a:rPr lang="ru-RU" altLang="ru-RU" sz="1800" i="1" dirty="0">
                <a:latin typeface="+mn-lt"/>
              </a:rPr>
              <a:t>материал</a:t>
            </a:r>
          </a:p>
        </p:txBody>
      </p:sp>
      <p:sp>
        <p:nvSpPr>
          <p:cNvPr id="113676" name="AutoShape 15" descr="Розовая тисненая бумага"/>
          <p:cNvSpPr>
            <a:spLocks noChangeArrowheads="1"/>
          </p:cNvSpPr>
          <p:nvPr/>
        </p:nvSpPr>
        <p:spPr bwMode="auto">
          <a:xfrm>
            <a:off x="3582590" y="5119688"/>
            <a:ext cx="2275293" cy="392112"/>
          </a:xfrm>
          <a:prstGeom prst="wedgeRectCallout">
            <a:avLst>
              <a:gd name="adj1" fmla="val 46866"/>
              <a:gd name="adj2" fmla="val 2227"/>
            </a:avLst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Обобщающая беседа</a:t>
            </a:r>
          </a:p>
        </p:txBody>
      </p:sp>
      <p:sp>
        <p:nvSpPr>
          <p:cNvPr id="113677" name="AutoShape 17"/>
          <p:cNvSpPr>
            <a:spLocks noChangeArrowheads="1"/>
          </p:cNvSpPr>
          <p:nvPr/>
        </p:nvSpPr>
        <p:spPr bwMode="auto">
          <a:xfrm>
            <a:off x="6357939" y="2928935"/>
            <a:ext cx="2143151" cy="688980"/>
          </a:xfrm>
          <a:prstGeom prst="wedgeRectCallout">
            <a:avLst>
              <a:gd name="adj1" fmla="val -47810"/>
              <a:gd name="adj2" fmla="val 46139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Дидактические </a:t>
            </a:r>
            <a:endParaRPr lang="en-US" altLang="ru-RU" sz="1800" i="1" dirty="0" smtClean="0">
              <a:latin typeface="+mn-lt"/>
            </a:endParaRPr>
          </a:p>
          <a:p>
            <a:pPr eaLnBrk="1" hangingPunct="1"/>
            <a:r>
              <a:rPr lang="ru-RU" altLang="ru-RU" sz="1800" i="1" dirty="0" smtClean="0">
                <a:latin typeface="+mn-lt"/>
              </a:rPr>
              <a:t>игры</a:t>
            </a:r>
            <a:endParaRPr lang="ru-RU" altLang="ru-RU" sz="1800" i="1" dirty="0">
              <a:latin typeface="+mn-lt"/>
            </a:endParaRPr>
          </a:p>
        </p:txBody>
      </p:sp>
      <p:sp>
        <p:nvSpPr>
          <p:cNvPr id="113678" name="AutoShape 19"/>
          <p:cNvSpPr>
            <a:spLocks noChangeArrowheads="1"/>
          </p:cNvSpPr>
          <p:nvPr/>
        </p:nvSpPr>
        <p:spPr bwMode="auto">
          <a:xfrm>
            <a:off x="6357939" y="3683001"/>
            <a:ext cx="2143151" cy="392113"/>
          </a:xfrm>
          <a:prstGeom prst="wedgeRectCallout">
            <a:avLst>
              <a:gd name="adj1" fmla="val -47810"/>
              <a:gd name="adj2" fmla="val 51565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Игры-драматизации</a:t>
            </a:r>
          </a:p>
        </p:txBody>
      </p:sp>
      <p:sp>
        <p:nvSpPr>
          <p:cNvPr id="113679" name="AutoShape 20"/>
          <p:cNvSpPr>
            <a:spLocks noChangeArrowheads="1"/>
          </p:cNvSpPr>
          <p:nvPr/>
        </p:nvSpPr>
        <p:spPr bwMode="auto">
          <a:xfrm>
            <a:off x="6357939" y="4205287"/>
            <a:ext cx="2143151" cy="392112"/>
          </a:xfrm>
          <a:prstGeom prst="wedgeRectCallout">
            <a:avLst>
              <a:gd name="adj1" fmla="val -46875"/>
              <a:gd name="adj2" fmla="val 34898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Инсценировки</a:t>
            </a:r>
          </a:p>
        </p:txBody>
      </p:sp>
      <p:sp>
        <p:nvSpPr>
          <p:cNvPr id="113680" name="AutoShape 21"/>
          <p:cNvSpPr>
            <a:spLocks noChangeArrowheads="1"/>
          </p:cNvSpPr>
          <p:nvPr/>
        </p:nvSpPr>
        <p:spPr bwMode="auto">
          <a:xfrm>
            <a:off x="6357939" y="4662487"/>
            <a:ext cx="2143151" cy="588962"/>
          </a:xfrm>
          <a:prstGeom prst="wedgeRectCallout">
            <a:avLst>
              <a:gd name="adj1" fmla="val -47810"/>
              <a:gd name="adj2" fmla="val 17713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Дидактические </a:t>
            </a:r>
          </a:p>
          <a:p>
            <a:pPr eaLnBrk="1" hangingPunct="1"/>
            <a:r>
              <a:rPr lang="ru-RU" altLang="ru-RU" sz="1800" i="1" dirty="0">
                <a:latin typeface="+mn-lt"/>
              </a:rPr>
              <a:t>упражнения</a:t>
            </a:r>
          </a:p>
        </p:txBody>
      </p:sp>
      <p:sp>
        <p:nvSpPr>
          <p:cNvPr id="113681" name="AutoShape 22"/>
          <p:cNvSpPr>
            <a:spLocks noChangeArrowheads="1"/>
          </p:cNvSpPr>
          <p:nvPr/>
        </p:nvSpPr>
        <p:spPr bwMode="auto">
          <a:xfrm>
            <a:off x="6357939" y="5381626"/>
            <a:ext cx="2286027" cy="392113"/>
          </a:xfrm>
          <a:prstGeom prst="wedgeRectCallout">
            <a:avLst>
              <a:gd name="adj1" fmla="val -48741"/>
              <a:gd name="adj2" fmla="val 34898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Пластические этюды</a:t>
            </a:r>
          </a:p>
        </p:txBody>
      </p:sp>
      <p:sp>
        <p:nvSpPr>
          <p:cNvPr id="113682" name="AutoShape 23"/>
          <p:cNvSpPr>
            <a:spLocks noChangeArrowheads="1"/>
          </p:cNvSpPr>
          <p:nvPr/>
        </p:nvSpPr>
        <p:spPr bwMode="auto">
          <a:xfrm>
            <a:off x="6357939" y="5903912"/>
            <a:ext cx="2286027" cy="392112"/>
          </a:xfrm>
          <a:prstGeom prst="wedgeRectCallout">
            <a:avLst>
              <a:gd name="adj1" fmla="val -15542"/>
              <a:gd name="adj2" fmla="val -51042"/>
            </a:avLst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wrap="none" lIns="75749" tIns="37874" rIns="75749" bIns="37874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800" i="1" dirty="0">
                <a:latin typeface="+mn-lt"/>
              </a:rPr>
              <a:t>Хороводные игры</a:t>
            </a:r>
          </a:p>
        </p:txBody>
      </p:sp>
    </p:spTree>
    <p:extLst>
      <p:ext uri="{BB962C8B-B14F-4D97-AF65-F5344CB8AC3E}">
        <p14:creationId xmlns:p14="http://schemas.microsoft.com/office/powerpoint/2010/main" xmlns="" val="2242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развития коммуникации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Общение взрослых и детей</a:t>
            </a:r>
          </a:p>
          <a:p>
            <a:r>
              <a:rPr lang="ru-RU" dirty="0" smtClean="0"/>
              <a:t>Культурная языковая среда</a:t>
            </a:r>
          </a:p>
          <a:p>
            <a:r>
              <a:rPr lang="ru-RU" dirty="0" smtClean="0"/>
              <a:t>Обучение речи на занятиях</a:t>
            </a:r>
          </a:p>
          <a:p>
            <a:r>
              <a:rPr lang="ru-RU" dirty="0" smtClean="0"/>
              <a:t>Художественная литература</a:t>
            </a:r>
          </a:p>
          <a:p>
            <a:r>
              <a:rPr lang="ru-RU" dirty="0" smtClean="0"/>
              <a:t>Изобразительное искусство, музыка, театр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ПРИМЕРНЫЕ ОРИЕНТИРЫ НОРМАЛЬНОГО РАЗВИТИЯ РЕБЕНКА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Существуют определенные поведенческие ориентиры, позволяющие заподозрить нарушение темпа психического развития ребенка. Знание этих ориентиров полезно и необходимо тем, кто несет ответственность за воспитание ребенка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(В.И. Гарбузов, 1990). 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Итак:</a:t>
            </a:r>
          </a:p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 1 году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ребенок использует 7–14 слов, сосредоточенно занимается одним делом до 15 мин, усваивает смысл слова «нельзя», начинает ходить (± 2 месяца).</a:t>
            </a:r>
          </a:p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 1,5 годам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словарный запас ребенка составляет 30 - 40 слов, он хорошо ходит, узнает и показывает изображения предметов на картинках, хорошо понимает обращенную к нему речь. Основные вопросы ребенка – «Что?», «Кто?».</a:t>
            </a:r>
          </a:p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 2 годам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словарный запас увеличивается до 300-400 слов, основные вопросы ребенка – «Что это?», «Кто это?» Ребенок осваивает существительные, местоимения, прилагательные, наречия, глаголы. Формируется фразовая речь (у девочек часто к 1,5 годам). Наличие вопросов свидетельствует о хорошем умственном развитии ребенка. Рисует линии, </a:t>
            </a:r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зажав карандаш в кулаке, строит башню из кубиков.</a:t>
            </a:r>
          </a:p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 2,5 годам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словарный запас составляет порядка 1000 слов. Появляются ориентировочные вопросы «Где?», «Куда?», «Откуда?», «Когда?». В этом возрасте задержка речевого развития должна настораживать – это может свидетельствовать о задержке психического развития или глухоте.</a:t>
            </a:r>
          </a:p>
          <a:p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К 3 годам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– появляется вопрос вопросов – «Почему?» Ребенок пересказывает услышанное и увиденное, если ему помогать наводящими вопросами. Использует сложносочиненные и даже сложноподчиненные предложения, что свидетельствует об усложнении его мышления. Понимает, что такое «один», «мало», «много», различает левую и правую сторону. По одной характерной детали может узнать целое: по ушам – зайца, по хоботу – слона.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Причины задержки речевого развития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Соматичекие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Семейные 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 родительские отношения)</a:t>
            </a:r>
          </a:p>
          <a:p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Дидактогении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Семейные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детско</a:t>
            </a:r>
            <a:r>
              <a:rPr lang="ru-RU" dirty="0" smtClean="0">
                <a:solidFill>
                  <a:srgbClr val="FF0000"/>
                </a:solidFill>
              </a:rPr>
              <a:t> – родительские отношения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Неблагоприятные для ребенка типы родительских отношений</a:t>
            </a:r>
          </a:p>
          <a:p>
            <a:r>
              <a:rPr lang="ru-RU" dirty="0" smtClean="0"/>
              <a:t>Подавляющие</a:t>
            </a:r>
          </a:p>
          <a:p>
            <a:r>
              <a:rPr lang="ru-RU" dirty="0" smtClean="0"/>
              <a:t>Тревожные</a:t>
            </a:r>
          </a:p>
          <a:p>
            <a:r>
              <a:rPr lang="ru-RU" dirty="0" smtClean="0"/>
              <a:t>Отстраненные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Дидактогении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Дидактогения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 это с одной стороны "психическая травма, источником которой является педагог (неуважительное, несправедливое, предвзятое отношение к ребенку,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прилюдное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высмеивание его ответов, поведения, внешнего вида, способностей, грубое, унижающее порицание)". С другой стороны,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дидактогениями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(от греческого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didaktikos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научающий,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genesis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рождающий) именуют "психическое  расстройство, возникающее под влиянием названной разновидности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психоэмоционального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дистресса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неврозы и другие психогенные заболевания".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1282</Words>
  <Application>Microsoft Office PowerPoint</Application>
  <PresentationFormat>Экран (4:3)</PresentationFormat>
  <Paragraphs>127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РЕЧЕВОЕ РАЗВИТИЕ МЛАДШИХ ДОШКОЛЬНИКОВ в соответствии с ФГОС </vt:lpstr>
      <vt:lpstr>Слайд 2</vt:lpstr>
      <vt:lpstr>Слайд 3</vt:lpstr>
      <vt:lpstr>Слайд 4</vt:lpstr>
      <vt:lpstr>Средства развития коммуникации</vt:lpstr>
      <vt:lpstr> ПРИМЕРНЫЕ ОРИЕНТИРЫ НОРМАЛЬНОГО РАЗВИТИЯ РЕБЕНКА </vt:lpstr>
      <vt:lpstr>Причины задержки речевого развития</vt:lpstr>
      <vt:lpstr>Семейные  детско – родительские отношения</vt:lpstr>
      <vt:lpstr>Дидактогении</vt:lpstr>
      <vt:lpstr>Речевое развитие младших дошкольников с «отягощенным анамнезом»</vt:lpstr>
      <vt:lpstr> РЕЛАКСАЦИЯ ДЛЯ СНЯТИЯ ЭМОЦИОНАЛЬНОГО НАПРЯЖЕНИЯ У ДЕТЕЙ ВТОРОГО ГОДА ЖИЗНИ </vt:lpstr>
      <vt:lpstr>Игры на развитие речевой активности</vt:lpstr>
      <vt:lpstr>Мои занятия по речевому развитию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XTreme.ws</cp:lastModifiedBy>
  <cp:revision>84</cp:revision>
  <dcterms:created xsi:type="dcterms:W3CDTF">2020-03-16T07:41:18Z</dcterms:created>
  <dcterms:modified xsi:type="dcterms:W3CDTF">2021-04-14T10:33:09Z</dcterms:modified>
</cp:coreProperties>
</file>