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4" r:id="rId3"/>
    <p:sldId id="257" r:id="rId4"/>
    <p:sldId id="265" r:id="rId5"/>
    <p:sldId id="266" r:id="rId6"/>
    <p:sldId id="268" r:id="rId7"/>
    <p:sldId id="269" r:id="rId8"/>
    <p:sldId id="270" r:id="rId9"/>
    <p:sldId id="267" r:id="rId10"/>
    <p:sldId id="258" r:id="rId11"/>
    <p:sldId id="263" r:id="rId12"/>
    <p:sldId id="264" r:id="rId13"/>
    <p:sldId id="259" r:id="rId14"/>
    <p:sldId id="262" r:id="rId15"/>
    <p:sldId id="260" r:id="rId16"/>
    <p:sldId id="261" r:id="rId17"/>
    <p:sldId id="271" r:id="rId18"/>
    <p:sldId id="272" r:id="rId19"/>
    <p:sldId id="273"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15.04.2021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15.04.2021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15.04.2021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15.04.2021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15.04.2021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15.04.2021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15.04.2021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15.04.2021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pink-easter.jp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ctrTitle"/>
          </p:nvPr>
        </p:nvSpPr>
        <p:spPr>
          <a:xfrm>
            <a:off x="685800" y="476673"/>
            <a:ext cx="7772400" cy="3123778"/>
          </a:xfrm>
        </p:spPr>
        <p:txBody>
          <a:bodyPr>
            <a:normAutofit fontScale="90000"/>
          </a:bodyPr>
          <a:lstStyle/>
          <a:p>
            <a:r>
              <a:rPr lang="en-US" sz="6000" dirty="0" smtClean="0">
                <a:latin typeface="Lucida Handwriting" pitchFamily="66" charset="0"/>
              </a:rPr>
              <a:t>EASTER</a:t>
            </a:r>
            <a:r>
              <a:rPr lang="ru-RU" sz="6000" dirty="0" smtClean="0">
                <a:latin typeface="Lucida Handwriting" pitchFamily="66" charset="0"/>
              </a:rPr>
              <a:t/>
            </a:r>
            <a:br>
              <a:rPr lang="ru-RU" sz="6000" dirty="0" smtClean="0">
                <a:latin typeface="Lucida Handwriting" pitchFamily="66" charset="0"/>
              </a:rPr>
            </a:br>
            <a:r>
              <a:rPr lang="en-US" sz="6000" dirty="0" smtClean="0">
                <a:solidFill>
                  <a:srgbClr val="7030A0"/>
                </a:solidFill>
                <a:latin typeface="Times New Roman" pitchFamily="18" charset="0"/>
                <a:cs typeface="Times New Roman" pitchFamily="18" charset="0"/>
              </a:rPr>
              <a:t>The symbols and traditions</a:t>
            </a:r>
            <a:br>
              <a:rPr lang="en-US" sz="6000" dirty="0" smtClean="0">
                <a:solidFill>
                  <a:srgbClr val="7030A0"/>
                </a:solidFill>
                <a:latin typeface="Times New Roman" pitchFamily="18" charset="0"/>
                <a:cs typeface="Times New Roman" pitchFamily="18" charset="0"/>
              </a:rPr>
            </a:br>
            <a:endParaRPr lang="ru-RU" sz="6000" dirty="0"/>
          </a:p>
        </p:txBody>
      </p:sp>
      <p:sp>
        <p:nvSpPr>
          <p:cNvPr id="3" name="Подзаголовок 2"/>
          <p:cNvSpPr>
            <a:spLocks noGrp="1"/>
          </p:cNvSpPr>
          <p:nvPr>
            <p:ph type="subTitle" idx="1"/>
          </p:nvPr>
        </p:nvSpPr>
        <p:spPr>
          <a:xfrm>
            <a:off x="1371600" y="3886200"/>
            <a:ext cx="7448872" cy="1775048"/>
          </a:xfrm>
        </p:spPr>
        <p:txBody>
          <a:bodyPr>
            <a:normAutofit/>
          </a:bodyPr>
          <a:lstStyle/>
          <a:p>
            <a:pPr algn="r"/>
            <a:r>
              <a:rPr lang="ru-RU" sz="2000" dirty="0" smtClean="0">
                <a:solidFill>
                  <a:srgbClr val="7030A0"/>
                </a:solidFill>
                <a:latin typeface="Times New Roman" pitchFamily="18" charset="0"/>
                <a:cs typeface="Times New Roman" pitchFamily="18" charset="0"/>
              </a:rPr>
              <a:t>Выполнила:</a:t>
            </a:r>
          </a:p>
          <a:p>
            <a:pPr algn="r"/>
            <a:r>
              <a:rPr lang="ru-RU" sz="2000" dirty="0" smtClean="0">
                <a:solidFill>
                  <a:srgbClr val="7030A0"/>
                </a:solidFill>
                <a:latin typeface="Times New Roman" pitchFamily="18" charset="0"/>
                <a:cs typeface="Times New Roman" pitchFamily="18" charset="0"/>
              </a:rPr>
              <a:t>Александрова Марина Юрьевна, </a:t>
            </a:r>
          </a:p>
          <a:p>
            <a:pPr algn="r"/>
            <a:r>
              <a:rPr lang="ru-RU" sz="2000" dirty="0" smtClean="0">
                <a:solidFill>
                  <a:srgbClr val="7030A0"/>
                </a:solidFill>
                <a:latin typeface="Times New Roman" pitchFamily="18" charset="0"/>
                <a:cs typeface="Times New Roman" pitchFamily="18" charset="0"/>
              </a:rPr>
              <a:t>учитель </a:t>
            </a:r>
            <a:r>
              <a:rPr lang="ru-RU" sz="2000" dirty="0" smtClean="0">
                <a:solidFill>
                  <a:srgbClr val="7030A0"/>
                </a:solidFill>
                <a:latin typeface="Times New Roman" pitchFamily="18" charset="0"/>
                <a:cs typeface="Times New Roman" pitchFamily="18" charset="0"/>
              </a:rPr>
              <a:t>английского языка</a:t>
            </a:r>
          </a:p>
          <a:p>
            <a:pPr algn="r"/>
            <a:r>
              <a:rPr lang="ru-RU" sz="2000" smtClean="0">
                <a:solidFill>
                  <a:srgbClr val="7030A0"/>
                </a:solidFill>
                <a:latin typeface="Times New Roman" pitchFamily="18" charset="0"/>
                <a:cs typeface="Times New Roman" pitchFamily="18" charset="0"/>
              </a:rPr>
              <a:t>МБОУ </a:t>
            </a:r>
            <a:r>
              <a:rPr lang="ru-RU" sz="2000" smtClean="0">
                <a:solidFill>
                  <a:srgbClr val="7030A0"/>
                </a:solidFill>
                <a:latin typeface="Times New Roman" pitchFamily="18" charset="0"/>
                <a:cs typeface="Times New Roman" pitchFamily="18" charset="0"/>
              </a:rPr>
              <a:t>Лицей </a:t>
            </a:r>
            <a:r>
              <a:rPr lang="ru-RU" sz="2000" dirty="0" smtClean="0">
                <a:solidFill>
                  <a:srgbClr val="7030A0"/>
                </a:solidFill>
                <a:latin typeface="Times New Roman" pitchFamily="18" charset="0"/>
                <a:cs typeface="Times New Roman" pitchFamily="18" charset="0"/>
              </a:rPr>
              <a:t>№1 им. Ф. </a:t>
            </a:r>
            <a:r>
              <a:rPr lang="ru-RU" sz="2000" dirty="0" err="1" smtClean="0">
                <a:solidFill>
                  <a:srgbClr val="7030A0"/>
                </a:solidFill>
                <a:latin typeface="Times New Roman" pitchFamily="18" charset="0"/>
                <a:cs typeface="Times New Roman" pitchFamily="18" charset="0"/>
              </a:rPr>
              <a:t>Булякова</a:t>
            </a:r>
            <a:r>
              <a:rPr lang="ru-RU" sz="2000" dirty="0" smtClean="0">
                <a:solidFill>
                  <a:srgbClr val="7030A0"/>
                </a:solidFill>
                <a:latin typeface="Times New Roman" pitchFamily="18" charset="0"/>
                <a:cs typeface="Times New Roman" pitchFamily="18" charset="0"/>
              </a:rPr>
              <a:t> с. Мишкино</a:t>
            </a:r>
            <a:endParaRPr lang="ru-RU" sz="2000" dirty="0">
              <a:solidFill>
                <a:srgbClr val="7030A0"/>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pink-easter.jp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p:txBody>
          <a:bodyPr/>
          <a:lstStyle/>
          <a:p>
            <a:r>
              <a:rPr lang="en-US" dirty="0" smtClean="0"/>
              <a:t>USA</a:t>
            </a:r>
            <a:endParaRPr lang="ru-RU" dirty="0"/>
          </a:p>
        </p:txBody>
      </p:sp>
      <p:pic>
        <p:nvPicPr>
          <p:cNvPr id="4" name="Содержимое 3" descr="img4.jpg"/>
          <p:cNvPicPr>
            <a:picLocks noGrp="1" noChangeAspect="1"/>
          </p:cNvPicPr>
          <p:nvPr>
            <p:ph idx="1"/>
          </p:nvPr>
        </p:nvPicPr>
        <p:blipFill>
          <a:blip r:embed="rId3" cstate="print"/>
          <a:stretch>
            <a:fillRect/>
          </a:stretch>
        </p:blipFill>
        <p:spPr>
          <a:xfrm>
            <a:off x="548922" y="1600200"/>
            <a:ext cx="8046156" cy="4525963"/>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pink-easter.jpg"/>
          <p:cNvPicPr>
            <a:picLocks noChangeAspect="1"/>
          </p:cNvPicPr>
          <p:nvPr/>
        </p:nvPicPr>
        <p:blipFill>
          <a:blip r:embed="rId2" cstate="print"/>
          <a:stretch>
            <a:fillRect/>
          </a:stretch>
        </p:blipFill>
        <p:spPr>
          <a:xfrm>
            <a:off x="0" y="0"/>
            <a:ext cx="9144000" cy="6858000"/>
          </a:xfrm>
          <a:prstGeom prst="rect">
            <a:avLst/>
          </a:prstGeom>
        </p:spPr>
      </p:pic>
      <p:sp>
        <p:nvSpPr>
          <p:cNvPr id="3" name="Содержимое 2"/>
          <p:cNvSpPr>
            <a:spLocks noGrp="1"/>
          </p:cNvSpPr>
          <p:nvPr>
            <p:ph idx="1"/>
          </p:nvPr>
        </p:nvSpPr>
        <p:spPr>
          <a:xfrm>
            <a:off x="467544" y="332656"/>
            <a:ext cx="8219256" cy="5793507"/>
          </a:xfrm>
        </p:spPr>
        <p:txBody>
          <a:bodyPr/>
          <a:lstStyle/>
          <a:p>
            <a:pPr algn="ctr">
              <a:buNone/>
            </a:pPr>
            <a:r>
              <a:rPr lang="en-US" dirty="0" smtClean="0"/>
              <a:t>"Easter Egg Roll" in front of the White House-the children all simultaneously roll an egg down a hill, hoping that their egg will win the race.</a:t>
            </a:r>
          </a:p>
          <a:p>
            <a:endParaRPr lang="ru-RU" dirty="0"/>
          </a:p>
        </p:txBody>
      </p:sp>
      <p:pic>
        <p:nvPicPr>
          <p:cNvPr id="4" name="Рисунок 3" descr="f54f88d537c94159b9df2f35765ae653.jpg"/>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1619672" y="2348880"/>
            <a:ext cx="6552728" cy="4551191"/>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pink-easter.jp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p:txBody>
          <a:bodyPr/>
          <a:lstStyle/>
          <a:p>
            <a:r>
              <a:rPr lang="en-US" dirty="0" smtClean="0"/>
              <a:t>Easter Parade</a:t>
            </a:r>
            <a:endParaRPr lang="ru-RU" dirty="0"/>
          </a:p>
        </p:txBody>
      </p:sp>
      <p:sp>
        <p:nvSpPr>
          <p:cNvPr id="3" name="Содержимое 2"/>
          <p:cNvSpPr>
            <a:spLocks noGrp="1"/>
          </p:cNvSpPr>
          <p:nvPr>
            <p:ph idx="1"/>
          </p:nvPr>
        </p:nvSpPr>
        <p:spPr/>
        <p:txBody>
          <a:bodyPr/>
          <a:lstStyle/>
          <a:p>
            <a:pPr algn="ctr">
              <a:buNone/>
            </a:pPr>
            <a:r>
              <a:rPr lang="en-US" dirty="0" smtClean="0"/>
              <a:t>Another American Easter tradition is the festive Easter parades with their colorful traditional costumes and flower-decorated hats.</a:t>
            </a:r>
          </a:p>
          <a:p>
            <a:endParaRPr lang="ru-RU" dirty="0"/>
          </a:p>
        </p:txBody>
      </p:sp>
      <p:pic>
        <p:nvPicPr>
          <p:cNvPr id="4" name="Рисунок 3" descr="нью-йорк-участники-пара-а-пасхи-68992084.jpg"/>
          <p:cNvPicPr>
            <a:picLocks noChangeAspect="1"/>
          </p:cNvPicPr>
          <p:nvPr/>
        </p:nvPicPr>
        <p:blipFill>
          <a:blip r:embed="rId3" cstate="screen">
            <a:extLst>
              <a:ext uri="{28A0092B-C50C-407E-A947-70E740481C1C}">
                <a14:useLocalDpi xmlns:a14="http://schemas.microsoft.com/office/drawing/2010/main" xmlns=""/>
              </a:ext>
            </a:extLst>
          </a:blip>
          <a:srcRect/>
          <a:stretch>
            <a:fillRect/>
          </a:stretch>
        </p:blipFill>
        <p:spPr>
          <a:xfrm>
            <a:off x="2627784" y="3212976"/>
            <a:ext cx="5184576" cy="3391862"/>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pink-easter.jp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p:txBody>
          <a:bodyPr/>
          <a:lstStyle/>
          <a:p>
            <a:r>
              <a:rPr lang="en-US" dirty="0" smtClean="0"/>
              <a:t>Australia</a:t>
            </a:r>
            <a:endParaRPr lang="ru-RU" dirty="0"/>
          </a:p>
        </p:txBody>
      </p:sp>
      <p:pic>
        <p:nvPicPr>
          <p:cNvPr id="4" name="Содержимое 3" descr="depositphotos_102773586-stock-photo-australian-chocolate-easter-bilby.jpg"/>
          <p:cNvPicPr>
            <a:picLocks noGrp="1" noChangeAspect="1"/>
          </p:cNvPicPr>
          <p:nvPr>
            <p:ph idx="1"/>
          </p:nvPr>
        </p:nvPicPr>
        <p:blipFill>
          <a:blip r:embed="rId3" cstate="print"/>
          <a:stretch>
            <a:fillRect/>
          </a:stretch>
        </p:blipFill>
        <p:spPr>
          <a:xfrm>
            <a:off x="1099376" y="1600200"/>
            <a:ext cx="6945247" cy="4525963"/>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pink-easter.jp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p:txBody>
          <a:bodyPr/>
          <a:lstStyle/>
          <a:p>
            <a:endParaRPr lang="ru-RU"/>
          </a:p>
        </p:txBody>
      </p:sp>
      <p:pic>
        <p:nvPicPr>
          <p:cNvPr id="4" name="Содержимое 3" descr="img7.jpg"/>
          <p:cNvPicPr>
            <a:picLocks noGrp="1" noChangeAspect="1"/>
          </p:cNvPicPr>
          <p:nvPr>
            <p:ph idx="1"/>
          </p:nvPr>
        </p:nvPicPr>
        <p:blipFill>
          <a:blip r:embed="rId3" cstate="print"/>
          <a:stretch>
            <a:fillRect/>
          </a:stretch>
        </p:blipFill>
        <p:spPr>
          <a:xfrm>
            <a:off x="611560" y="332656"/>
            <a:ext cx="7971729" cy="5978797"/>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pink-easter.jp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p:txBody>
          <a:bodyPr/>
          <a:lstStyle/>
          <a:p>
            <a:r>
              <a:rPr lang="en-US" dirty="0" smtClean="0"/>
              <a:t>Russia</a:t>
            </a:r>
            <a:endParaRPr lang="ru-RU" dirty="0"/>
          </a:p>
        </p:txBody>
      </p:sp>
      <p:pic>
        <p:nvPicPr>
          <p:cNvPr id="4" name="Содержимое 3" descr="PWq_gvTKli8.jpg"/>
          <p:cNvPicPr>
            <a:picLocks noGrp="1" noChangeAspect="1"/>
          </p:cNvPicPr>
          <p:nvPr>
            <p:ph idx="1"/>
          </p:nvPr>
        </p:nvPicPr>
        <p:blipFill>
          <a:blip r:embed="rId3" cstate="screen">
            <a:extLst>
              <a:ext uri="{28A0092B-C50C-407E-A947-70E740481C1C}">
                <a14:useLocalDpi xmlns:a14="http://schemas.microsoft.com/office/drawing/2010/main" xmlns=""/>
              </a:ext>
            </a:extLst>
          </a:blip>
          <a:srcRect/>
          <a:stretch>
            <a:fillRect/>
          </a:stretch>
        </p:blipFill>
        <p:spPr>
          <a:xfrm>
            <a:off x="1554691" y="2060848"/>
            <a:ext cx="6034617" cy="4065315"/>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pink-easter.jp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548680"/>
            <a:ext cx="8229600" cy="2088232"/>
          </a:xfrm>
        </p:spPr>
        <p:txBody>
          <a:bodyPr>
            <a:normAutofit fontScale="90000"/>
          </a:bodyPr>
          <a:lstStyle/>
          <a:p>
            <a:r>
              <a:rPr lang="en-US" sz="3600" dirty="0" smtClean="0"/>
              <a:t>Easter </a:t>
            </a:r>
            <a:r>
              <a:rPr lang="en-US" sz="3600" dirty="0" err="1" smtClean="0"/>
              <a:t>symbolises</a:t>
            </a:r>
            <a:r>
              <a:rPr lang="en-US" sz="3600" dirty="0" smtClean="0"/>
              <a:t> the resurrection of Jesus after his death on the cross and the victory of life over death</a:t>
            </a:r>
            <a:br>
              <a:rPr lang="en-US" sz="3600" dirty="0" smtClean="0"/>
            </a:br>
            <a:r>
              <a:rPr lang="en-US" sz="3600" dirty="0" smtClean="0"/>
              <a:t>Symbols:</a:t>
            </a:r>
            <a:r>
              <a:rPr lang="en-US" dirty="0" smtClean="0"/>
              <a:t/>
            </a:r>
            <a:br>
              <a:rPr lang="en-US" dirty="0" smtClean="0"/>
            </a:br>
            <a:endParaRPr lang="ru-RU" dirty="0"/>
          </a:p>
        </p:txBody>
      </p:sp>
      <p:sp>
        <p:nvSpPr>
          <p:cNvPr id="3" name="Содержимое 2"/>
          <p:cNvSpPr>
            <a:spLocks noGrp="1"/>
          </p:cNvSpPr>
          <p:nvPr>
            <p:ph idx="1"/>
          </p:nvPr>
        </p:nvSpPr>
        <p:spPr>
          <a:xfrm>
            <a:off x="457200" y="2564904"/>
            <a:ext cx="8229600" cy="3561259"/>
          </a:xfrm>
        </p:spPr>
        <p:txBody>
          <a:bodyPr/>
          <a:lstStyle/>
          <a:p>
            <a:pPr>
              <a:buFont typeface="Wingdings" pitchFamily="2" charset="2"/>
              <a:buChar char="v"/>
            </a:pPr>
            <a:r>
              <a:rPr lang="en-US" dirty="0" smtClean="0">
                <a:latin typeface="Times New Roman" pitchFamily="18" charset="0"/>
                <a:cs typeface="Times New Roman" pitchFamily="18" charset="0"/>
              </a:rPr>
              <a:t>Kulich and eggs</a:t>
            </a:r>
          </a:p>
          <a:p>
            <a:pPr>
              <a:buFont typeface="Wingdings" pitchFamily="2" charset="2"/>
              <a:buChar char="v"/>
            </a:pPr>
            <a:r>
              <a:rPr lang="en-US" dirty="0" smtClean="0">
                <a:latin typeface="Times New Roman" pitchFamily="18" charset="0"/>
                <a:cs typeface="Times New Roman" pitchFamily="18" charset="0"/>
              </a:rPr>
              <a:t>a “cottage cheese Easter dessert” (</a:t>
            </a:r>
            <a:r>
              <a:rPr lang="en-US" dirty="0" err="1" smtClean="0">
                <a:latin typeface="Times New Roman" pitchFamily="18" charset="0"/>
                <a:cs typeface="Times New Roman" pitchFamily="18" charset="0"/>
              </a:rPr>
              <a:t>творожная</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пасха</a:t>
            </a:r>
            <a:r>
              <a:rPr lang="en-US" dirty="0" smtClean="0">
                <a:latin typeface="Times New Roman" pitchFamily="18" charset="0"/>
                <a:cs typeface="Times New Roman" pitchFamily="18" charset="0"/>
              </a:rPr>
              <a:t>)</a:t>
            </a:r>
          </a:p>
          <a:p>
            <a:pPr>
              <a:buFont typeface="Wingdings" pitchFamily="2" charset="2"/>
              <a:buChar char="v"/>
            </a:pPr>
            <a:r>
              <a:rPr lang="en-US" dirty="0" smtClean="0">
                <a:latin typeface="Times New Roman" pitchFamily="18" charset="0"/>
                <a:cs typeface="Times New Roman" pitchFamily="18" charset="0"/>
              </a:rPr>
              <a:t>Willow twigs (a guard against the evil eye and damage)</a:t>
            </a:r>
            <a:endParaRPr lang="ru-RU"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pink-easter.jp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p:txBody>
          <a:bodyPr>
            <a:normAutofit/>
          </a:bodyPr>
          <a:lstStyle/>
          <a:p>
            <a:r>
              <a:rPr lang="en-US" dirty="0" smtClean="0">
                <a:latin typeface="Times New Roman" pitchFamily="18" charset="0"/>
                <a:cs typeface="Times New Roman" pitchFamily="18" charset="0"/>
              </a:rPr>
              <a:t>Kulich</a:t>
            </a:r>
            <a:endParaRPr lang="ru-RU" dirty="0">
              <a:latin typeface="Times New Roman" pitchFamily="18" charset="0"/>
              <a:cs typeface="Times New Roman" pitchFamily="18" charset="0"/>
            </a:endParaRPr>
          </a:p>
        </p:txBody>
      </p:sp>
      <p:pic>
        <p:nvPicPr>
          <p:cNvPr id="4" name="Содержимое 3" descr="8-kulich-monastirskiy-recept.jpg"/>
          <p:cNvPicPr>
            <a:picLocks noGrp="1" noChangeAspect="1"/>
          </p:cNvPicPr>
          <p:nvPr>
            <p:ph idx="1"/>
          </p:nvPr>
        </p:nvPicPr>
        <p:blipFill>
          <a:blip r:embed="rId3" cstate="screen">
            <a:extLst>
              <a:ext uri="{28A0092B-C50C-407E-A947-70E740481C1C}">
                <a14:useLocalDpi xmlns:a14="http://schemas.microsoft.com/office/drawing/2010/main" xmlns=""/>
              </a:ext>
            </a:extLst>
          </a:blip>
          <a:stretch>
            <a:fillRect/>
          </a:stretch>
        </p:blipFill>
        <p:spPr>
          <a:xfrm>
            <a:off x="2267744" y="2924944"/>
            <a:ext cx="5280837" cy="3375335"/>
          </a:xfrm>
        </p:spPr>
      </p:pic>
      <p:sp>
        <p:nvSpPr>
          <p:cNvPr id="5" name="Прямоугольник 4"/>
          <p:cNvSpPr/>
          <p:nvPr/>
        </p:nvSpPr>
        <p:spPr>
          <a:xfrm>
            <a:off x="1043608" y="1700809"/>
            <a:ext cx="7560840" cy="1077218"/>
          </a:xfrm>
          <a:prstGeom prst="rect">
            <a:avLst/>
          </a:prstGeom>
        </p:spPr>
        <p:txBody>
          <a:bodyPr wrap="square">
            <a:spAutoFit/>
          </a:bodyPr>
          <a:lstStyle/>
          <a:p>
            <a:pPr algn="ctr"/>
            <a:r>
              <a:rPr lang="en-US" sz="3200" dirty="0" smtClean="0">
                <a:latin typeface="Times New Roman" pitchFamily="18" charset="0"/>
                <a:cs typeface="Times New Roman" pitchFamily="18" charset="0"/>
              </a:rPr>
              <a:t>Kulich symbolizes God‘s presence in the world and human life</a:t>
            </a:r>
            <a:endParaRPr lang="ru-RU" sz="3200"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pink-easter.jp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A “cottage cheese Easter dessert” (</a:t>
            </a:r>
            <a:r>
              <a:rPr lang="en-US" dirty="0" err="1" smtClean="0">
                <a:latin typeface="Times New Roman" pitchFamily="18" charset="0"/>
                <a:cs typeface="Times New Roman" pitchFamily="18" charset="0"/>
              </a:rPr>
              <a:t>творожная</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пасха</a:t>
            </a:r>
            <a:r>
              <a:rPr lang="en-US"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pic>
        <p:nvPicPr>
          <p:cNvPr id="4" name="Содержимое 3" descr="IMG_1357.jpg"/>
          <p:cNvPicPr>
            <a:picLocks noGrp="1" noChangeAspect="1"/>
          </p:cNvPicPr>
          <p:nvPr>
            <p:ph idx="1"/>
          </p:nvPr>
        </p:nvPicPr>
        <p:blipFill>
          <a:blip r:embed="rId3" cstate="screen">
            <a:extLst>
              <a:ext uri="{28A0092B-C50C-407E-A947-70E740481C1C}">
                <a14:useLocalDpi xmlns:a14="http://schemas.microsoft.com/office/drawing/2010/main" xmlns=""/>
              </a:ext>
            </a:extLst>
          </a:blip>
          <a:stretch>
            <a:fillRect/>
          </a:stretch>
        </p:blipFill>
        <p:spPr>
          <a:xfrm>
            <a:off x="1547664" y="3501008"/>
            <a:ext cx="6394271" cy="3356992"/>
          </a:xfrm>
        </p:spPr>
      </p:pic>
      <p:sp>
        <p:nvSpPr>
          <p:cNvPr id="5" name="Прямоугольник 4"/>
          <p:cNvSpPr/>
          <p:nvPr/>
        </p:nvSpPr>
        <p:spPr>
          <a:xfrm>
            <a:off x="467544" y="1628800"/>
            <a:ext cx="8496944" cy="1815882"/>
          </a:xfrm>
          <a:prstGeom prst="rect">
            <a:avLst/>
          </a:prstGeom>
        </p:spPr>
        <p:txBody>
          <a:bodyPr wrap="square">
            <a:spAutoFit/>
          </a:bodyPr>
          <a:lstStyle/>
          <a:p>
            <a:pPr algn="ctr"/>
            <a:r>
              <a:rPr lang="en-US" sz="2800" dirty="0" err="1" smtClean="0">
                <a:latin typeface="Times New Roman" pitchFamily="18" charset="0"/>
                <a:cs typeface="Times New Roman" pitchFamily="18" charset="0"/>
              </a:rPr>
              <a:t>Paskha</a:t>
            </a:r>
            <a:r>
              <a:rPr lang="en-US" sz="2800" dirty="0" smtClean="0">
                <a:latin typeface="Times New Roman" pitchFamily="18" charset="0"/>
                <a:cs typeface="Times New Roman" pitchFamily="18" charset="0"/>
              </a:rPr>
              <a:t> is a traditional dish made of </a:t>
            </a:r>
            <a:r>
              <a:rPr lang="en-US" sz="2800" dirty="0" err="1" smtClean="0">
                <a:latin typeface="Times New Roman" pitchFamily="18" charset="0"/>
                <a:cs typeface="Times New Roman" pitchFamily="18" charset="0"/>
              </a:rPr>
              <a:t>tvorog</a:t>
            </a:r>
            <a:r>
              <a:rPr lang="en-US" sz="2800" dirty="0" smtClean="0">
                <a:latin typeface="Times New Roman" pitchFamily="18" charset="0"/>
                <a:cs typeface="Times New Roman" pitchFamily="18" charset="0"/>
              </a:rPr>
              <a:t> (cottage cheese), usually prepared once a year at Easter time. The pyramid shape symbolizes the Holy Sepulcher, while the letters imprinted on the side stand for “Christ is Risen!”</a:t>
            </a:r>
            <a:endParaRPr lang="ru-RU" sz="2800" dirty="0">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pink-easter.jp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p:txBody>
          <a:bodyPr/>
          <a:lstStyle/>
          <a:p>
            <a:r>
              <a:rPr lang="en-US" dirty="0" smtClean="0">
                <a:latin typeface="Times New Roman" pitchFamily="18" charset="0"/>
                <a:cs typeface="Times New Roman" pitchFamily="18" charset="0"/>
              </a:rPr>
              <a:t>Willow twigs</a:t>
            </a:r>
            <a:endParaRPr lang="ru-RU" dirty="0">
              <a:latin typeface="Times New Roman" pitchFamily="18" charset="0"/>
              <a:cs typeface="Times New Roman" pitchFamily="18" charset="0"/>
            </a:endParaRPr>
          </a:p>
        </p:txBody>
      </p:sp>
      <p:pic>
        <p:nvPicPr>
          <p:cNvPr id="4" name="Содержимое 3" descr="5cb8704876826.jpg"/>
          <p:cNvPicPr>
            <a:picLocks noGrp="1" noChangeAspect="1"/>
          </p:cNvPicPr>
          <p:nvPr>
            <p:ph idx="1"/>
          </p:nvPr>
        </p:nvPicPr>
        <p:blipFill>
          <a:blip r:embed="rId3" cstate="screen">
            <a:extLst>
              <a:ext uri="{28A0092B-C50C-407E-A947-70E740481C1C}">
                <a14:useLocalDpi xmlns:a14="http://schemas.microsoft.com/office/drawing/2010/main" xmlns=""/>
              </a:ext>
            </a:extLst>
          </a:blip>
          <a:stretch>
            <a:fillRect/>
          </a:stretch>
        </p:blipFill>
        <p:spPr>
          <a:xfrm>
            <a:off x="1763688" y="3785632"/>
            <a:ext cx="5852130" cy="3072368"/>
          </a:xfrm>
        </p:spPr>
      </p:pic>
      <p:sp>
        <p:nvSpPr>
          <p:cNvPr id="5" name="Прямоугольник 4"/>
          <p:cNvSpPr/>
          <p:nvPr/>
        </p:nvSpPr>
        <p:spPr>
          <a:xfrm>
            <a:off x="611560" y="1484784"/>
            <a:ext cx="8136904" cy="2062103"/>
          </a:xfrm>
          <a:prstGeom prst="rect">
            <a:avLst/>
          </a:prstGeom>
        </p:spPr>
        <p:txBody>
          <a:bodyPr wrap="square">
            <a:spAutoFit/>
          </a:bodyPr>
          <a:lstStyle/>
          <a:p>
            <a:pPr algn="ctr"/>
            <a:r>
              <a:rPr lang="en-US" sz="3200" dirty="0" smtClean="0">
                <a:latin typeface="Times New Roman" pitchFamily="18" charset="0"/>
                <a:cs typeface="Times New Roman" pitchFamily="18" charset="0"/>
              </a:rPr>
              <a:t>Willow twigs are put in the most important place in the house, because  the willow has been known for its healing properties and served as a guard against the evil eye and damage.</a:t>
            </a:r>
            <a:endParaRPr lang="ru-RU" sz="3200"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pink-easter.jp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p:txBody>
          <a:bodyPr/>
          <a:lstStyle/>
          <a:p>
            <a:r>
              <a:rPr lang="en-US" dirty="0" smtClean="0">
                <a:latin typeface="Times New Roman" pitchFamily="18" charset="0"/>
                <a:cs typeface="Times New Roman" pitchFamily="18" charset="0"/>
              </a:rPr>
              <a:t>Easter</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pPr algn="ctr">
              <a:buNone/>
            </a:pPr>
            <a:r>
              <a:rPr lang="en-US" dirty="0" smtClean="0">
                <a:latin typeface="Times New Roman" pitchFamily="18" charset="0"/>
                <a:cs typeface="Times New Roman" pitchFamily="18" charset="0"/>
              </a:rPr>
              <a:t>is one of the oldest Christian festivals. The day celebrates the resurrection of Jesus, which took place on the third day of his crucifixion. The day of his crucifixion is called Good Friday. Easter Sunday is not only the culmination of the Holy Week but also marks the conclusion of the 40 days of Lent.</a:t>
            </a:r>
            <a:endParaRPr lang="ru-RU"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pink-easter.jp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p:txBody>
          <a:bodyPr/>
          <a:lstStyle/>
          <a:p>
            <a:r>
              <a:rPr lang="en-US" dirty="0" smtClean="0">
                <a:latin typeface="Times New Roman" pitchFamily="18" charset="0"/>
                <a:cs typeface="Times New Roman" pitchFamily="18" charset="0"/>
              </a:rPr>
              <a:t>Great Britain</a:t>
            </a:r>
            <a:endParaRPr lang="ru-RU" dirty="0">
              <a:latin typeface="Times New Roman" pitchFamily="18" charset="0"/>
              <a:cs typeface="Times New Roman" pitchFamily="18" charset="0"/>
            </a:endParaRPr>
          </a:p>
        </p:txBody>
      </p:sp>
      <p:pic>
        <p:nvPicPr>
          <p:cNvPr id="4" name="Содержимое 3" descr="img9.jpg"/>
          <p:cNvPicPr>
            <a:picLocks noGrp="1" noChangeAspect="1"/>
          </p:cNvPicPr>
          <p:nvPr>
            <p:ph idx="1"/>
          </p:nvPr>
        </p:nvPicPr>
        <p:blipFill>
          <a:blip r:embed="rId3" cstate="print"/>
          <a:stretch>
            <a:fillRect/>
          </a:stretch>
        </p:blipFill>
        <p:spPr>
          <a:xfrm>
            <a:off x="1554691" y="1600200"/>
            <a:ext cx="6034617" cy="4525963"/>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pink-easter.jp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274638"/>
            <a:ext cx="8229600" cy="1714202"/>
          </a:xfrm>
        </p:spPr>
        <p:txBody>
          <a:bodyPr>
            <a:normAutofit fontScale="90000"/>
          </a:bodyPr>
          <a:lstStyle/>
          <a:p>
            <a:r>
              <a:rPr lang="en-US" sz="3600" dirty="0" smtClean="0">
                <a:latin typeface="Times New Roman" pitchFamily="18" charset="0"/>
                <a:cs typeface="Times New Roman" pitchFamily="18" charset="0"/>
              </a:rPr>
              <a:t>Easter is named after the Anglo-Saxon goddess of the dawn and spring - </a:t>
            </a:r>
            <a:r>
              <a:rPr lang="en-US" sz="3600" dirty="0" err="1" smtClean="0">
                <a:latin typeface="Times New Roman" pitchFamily="18" charset="0"/>
                <a:cs typeface="Times New Roman" pitchFamily="18" charset="0"/>
              </a:rPr>
              <a:t>Eostre</a:t>
            </a:r>
            <a:r>
              <a:rPr lang="en-US" sz="3600" dirty="0" smtClean="0">
                <a:latin typeface="Times New Roman" pitchFamily="18" charset="0"/>
                <a:cs typeface="Times New Roman" pitchFamily="18" charset="0"/>
              </a:rPr>
              <a:t>.</a:t>
            </a:r>
            <a:r>
              <a:rPr lang="en-US" dirty="0" smtClean="0"/>
              <a:t/>
            </a:r>
            <a:br>
              <a:rPr lang="en-US" dirty="0" smtClean="0"/>
            </a:br>
            <a:endParaRPr lang="ru-RU" dirty="0"/>
          </a:p>
        </p:txBody>
      </p:sp>
      <p:pic>
        <p:nvPicPr>
          <p:cNvPr id="5" name="Содержимое 4" descr="ea5a3bf30e1ce22710de41100a36a5ec.jpg"/>
          <p:cNvPicPr>
            <a:picLocks noGrp="1" noChangeAspect="1"/>
          </p:cNvPicPr>
          <p:nvPr>
            <p:ph idx="1"/>
          </p:nvPr>
        </p:nvPicPr>
        <p:blipFill>
          <a:blip r:embed="rId3" cstate="screen">
            <a:extLst>
              <a:ext uri="{28A0092B-C50C-407E-A947-70E740481C1C}">
                <a14:useLocalDpi xmlns:a14="http://schemas.microsoft.com/office/drawing/2010/main" xmlns=""/>
              </a:ext>
            </a:extLst>
          </a:blip>
          <a:stretch>
            <a:fillRect/>
          </a:stretch>
        </p:blipFill>
        <p:spPr>
          <a:xfrm>
            <a:off x="3063345" y="1600200"/>
            <a:ext cx="3017309" cy="4525963"/>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pink-easter.jp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p:txBody>
          <a:bodyPr/>
          <a:lstStyle/>
          <a:p>
            <a:r>
              <a:rPr lang="en-US" dirty="0" smtClean="0"/>
              <a:t>The Cross</a:t>
            </a:r>
            <a:endParaRPr lang="ru-RU" dirty="0"/>
          </a:p>
        </p:txBody>
      </p:sp>
      <p:sp>
        <p:nvSpPr>
          <p:cNvPr id="3" name="Содержимое 2"/>
          <p:cNvSpPr>
            <a:spLocks noGrp="1"/>
          </p:cNvSpPr>
          <p:nvPr>
            <p:ph idx="1"/>
          </p:nvPr>
        </p:nvSpPr>
        <p:spPr/>
        <p:txBody>
          <a:bodyPr/>
          <a:lstStyle/>
          <a:p>
            <a:pPr algn="ctr">
              <a:buNone/>
            </a:pPr>
            <a:r>
              <a:rPr lang="en-US" dirty="0" smtClean="0"/>
              <a:t>One of the main symbols is a cross, often on a hill. When Jesus was crucified, the cross became a symbol of suffering</a:t>
            </a:r>
          </a:p>
          <a:p>
            <a:endParaRPr lang="ru-RU" dirty="0"/>
          </a:p>
        </p:txBody>
      </p:sp>
      <p:pic>
        <p:nvPicPr>
          <p:cNvPr id="4" name="Рисунок 3" descr="2uKjXg.jpg"/>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2555776" y="3429000"/>
            <a:ext cx="4139952" cy="3104964"/>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pink-easter.jp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p:txBody>
          <a:bodyPr/>
          <a:lstStyle/>
          <a:p>
            <a:r>
              <a:rPr lang="en-US" dirty="0" smtClean="0"/>
              <a:t>Eggs</a:t>
            </a:r>
            <a:endParaRPr lang="ru-RU" dirty="0"/>
          </a:p>
        </p:txBody>
      </p:sp>
      <p:sp>
        <p:nvSpPr>
          <p:cNvPr id="3" name="Содержимое 2"/>
          <p:cNvSpPr>
            <a:spLocks noGrp="1"/>
          </p:cNvSpPr>
          <p:nvPr>
            <p:ph idx="1"/>
          </p:nvPr>
        </p:nvSpPr>
        <p:spPr/>
        <p:txBody>
          <a:bodyPr/>
          <a:lstStyle/>
          <a:p>
            <a:pPr algn="ctr">
              <a:buNone/>
            </a:pPr>
            <a:r>
              <a:rPr lang="en-US" dirty="0" smtClean="0"/>
              <a:t>Eggs after all are a symbol of spring and new life</a:t>
            </a:r>
          </a:p>
          <a:p>
            <a:endParaRPr lang="ru-RU" dirty="0"/>
          </a:p>
        </p:txBody>
      </p:sp>
      <p:pic>
        <p:nvPicPr>
          <p:cNvPr id="4" name="Рисунок 3" descr="easter-happy-eggs-decoration-2588.jpg"/>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2267744" y="2348880"/>
            <a:ext cx="5364088" cy="3423029"/>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pink-easter.jpg"/>
          <p:cNvPicPr>
            <a:picLocks noChangeAspect="1"/>
          </p:cNvPicPr>
          <p:nvPr/>
        </p:nvPicPr>
        <p:blipFill>
          <a:blip r:embed="rId2" cstate="print"/>
          <a:stretch>
            <a:fillRect/>
          </a:stretch>
        </p:blipFill>
        <p:spPr>
          <a:xfrm>
            <a:off x="0" y="0"/>
            <a:ext cx="9144000" cy="6858000"/>
          </a:xfrm>
          <a:prstGeom prst="rect">
            <a:avLst/>
          </a:prstGeom>
        </p:spPr>
      </p:pic>
      <p:pic>
        <p:nvPicPr>
          <p:cNvPr id="4" name="Рисунок 3" descr="easter-bunny-with-eggs-png-transparent-easter-bunny-with-eggs-png-clipart-picture-1136.png"/>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4355976" y="2705244"/>
            <a:ext cx="4544828" cy="4152756"/>
          </a:xfrm>
          <a:prstGeom prst="rect">
            <a:avLst/>
          </a:prstGeom>
        </p:spPr>
      </p:pic>
      <p:sp>
        <p:nvSpPr>
          <p:cNvPr id="2" name="Заголовок 1"/>
          <p:cNvSpPr>
            <a:spLocks noGrp="1"/>
          </p:cNvSpPr>
          <p:nvPr>
            <p:ph type="title"/>
          </p:nvPr>
        </p:nvSpPr>
        <p:spPr/>
        <p:txBody>
          <a:bodyPr/>
          <a:lstStyle/>
          <a:p>
            <a:r>
              <a:rPr lang="en-US" dirty="0" smtClean="0"/>
              <a:t>Rabbits</a:t>
            </a:r>
            <a:endParaRPr lang="ru-RU" dirty="0"/>
          </a:p>
        </p:txBody>
      </p:sp>
      <p:sp>
        <p:nvSpPr>
          <p:cNvPr id="3" name="Содержимое 2"/>
          <p:cNvSpPr>
            <a:spLocks noGrp="1"/>
          </p:cNvSpPr>
          <p:nvPr>
            <p:ph idx="1"/>
          </p:nvPr>
        </p:nvSpPr>
        <p:spPr>
          <a:xfrm>
            <a:off x="395536" y="1268760"/>
            <a:ext cx="8291264" cy="4857403"/>
          </a:xfrm>
        </p:spPr>
        <p:txBody>
          <a:bodyPr/>
          <a:lstStyle/>
          <a:p>
            <a:pPr algn="ctr">
              <a:buNone/>
            </a:pPr>
            <a:r>
              <a:rPr lang="en-US" dirty="0" smtClean="0"/>
              <a:t>Rabbits, due to their fecund nature, have always been a symbol of fertility. In the UK children believe that if they are good the "Easter Bunny " will leave (chocolate) eggs for them.</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pink-easter.jpg"/>
          <p:cNvPicPr>
            <a:picLocks noChangeAspect="1"/>
          </p:cNvPicPr>
          <p:nvPr/>
        </p:nvPicPr>
        <p:blipFill>
          <a:blip r:embed="rId2" cstate="print"/>
          <a:stretch>
            <a:fillRect/>
          </a:stretch>
        </p:blipFill>
        <p:spPr>
          <a:xfrm>
            <a:off x="0" y="0"/>
            <a:ext cx="9144000" cy="6858000"/>
          </a:xfrm>
          <a:prstGeom prst="rect">
            <a:avLst/>
          </a:prstGeom>
        </p:spPr>
      </p:pic>
      <p:pic>
        <p:nvPicPr>
          <p:cNvPr id="4" name="Рисунок 3" descr="Decorated_Simnel_cake_(14173161143).jpg"/>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611560" y="3284984"/>
            <a:ext cx="4572000" cy="3429000"/>
          </a:xfrm>
          <a:prstGeom prst="rect">
            <a:avLst/>
          </a:prstGeom>
        </p:spPr>
      </p:pic>
      <p:sp>
        <p:nvSpPr>
          <p:cNvPr id="2" name="Заголовок 1"/>
          <p:cNvSpPr>
            <a:spLocks noGrp="1"/>
          </p:cNvSpPr>
          <p:nvPr>
            <p:ph type="title"/>
          </p:nvPr>
        </p:nvSpPr>
        <p:spPr/>
        <p:txBody>
          <a:bodyPr/>
          <a:lstStyle/>
          <a:p>
            <a:r>
              <a:rPr lang="en-US" dirty="0" err="1" smtClean="0"/>
              <a:t>Simnel</a:t>
            </a:r>
            <a:r>
              <a:rPr lang="en-US" dirty="0" smtClean="0"/>
              <a:t> cake</a:t>
            </a:r>
            <a:endParaRPr lang="ru-RU" dirty="0"/>
          </a:p>
        </p:txBody>
      </p:sp>
      <p:sp>
        <p:nvSpPr>
          <p:cNvPr id="3" name="Содержимое 2"/>
          <p:cNvSpPr>
            <a:spLocks noGrp="1"/>
          </p:cNvSpPr>
          <p:nvPr>
            <p:ph idx="1"/>
          </p:nvPr>
        </p:nvSpPr>
        <p:spPr/>
        <p:txBody>
          <a:bodyPr/>
          <a:lstStyle/>
          <a:p>
            <a:pPr algn="ctr">
              <a:buNone/>
            </a:pPr>
            <a:r>
              <a:rPr lang="en-US" dirty="0" smtClean="0"/>
              <a:t>A traditional way of breaking the Lenten fast is to eat some </a:t>
            </a:r>
            <a:r>
              <a:rPr lang="en-US" dirty="0" err="1" smtClean="0"/>
              <a:t>simnel</a:t>
            </a:r>
            <a:r>
              <a:rPr lang="en-US" dirty="0" smtClean="0"/>
              <a:t> cake (a fruitcake widely eaten in the United Kingdom, Ireland and other countries)</a:t>
            </a:r>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pink-easter.jp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p:txBody>
          <a:bodyPr/>
          <a:lstStyle/>
          <a:p>
            <a:r>
              <a:rPr lang="en-US" dirty="0" smtClean="0"/>
              <a:t>Palms</a:t>
            </a:r>
            <a:endParaRPr lang="ru-RU" dirty="0"/>
          </a:p>
        </p:txBody>
      </p:sp>
      <p:sp>
        <p:nvSpPr>
          <p:cNvPr id="3" name="Содержимое 2"/>
          <p:cNvSpPr>
            <a:spLocks noGrp="1"/>
          </p:cNvSpPr>
          <p:nvPr>
            <p:ph idx="1"/>
          </p:nvPr>
        </p:nvSpPr>
        <p:spPr/>
        <p:txBody>
          <a:bodyPr/>
          <a:lstStyle/>
          <a:p>
            <a:pPr algn="ctr">
              <a:buNone/>
            </a:pPr>
            <a:r>
              <a:rPr lang="en-US" dirty="0" smtClean="0"/>
              <a:t>The week of Easter begins on Palm Sunday. Why </a:t>
            </a:r>
            <a:r>
              <a:rPr lang="en-US" i="1" dirty="0" smtClean="0"/>
              <a:t>Palm</a:t>
            </a:r>
            <a:r>
              <a:rPr lang="en-US" dirty="0" smtClean="0"/>
              <a:t> Sunday? Well, in Roman times it was customary to welcome royalty by waving palm branches.</a:t>
            </a:r>
          </a:p>
          <a:p>
            <a:endParaRPr lang="ru-RU" dirty="0"/>
          </a:p>
        </p:txBody>
      </p:sp>
      <p:pic>
        <p:nvPicPr>
          <p:cNvPr id="4" name="Рисунок 3" descr="palm-sunday-5.jpg"/>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6948264" y="332656"/>
            <a:ext cx="1547664" cy="1121822"/>
          </a:xfrm>
          <a:prstGeom prst="rect">
            <a:avLst/>
          </a:prstGeom>
        </p:spPr>
      </p:pic>
      <p:pic>
        <p:nvPicPr>
          <p:cNvPr id="5" name="Рисунок 4" descr="1102014702_univ_lsr_xl.jpg"/>
          <p:cNvPicPr>
            <a:picLocks noChangeAspect="1"/>
          </p:cNvPicPr>
          <p:nvPr/>
        </p:nvPicPr>
        <p:blipFill>
          <a:blip r:embed="rId4" cstate="screen">
            <a:extLst>
              <a:ext uri="{28A0092B-C50C-407E-A947-70E740481C1C}">
                <a14:useLocalDpi xmlns:a14="http://schemas.microsoft.com/office/drawing/2010/main" xmlns=""/>
              </a:ext>
            </a:extLst>
          </a:blip>
          <a:stretch>
            <a:fillRect/>
          </a:stretch>
        </p:blipFill>
        <p:spPr>
          <a:xfrm>
            <a:off x="539552" y="3717032"/>
            <a:ext cx="6012160" cy="3006080"/>
          </a:xfrm>
          <a:prstGeom prst="rect">
            <a:avLst/>
          </a:prstGeom>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TotalTime>
  <Words>402</Words>
  <Application>Microsoft Office PowerPoint</Application>
  <PresentationFormat>Экран (4:3)</PresentationFormat>
  <Paragraphs>35</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Тема Office</vt:lpstr>
      <vt:lpstr>EASTER The symbols and traditions </vt:lpstr>
      <vt:lpstr>Easter</vt:lpstr>
      <vt:lpstr>Great Britain</vt:lpstr>
      <vt:lpstr>Easter is named after the Anglo-Saxon goddess of the dawn and spring - Eostre. </vt:lpstr>
      <vt:lpstr>The Cross</vt:lpstr>
      <vt:lpstr>Eggs</vt:lpstr>
      <vt:lpstr>Rabbits</vt:lpstr>
      <vt:lpstr>Simnel cake</vt:lpstr>
      <vt:lpstr>Palms</vt:lpstr>
      <vt:lpstr>USA</vt:lpstr>
      <vt:lpstr>Слайд 11</vt:lpstr>
      <vt:lpstr>Easter Parade</vt:lpstr>
      <vt:lpstr>Australia</vt:lpstr>
      <vt:lpstr>Слайд 14</vt:lpstr>
      <vt:lpstr>Russia</vt:lpstr>
      <vt:lpstr>Easter symbolises the resurrection of Jesus after his death on the cross and the victory of life over death Symbols: </vt:lpstr>
      <vt:lpstr>Kulich</vt:lpstr>
      <vt:lpstr>A “cottage cheese Easter dessert” (творожная пасха)</vt:lpstr>
      <vt:lpstr>Willow twigs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EASTER</dc:title>
  <dc:creator>игорь</dc:creator>
  <cp:lastModifiedBy>игорь</cp:lastModifiedBy>
  <cp:revision>10</cp:revision>
  <dcterms:created xsi:type="dcterms:W3CDTF">2021-04-15T06:43:34Z</dcterms:created>
  <dcterms:modified xsi:type="dcterms:W3CDTF">2021-04-15T08:25:32Z</dcterms:modified>
</cp:coreProperties>
</file>