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62" r:id="rId3"/>
    <p:sldId id="263" r:id="rId4"/>
    <p:sldId id="264" r:id="rId5"/>
    <p:sldId id="265" r:id="rId6"/>
    <p:sldId id="266" r:id="rId7"/>
    <p:sldId id="268" r:id="rId8"/>
    <p:sldId id="269" r:id="rId9"/>
    <p:sldId id="270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9031" autoAdjust="0"/>
  </p:normalViewPr>
  <p:slideViewPr>
    <p:cSldViewPr snapToGrid="0">
      <p:cViewPr>
        <p:scale>
          <a:sx n="104" d="100"/>
          <a:sy n="104" d="100"/>
        </p:scale>
        <p:origin x="-1740" y="-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22893E-0800-46E1-8A8F-9D50DDA17A5E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D88124-E7D4-431E-B75B-7375232845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111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15.04.2021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15.04.2021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15.04.2021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15.04.2021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15.04.2021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15.04.2021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15.04.2021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5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5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4479635" y="880075"/>
            <a:ext cx="184731" cy="1015663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endParaRPr lang="ru-RU" sz="6000" b="1" i="1" dirty="0" smtClean="0">
              <a:ln>
                <a:solidFill>
                  <a:schemeClr val="bg1">
                    <a:lumMod val="75000"/>
                  </a:schemeClr>
                </a:solidFill>
              </a:ln>
              <a:solidFill>
                <a:srgbClr val="C00000"/>
              </a:solidFill>
              <a:effectLst>
                <a:glow rad="127000">
                  <a:schemeClr val="bg1"/>
                </a:glow>
              </a:effectLst>
              <a:latin typeface="Ralenta" pitchFamily="2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53498" y="3214442"/>
            <a:ext cx="43021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Century" pitchFamily="18" charset="0"/>
              </a:rPr>
              <a:t>педагог-организатор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Century" pitchFamily="18" charset="0"/>
              </a:rPr>
              <a:t>ГБОУ СОШ №539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Century" pitchFamily="18" charset="0"/>
              </a:rPr>
              <a:t>Кировского района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Century" pitchFamily="18" charset="0"/>
              </a:rPr>
              <a:t>Санкт-Петербурга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Century" pitchFamily="18" charset="0"/>
              </a:rPr>
              <a:t>Карпова Анна Георгиевна</a:t>
            </a:r>
            <a:endParaRPr lang="ru-RU" sz="2400" b="1" dirty="0">
              <a:solidFill>
                <a:srgbClr val="C00000"/>
              </a:solidFill>
              <a:latin typeface="Century" pitchFamily="18" charset="0"/>
            </a:endParaRPr>
          </a:p>
        </p:txBody>
      </p:sp>
      <p:pic>
        <p:nvPicPr>
          <p:cNvPr id="5" name="Рисунок 4" descr="maslenic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31889" y="850661"/>
            <a:ext cx="5080222" cy="2363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pic>
        <p:nvPicPr>
          <p:cNvPr id="3" name="Рисунок 2" descr="maslenic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92275" y="-181155"/>
            <a:ext cx="5080222" cy="236378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84226" y="2873540"/>
            <a:ext cx="56963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i="1" dirty="0" smtClean="0">
                <a:solidFill>
                  <a:srgbClr val="C00000"/>
                </a:solidFill>
                <a:latin typeface="Monotype Corsiva" pitchFamily="66" charset="0"/>
              </a:rPr>
              <a:t>СПАСИБО </a:t>
            </a:r>
          </a:p>
          <a:p>
            <a:pPr algn="ctr"/>
            <a:r>
              <a:rPr lang="ru-RU" sz="4800" i="1" dirty="0" smtClean="0">
                <a:solidFill>
                  <a:srgbClr val="C00000"/>
                </a:solidFill>
                <a:latin typeface="Monotype Corsiva" pitchFamily="66" charset="0"/>
              </a:rPr>
              <a:t>ЗА ВНИМАНИЕ</a:t>
            </a:r>
            <a:endParaRPr lang="ru-RU" sz="4800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pic>
        <p:nvPicPr>
          <p:cNvPr id="3" name="Рисунок 2" descr="maslenic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92274" y="-267419"/>
            <a:ext cx="5080222" cy="236378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20021" y="2198500"/>
            <a:ext cx="58247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i="1" dirty="0" smtClean="0">
                <a:solidFill>
                  <a:srgbClr val="C00000"/>
                </a:solidFill>
              </a:rPr>
              <a:t>Согласно традиции масленичная неделя разделена по дням. Используя это разделение в нашей школе было проведено театрализованное спортивное мероприятие, посвященное Масленице. Где каждому дню соответствовал конкурс. По окончанию конкурсной программы во дворе школы состоялось сожжение чучела Масленицы. </a:t>
            </a:r>
            <a:endParaRPr lang="ru-RU" dirty="0"/>
          </a:p>
        </p:txBody>
      </p:sp>
      <p:pic>
        <p:nvPicPr>
          <p:cNvPr id="1026" name="Picture 2" descr="\\10.1.0.2\Temp_Net\Карпова\Масленница\Артисты\WhatsApp Image 2021-03-11 at 16.04.19.jpe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21820" y="3768160"/>
            <a:ext cx="5054216" cy="28155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pic>
        <p:nvPicPr>
          <p:cNvPr id="3" name="Рисунок 2" descr="maslenic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83648" y="-215660"/>
            <a:ext cx="5080222" cy="236378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88819" y="2022471"/>
            <a:ext cx="8199063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1 ДЕНЬ</a:t>
            </a: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</a:rPr>
              <a:t>Понедельник</a:t>
            </a:r>
            <a:r>
              <a:rPr lang="ru-RU" sz="2000" i="1" dirty="0" smtClean="0">
                <a:solidFill>
                  <a:srgbClr val="C00000"/>
                </a:solidFill>
              </a:rPr>
              <a:t> -"встреча" праздника. В этот день устраивали и раскатывали ледяные горки. Дети делали утром соломенное чучело Масленицы, наряжали его и все вместе возили по улицам. Устраивались качели, столы со сладостями. Начало Узкой Масленицы. </a:t>
            </a:r>
            <a:endParaRPr lang="ru-RU" dirty="0"/>
          </a:p>
        </p:txBody>
      </p:sp>
      <p:pic>
        <p:nvPicPr>
          <p:cNvPr id="18436" name="Picture 4" descr="http://novaya-beresta.ru/stati/zagadki/zagadki-maslenica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0224" y="0"/>
            <a:ext cx="1983776" cy="2133092"/>
          </a:xfrm>
          <a:prstGeom prst="rect">
            <a:avLst/>
          </a:prstGeom>
          <a:noFill/>
        </p:spPr>
      </p:pic>
      <p:pic>
        <p:nvPicPr>
          <p:cNvPr id="1026" name="Picture 2" descr="\\10.1.0.2\Temp_Net\Карпова\Масленница\Новая папка\WhatsApp Image 2021-03-11 at 16.44.31 (3).jpe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5710" y="3715242"/>
            <a:ext cx="4145280" cy="31089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pic>
        <p:nvPicPr>
          <p:cNvPr id="3" name="Рисунок 2" descr="maslenic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83648" y="-215660"/>
            <a:ext cx="5080222" cy="236378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1759" y="2044005"/>
            <a:ext cx="89245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2 ДЕНЬ</a:t>
            </a: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</a:rPr>
              <a:t>Вторник</a:t>
            </a:r>
            <a:r>
              <a:rPr lang="ru-RU" sz="2000" i="1" dirty="0" smtClean="0">
                <a:solidFill>
                  <a:srgbClr val="C00000"/>
                </a:solidFill>
              </a:rPr>
              <a:t> - "заигрыш". В этот день начинаются веселые игры. С утра девицы и молодцы катались на ледяных горах, ели блины. Парни искали невест, а девушки женихов.</a:t>
            </a:r>
            <a:endParaRPr lang="ru-RU" dirty="0"/>
          </a:p>
        </p:txBody>
      </p:sp>
      <p:pic>
        <p:nvPicPr>
          <p:cNvPr id="6" name="Picture 4" descr="http://novaya-beresta.ru/stati/zagadki/zagadki-maslenica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0224" y="0"/>
            <a:ext cx="1983776" cy="213309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pic>
        <p:nvPicPr>
          <p:cNvPr id="3" name="Рисунок 2" descr="maslenic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83648" y="-215660"/>
            <a:ext cx="5080222" cy="236378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9728" y="2074783"/>
            <a:ext cx="88879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3 ДЕНЬ</a:t>
            </a:r>
          </a:p>
          <a:p>
            <a:pPr algn="ctr"/>
            <a:r>
              <a:rPr lang="ru-RU" sz="2000" i="1" dirty="0" smtClean="0">
                <a:solidFill>
                  <a:srgbClr val="C00000"/>
                </a:solidFill>
              </a:rPr>
              <a:t>Среда ‑ "лакомка". На первом месте в ряду угощений, конечно же, блины.</a:t>
            </a:r>
            <a:endParaRPr lang="ru-RU" dirty="0"/>
          </a:p>
        </p:txBody>
      </p:sp>
      <p:pic>
        <p:nvPicPr>
          <p:cNvPr id="6" name="Picture 4" descr="http://novaya-beresta.ru/stati/zagadki/zagadki-maslenica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0224" y="0"/>
            <a:ext cx="1983776" cy="2133092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15556" y="2844224"/>
            <a:ext cx="4816406" cy="36929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pic>
        <p:nvPicPr>
          <p:cNvPr id="3" name="Рисунок 2" descr="maslenic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35406" y="-207034"/>
            <a:ext cx="5080222" cy="236378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1994775"/>
            <a:ext cx="913993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4 ДЕНЬ</a:t>
            </a: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</a:rPr>
              <a:t>Четверг</a:t>
            </a:r>
            <a:r>
              <a:rPr lang="ru-RU" sz="2000" i="1" dirty="0" smtClean="0">
                <a:solidFill>
                  <a:srgbClr val="C00000"/>
                </a:solidFill>
              </a:rPr>
              <a:t> ‑ "разгуляй". В этот день чтобы помочь солнцу прогнать зиму, люди устраивают по традиции катание на лошадях "по солнышку" ‑ то есть по часовой стрелке вокруг деревни. Главное для мужской половины в четверг ‑ оборона или взятие снежного городка. Начало Широкой Масленицы.</a:t>
            </a:r>
            <a:endParaRPr lang="ru-RU" sz="2000" i="1" dirty="0">
              <a:solidFill>
                <a:srgbClr val="C00000"/>
              </a:solidFill>
            </a:endParaRPr>
          </a:p>
        </p:txBody>
      </p:sp>
      <p:pic>
        <p:nvPicPr>
          <p:cNvPr id="5" name="Picture 4" descr="http://novaya-beresta.ru/stati/zagadki/zagadki-maslenica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0224" y="0"/>
            <a:ext cx="1983776" cy="2133092"/>
          </a:xfrm>
          <a:prstGeom prst="rect">
            <a:avLst/>
          </a:prstGeom>
          <a:noFill/>
        </p:spPr>
      </p:pic>
      <p:pic>
        <p:nvPicPr>
          <p:cNvPr id="2050" name="Picture 2" descr="\\10.1.0.2\Temp_Net\Карпова\Масленница\Новая папка\WhatsApp Image 2021-03-11 at 15.43.47 (3).jpe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53681" y="3707130"/>
            <a:ext cx="3040700" cy="31508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pic>
        <p:nvPicPr>
          <p:cNvPr id="3" name="Рисунок 2" descr="maslenic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83648" y="-215660"/>
            <a:ext cx="5080222" cy="236378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062" y="2002547"/>
            <a:ext cx="913993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6 ДЕНЬ</a:t>
            </a: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</a:rPr>
              <a:t>Суббота</a:t>
            </a:r>
            <a:r>
              <a:rPr lang="ru-RU" sz="2000" dirty="0" smtClean="0">
                <a:solidFill>
                  <a:srgbClr val="C00000"/>
                </a:solidFill>
              </a:rPr>
              <a:t> ‑ </a:t>
            </a:r>
            <a:r>
              <a:rPr lang="ru-RU" sz="2000" i="1" dirty="0" smtClean="0">
                <a:solidFill>
                  <a:srgbClr val="C00000"/>
                </a:solidFill>
              </a:rPr>
              <a:t>"золовкины посиделки". В этот день ходят в гости ко всем родственникам, и угощаются блинами.</a:t>
            </a:r>
            <a:endParaRPr lang="ru-RU" dirty="0"/>
          </a:p>
        </p:txBody>
      </p:sp>
      <p:pic>
        <p:nvPicPr>
          <p:cNvPr id="6" name="Picture 4" descr="http://novaya-beresta.ru/stati/zagadki/zagadki-maslenica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0224" y="0"/>
            <a:ext cx="1983776" cy="2133092"/>
          </a:xfrm>
          <a:prstGeom prst="rect">
            <a:avLst/>
          </a:prstGeom>
          <a:noFill/>
        </p:spPr>
      </p:pic>
      <p:pic>
        <p:nvPicPr>
          <p:cNvPr id="4098" name="Picture 2" descr="\\10.1.0.2\Temp_Net\Карпова\Масленница\Новая папка\WhatsApp Image 2021-03-11 at 15.45.46.jpe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57575" y="3079764"/>
            <a:ext cx="6532367" cy="32753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pic>
        <p:nvPicPr>
          <p:cNvPr id="3" name="Рисунок 2" descr="maslenic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92275" y="-181155"/>
            <a:ext cx="5080222" cy="236378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063" y="1967513"/>
            <a:ext cx="91399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 7 ДЕНЬ</a:t>
            </a:r>
          </a:p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Воскресенье</a:t>
            </a:r>
            <a:r>
              <a:rPr lang="ru-RU" i="1" dirty="0" smtClean="0">
                <a:solidFill>
                  <a:srgbClr val="C00000"/>
                </a:solidFill>
              </a:rPr>
              <a:t> ‑ это заключительный "прощеный день", когда просят прощения у родных и знакомых за обиды и после этого, как правило, весело поют и пляшут, тем самым провожая широкую Масленицу. </a:t>
            </a:r>
          </a:p>
        </p:txBody>
      </p:sp>
      <p:pic>
        <p:nvPicPr>
          <p:cNvPr id="6" name="Picture 4" descr="http://novaya-beresta.ru/stati/zagadki/zagadki-maslenica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0224" y="0"/>
            <a:ext cx="1983776" cy="2133092"/>
          </a:xfrm>
          <a:prstGeom prst="rect">
            <a:avLst/>
          </a:prstGeom>
          <a:noFill/>
        </p:spPr>
      </p:pic>
      <p:pic>
        <p:nvPicPr>
          <p:cNvPr id="5122" name="Picture 2" descr="\\10.1.0.2\Temp_Net\Карпова\Масленница\Новая папка\WhatsApp Image 2021-03-11 at 15.46.29 (1).jpe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25713" y="3167841"/>
            <a:ext cx="4813345" cy="33616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pic>
        <p:nvPicPr>
          <p:cNvPr id="3" name="Рисунок 2" descr="maslenic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92275" y="-181155"/>
            <a:ext cx="5080222" cy="23637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46275" y="3904488"/>
            <a:ext cx="3469309" cy="1940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" y="1997839"/>
            <a:ext cx="913993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solidFill>
                  <a:srgbClr val="C00000"/>
                </a:solidFill>
              </a:rPr>
              <a:t>В этот день на огромном костре сжигают соломенное чучело, олицетворяющее уходящую зиму. Его устанавливают в центре костровой площадки и прощаются с ним шутками, песнями, танцами. Ругают зиму за морозы и зимний голод и благодарят за веселые зимние забавы. После этого чучело поджигают под веселые возгласы и песни. Когда же зима сгорит, завершает праздник финальная забава: молодежь прыгает через костер. Этим состязанием в ловкости и завершается праздник Масленицы.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486</TotalTime>
  <Words>272</Words>
  <Application>Microsoft Office PowerPoint</Application>
  <PresentationFormat>Экран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User</cp:lastModifiedBy>
  <cp:revision>43</cp:revision>
  <dcterms:created xsi:type="dcterms:W3CDTF">2013-11-19T05:52:05Z</dcterms:created>
  <dcterms:modified xsi:type="dcterms:W3CDTF">2021-04-15T13:20:37Z</dcterms:modified>
</cp:coreProperties>
</file>