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0" r:id="rId3"/>
    <p:sldId id="281" r:id="rId4"/>
    <p:sldId id="282" r:id="rId5"/>
    <p:sldId id="279" r:id="rId6"/>
    <p:sldId id="283" r:id="rId7"/>
    <p:sldId id="268" r:id="rId8"/>
    <p:sldId id="271" r:id="rId9"/>
    <p:sldId id="274" r:id="rId10"/>
    <p:sldId id="259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216D"/>
    <a:srgbClr val="C991AA"/>
  </p:clrMru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8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C6BBB-3E48-431F-B4F9-1684EEC9BE3A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52A6E-AB64-4800-9739-1DB00696E5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amond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6" descr="73835e79a1f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428736"/>
            <a:ext cx="8513028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560840" cy="2592288"/>
          </a:xfrm>
        </p:spPr>
        <p:txBody>
          <a:bodyPr>
            <a:normAutofit/>
          </a:bodyPr>
          <a:lstStyle/>
          <a:p>
            <a:r>
              <a:rPr lang="ru-RU" sz="3100" dirty="0" err="1" smtClean="0">
                <a:solidFill>
                  <a:srgbClr val="002060"/>
                </a:solidFill>
                <a:latin typeface="+mn-lt"/>
              </a:rPr>
              <a:t>кинезиологические</a:t>
            </a:r>
            <a:r>
              <a:rPr lang="ru-RU" sz="3100" dirty="0" smtClean="0">
                <a:solidFill>
                  <a:srgbClr val="002060"/>
                </a:solidFill>
                <a:latin typeface="+mn-lt"/>
              </a:rPr>
              <a:t> Упражнения</a:t>
            </a:r>
            <a:br>
              <a:rPr lang="ru-RU" sz="3100" dirty="0" smtClean="0">
                <a:solidFill>
                  <a:srgbClr val="002060"/>
                </a:solidFill>
                <a:latin typeface="+mn-lt"/>
              </a:rPr>
            </a:br>
            <a:r>
              <a:rPr lang="ru-RU" sz="3100" dirty="0" smtClean="0">
                <a:solidFill>
                  <a:srgbClr val="002060"/>
                </a:solidFill>
                <a:latin typeface="+mn-lt"/>
              </a:rPr>
              <a:t>для дошкольников </a:t>
            </a:r>
            <a:br>
              <a:rPr lang="ru-RU" sz="3100" dirty="0" smtClean="0">
                <a:solidFill>
                  <a:srgbClr val="002060"/>
                </a:solidFill>
                <a:latin typeface="+mn-lt"/>
              </a:rPr>
            </a:br>
            <a:endParaRPr lang="ru-RU" sz="31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43042" y="6021288"/>
            <a:ext cx="7186618" cy="622422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Ольхова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Д.А.</a:t>
            </a: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43" descr="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0"/>
            <a:ext cx="15319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3" descr="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2062" y="0"/>
            <a:ext cx="15319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3" descr="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057775"/>
            <a:ext cx="15319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3" descr="sta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5357826"/>
            <a:ext cx="15319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43608" y="332656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012954"/>
            <a:ext cx="57606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Регулярное выполнение </a:t>
            </a:r>
            <a:r>
              <a:rPr lang="ru-RU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кинезиологических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упражнений способствует активизации межполушарного взаимодействия, синхронизации работы полушарий.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Оказывает положительное влияние на коррекцию обучения, развитие интеллекта , улучшает состояние физического здоровья и социальной адаптации детей, снижает утомляемость, повышает способность к произвольному контролю, а главное  способствует коррекции недостатков речевого развития дошкольников.</a:t>
            </a:r>
          </a:p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Такой подход позволяет наполнить наше ежедневное общение с дошкольниками новыми играми, несущими в себе важнейшее коррекционно-развивающее значение.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9" descr="cd1350c7074238a267dc1a2efec127d711312f1d_origin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4664"/>
            <a:ext cx="2728402" cy="238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lipart_teach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89040"/>
            <a:ext cx="3048000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playcast.ru/uploads/2013/09/30/620442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714884"/>
            <a:ext cx="5715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9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6763" y="4714884"/>
            <a:ext cx="2027237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9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14884"/>
            <a:ext cx="2027237" cy="183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42976" y="1928802"/>
            <a:ext cx="6429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Picture 45" descr="8c430fee765426e41710f066e5b8cc6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15630">
            <a:off x="1837291" y="3909001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1" descr="butterfly0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928670"/>
            <a:ext cx="13366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3" descr="sta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3000372"/>
            <a:ext cx="15319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3" descr="sta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285728"/>
            <a:ext cx="15319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0"/>
            <a:ext cx="2481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20688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80000"/>
              </a:lnSpc>
              <a:defRPr/>
            </a:pPr>
            <a:r>
              <a:rPr lang="ru-RU" altLang="zh-CN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Современный мир стремительно меняется: запросы школы и общества</a:t>
            </a:r>
            <a:r>
              <a:rPr lang="en-US" altLang="zh-CN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宋体" pitchFamily="2" charset="-122"/>
              </a:rPr>
              <a:t> </a:t>
            </a:r>
            <a:r>
              <a:rPr lang="ru-RU" altLang="zh-CN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таковы, что ребенок должен быть готов воспринимать большой объем информации, ориентироваться в нём, стараться быть успешным и конкурентоспособным. </a:t>
            </a:r>
          </a:p>
          <a:p>
            <a:pPr indent="457200" algn="just">
              <a:lnSpc>
                <a:spcPct val="80000"/>
              </a:lnSpc>
              <a:defRPr/>
            </a:pPr>
            <a:endParaRPr lang="ru-RU" altLang="zh-CN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>
              <a:lnSpc>
                <a:spcPct val="80000"/>
              </a:lnSpc>
              <a:defRPr/>
            </a:pPr>
            <a:r>
              <a:rPr lang="ru-RU" altLang="zh-CN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Одна из основных задач, стоящих сегодня перед ДОУ – развитие речи детей. Речь – это не прирождённый дар. Хорошо развитая речь – важнейшее условие всестороннего полноценного развития детей. Но в последнее время наблюдается рост числа детей, имеющих различные речевые нарушения.</a:t>
            </a:r>
          </a:p>
          <a:p>
            <a:pPr indent="457200" algn="just">
              <a:lnSpc>
                <a:spcPct val="80000"/>
              </a:lnSpc>
              <a:defRPr/>
            </a:pPr>
            <a:endParaRPr lang="ru-RU" alt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>
              <a:lnSpc>
                <a:spcPct val="80000"/>
              </a:lnSpc>
              <a:defRPr/>
            </a:pPr>
            <a:r>
              <a:rPr lang="ru-RU" alt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мнению нейрофизиологов, кинезиологов, определяющую роль в возникновении речевых нарушений играют нарушения функциональной асимметрии коры больших полушарий головного мозга и межполушарного взаимодействия. То есть одной из причин является «координационная неспособность» к обучению, неспособность правого и левого полушария к интеграции.</a:t>
            </a:r>
          </a:p>
          <a:p>
            <a:pPr indent="457200" algn="just">
              <a:lnSpc>
                <a:spcPct val="80000"/>
              </a:lnSpc>
              <a:defRPr/>
            </a:pPr>
            <a:endParaRPr lang="ru-RU" altLang="ru-RU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457200" algn="just">
              <a:lnSpc>
                <a:spcPct val="80000"/>
              </a:lnSpc>
              <a:defRPr/>
            </a:pPr>
            <a:r>
              <a:rPr lang="ru-RU" alt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кинезиологические упражнения позволяют создать новые нейронные связи и улучшить работу головного мозга, отвечающего за развитие психических процессов, в том числе речи и интеллекта.</a:t>
            </a:r>
          </a:p>
        </p:txBody>
      </p:sp>
      <p:pic>
        <p:nvPicPr>
          <p:cNvPr id="4" name="Picture 6" descr="E:\Открытое занятие 2016 год\Кинезиология\creative-thinking-skills-in-business-lincolnshire-fun-energetic-and-350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4843383"/>
            <a:ext cx="2699792" cy="2014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404664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кинезиология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412776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Кинезиология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наука о развитии умственных способностей и физического здоровья через определенные двигательные упражнения. </a:t>
            </a:r>
          </a:p>
          <a:p>
            <a:pPr algn="just"/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270892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/>
            <a:r>
              <a:rPr lang="ru-RU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Кинезиологические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упражнения</a:t>
            </a:r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комплекс движений, позволяющих активизировать межполушарное взаимодействие.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8" descr="zaryadka-kartinki-dlya-detey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267200"/>
            <a:ext cx="6400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11560" y="620688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«Ум ребенка находится на кончиках его пальцев»</a:t>
            </a:r>
          </a:p>
          <a:p>
            <a:pPr algn="ctr">
              <a:defRPr/>
            </a:pP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В.А. Сухомлинский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8" descr="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1556792"/>
            <a:ext cx="4455495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shutterstock_1030812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933055"/>
            <a:ext cx="4263008" cy="27903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8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sz="2800" b="1" u="sng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кинезиологических</a:t>
            </a:r>
            <a:r>
              <a:rPr lang="ru-RU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упражнений:</a:t>
            </a:r>
          </a:p>
          <a:p>
            <a:pPr algn="ctr"/>
            <a:endParaRPr lang="ru-RU" sz="2400" b="1" u="sng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Wingdings" pitchFamily="2" charset="2"/>
              <a:buChar char="ü"/>
            </a:pP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2643182"/>
            <a:ext cx="7929618" cy="3305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ru-RU" altLang="zh-CN" sz="24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altLang="zh-CN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Развитие общей и мелкой моторики;</a:t>
            </a:r>
            <a:endParaRPr lang="en-US" altLang="zh-CN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altLang="zh-CN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Развитие памяти, внимания, воображения, мышления;</a:t>
            </a:r>
            <a:endParaRPr lang="en-US" altLang="zh-CN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altLang="zh-CN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Развитие речи;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Устранение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дислексии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  <a:endParaRPr lang="en-US" altLang="zh-CN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altLang="zh-CN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Формирование произвольности;</a:t>
            </a:r>
            <a:endParaRPr lang="en-US" altLang="zh-CN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altLang="zh-CN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Снятие эмоциональной напряженности;</a:t>
            </a:r>
            <a:endParaRPr lang="en-US" altLang="zh-CN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altLang="zh-CN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Создание положительного эмоционального настроя;</a:t>
            </a:r>
            <a:endParaRPr lang="ru-RU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Повышение 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стрессоустойчивости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организма;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Возможность радостного творческого учения, позитивного личностного роста;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Формирование учебных навыков и умений.</a:t>
            </a:r>
            <a:endParaRPr lang="ru-RU" altLang="zh-CN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214422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zh-CN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межполушарного взаимодействия, способствующее активизации мыслительной деятельности.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332656"/>
            <a:ext cx="80648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результативности работы необходимо учитывать определённые условия: 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2276872"/>
            <a:ext cx="475252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проводятся ежедневно в доброжелательной обстановке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 детей требуется точное выполнение движений и приёмов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упражнения проводятся стоя или сидя за столом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•"/>
              <a:defRPr/>
            </a:pP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алгоритм проведения любого занятия должен включать набор упражнений, активизирующих работу разных полушарий и развивающих их взаимодействия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73510">
            <a:off x="5422787" y="1742642"/>
            <a:ext cx="3262180" cy="291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39552" y="125432"/>
            <a:ext cx="7992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Упражнения проводятся по специально разработанному комплексу, в который включены: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85800" y="1484784"/>
          <a:ext cx="7848600" cy="367240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924300"/>
                <a:gridCol w="3924300"/>
              </a:tblGrid>
              <a:tr h="63061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Вид работы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4C21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Где реализуется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4C216D"/>
                    </a:solidFill>
                  </a:tcPr>
                </a:tc>
              </a:tr>
              <a:tr h="304179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dirty="0" smtClean="0"/>
                        <a:t>Растяжки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dirty="0" smtClean="0"/>
                        <a:t>Дыхательные упражнения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dirty="0" err="1" smtClean="0"/>
                        <a:t>Глазодвигательные</a:t>
                      </a:r>
                      <a:r>
                        <a:rPr lang="ru-RU" sz="2000" dirty="0" smtClean="0"/>
                        <a:t> упражнения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dirty="0" smtClean="0"/>
                        <a:t>Телесные </a:t>
                      </a:r>
                      <a:r>
                        <a:rPr lang="ru-RU" sz="2000" dirty="0" err="1" smtClean="0"/>
                        <a:t>упражения</a:t>
                      </a:r>
                      <a:endParaRPr lang="ru-RU" sz="2000" dirty="0" smtClean="0"/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dirty="0" smtClean="0"/>
                        <a:t>Упражнения для развития мелкой</a:t>
                      </a:r>
                      <a:r>
                        <a:rPr lang="ru-RU" sz="2000" baseline="0" dirty="0" smtClean="0"/>
                        <a:t> моторики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baseline="0" dirty="0" smtClean="0"/>
                        <a:t>Упражнения на релаксацию</a:t>
                      </a:r>
                      <a:endParaRPr lang="ru-RU" sz="20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dirty="0" smtClean="0"/>
                        <a:t>В процессе ООД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dirty="0" smtClean="0"/>
                        <a:t>В других</a:t>
                      </a:r>
                      <a:r>
                        <a:rPr lang="ru-RU" sz="2000" baseline="0" dirty="0" smtClean="0"/>
                        <a:t> видах деятельности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000" baseline="0" dirty="0" smtClean="0"/>
                        <a:t>В свободной деятельности</a:t>
                      </a:r>
                      <a:endParaRPr lang="ru-RU" sz="2000" dirty="0">
                        <a:solidFill>
                          <a:schemeClr val="accent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192" y="332656"/>
            <a:ext cx="8286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6" descr="disl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088729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765881_html_38043c93"/>
          <p:cNvPicPr>
            <a:picLocks noChangeAspect="1" noChangeArrowheads="1"/>
          </p:cNvPicPr>
          <p:nvPr/>
        </p:nvPicPr>
        <p:blipFill>
          <a:blip r:embed="rId3" cstate="print"/>
          <a:srcRect r="11723"/>
          <a:stretch>
            <a:fillRect/>
          </a:stretch>
        </p:blipFill>
        <p:spPr bwMode="auto">
          <a:xfrm>
            <a:off x="2771800" y="2132856"/>
            <a:ext cx="297999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44kine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9" y="4357297"/>
            <a:ext cx="3419872" cy="2500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age006.jpg"/>
          <p:cNvPicPr>
            <a:picLocks noChangeAspect="1"/>
          </p:cNvPicPr>
          <p:nvPr/>
        </p:nvPicPr>
        <p:blipFill>
          <a:blip r:embed="rId5" cstate="print"/>
          <a:srcRect l="2843" t="3543" r="1369" b="3543"/>
          <a:stretch>
            <a:fillRect/>
          </a:stretch>
        </p:blipFill>
        <p:spPr>
          <a:xfrm>
            <a:off x="1" y="4725144"/>
            <a:ext cx="4788024" cy="2132856"/>
          </a:xfrm>
          <a:prstGeom prst="rect">
            <a:avLst/>
          </a:prstGeom>
        </p:spPr>
      </p:pic>
      <p:pic>
        <p:nvPicPr>
          <p:cNvPr id="8" name="Рисунок 7" descr="img2_17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86200" y="0"/>
            <a:ext cx="5257800" cy="22048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колечко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1844824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оладушки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43808" y="429309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Кулак – ребро - ладонь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4293096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лезгинка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5736" y="4725144"/>
            <a:ext cx="3600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60649"/>
            <a:ext cx="750099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Зеркальное рисование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/>
          <a:srcRect l="21669" t="19792" r="49048" b="9375"/>
          <a:stretch>
            <a:fillRect/>
          </a:stretch>
        </p:blipFill>
        <p:spPr bwMode="auto">
          <a:xfrm>
            <a:off x="0" y="836712"/>
            <a:ext cx="3505200" cy="491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 cstate="print"/>
          <a:srcRect l="20132" t="19792" r="46486" b="9375"/>
          <a:stretch>
            <a:fillRect/>
          </a:stretch>
        </p:blipFill>
        <p:spPr bwMode="auto">
          <a:xfrm>
            <a:off x="2915816" y="2133600"/>
            <a:ext cx="2971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4" cstate="print"/>
          <a:srcRect l="21303" t="17708" r="47656" b="14583"/>
          <a:stretch>
            <a:fillRect/>
          </a:stretch>
        </p:blipFill>
        <p:spPr bwMode="auto">
          <a:xfrm>
            <a:off x="5867400" y="764704"/>
            <a:ext cx="3276600" cy="401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806</TotalTime>
  <Words>324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кинезиологические Упражнения для дошкольников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 мозга</dc:title>
  <dc:creator>Элла</dc:creator>
  <cp:lastModifiedBy>Андрей</cp:lastModifiedBy>
  <cp:revision>86</cp:revision>
  <dcterms:modified xsi:type="dcterms:W3CDTF">2021-04-15T07:04:51Z</dcterms:modified>
</cp:coreProperties>
</file>