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1" r:id="rId1"/>
  </p:sldMasterIdLst>
  <p:notesMasterIdLst>
    <p:notesMasterId r:id="rId24"/>
  </p:notesMasterIdLst>
  <p:sldIdLst>
    <p:sldId id="346" r:id="rId2"/>
    <p:sldId id="256" r:id="rId3"/>
    <p:sldId id="311" r:id="rId4"/>
    <p:sldId id="320" r:id="rId5"/>
    <p:sldId id="354" r:id="rId6"/>
    <p:sldId id="286" r:id="rId7"/>
    <p:sldId id="355" r:id="rId8"/>
    <p:sldId id="294" r:id="rId9"/>
    <p:sldId id="335" r:id="rId10"/>
    <p:sldId id="348" r:id="rId11"/>
    <p:sldId id="336" r:id="rId12"/>
    <p:sldId id="352" r:id="rId13"/>
    <p:sldId id="347" r:id="rId14"/>
    <p:sldId id="319" r:id="rId15"/>
    <p:sldId id="329" r:id="rId16"/>
    <p:sldId id="353" r:id="rId17"/>
    <p:sldId id="357" r:id="rId18"/>
    <p:sldId id="332" r:id="rId19"/>
    <p:sldId id="356" r:id="rId20"/>
    <p:sldId id="345" r:id="rId21"/>
    <p:sldId id="303" r:id="rId22"/>
    <p:sldId id="30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33FF"/>
    <a:srgbClr val="80008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A60A7-3C65-41B7-8CF5-73778A65ADE9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678D1-19C6-498F-8887-C3BB3995B7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229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92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1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87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1005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8730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36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3987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5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51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76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115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71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195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77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2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423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B6212F-DAEA-4825-A1F0-321F651DDDDC}" type="datetimeFigureOut">
              <a:rPr lang="ru-RU" smtClean="0"/>
              <a:pPr/>
              <a:t>27.11.2019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63C71-E7DD-4DBF-8233-FEED07D0D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94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  <p:sldLayoutId id="2147484103" r:id="rId12"/>
    <p:sldLayoutId id="2147484104" r:id="rId13"/>
    <p:sldLayoutId id="2147484105" r:id="rId14"/>
    <p:sldLayoutId id="2147484106" r:id="rId15"/>
    <p:sldLayoutId id="2147484107" r:id="rId16"/>
    <p:sldLayoutId id="2147484108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-3555776"/>
            <a:ext cx="6620968" cy="4588742"/>
          </a:xfrm>
        </p:spPr>
        <p:txBody>
          <a:bodyPr/>
          <a:lstStyle/>
          <a:p>
            <a:r>
              <a:rPr lang="ru-RU" dirty="0"/>
              <a:t>Загадка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7235890" cy="547260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Всему название дано :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И зверю, и предмету.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Вещей вокруг полным-полно,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А безымянных  - нету!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И всё, что может видеть глаз 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Над нами и под нами,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И всё, что в памяти у нас, 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Означено словами.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Оно живет ведь в мире этом-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Дает название предметам.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899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055380" cy="140053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853248"/>
            <a:ext cx="3298113" cy="4195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Блистает мамина улыбка,</a:t>
            </a:r>
            <a:br>
              <a:rPr lang="ru-RU" sz="2800" dirty="0"/>
            </a:br>
            <a:r>
              <a:rPr lang="ru-RU" sz="2800" dirty="0"/>
              <a:t>Как будто маленькая рыбка.</a:t>
            </a:r>
            <a:br>
              <a:rPr lang="ru-RU" sz="2800" dirty="0"/>
            </a:br>
            <a:r>
              <a:rPr lang="ru-RU" sz="2800" dirty="0"/>
              <a:t>Играет нежными лучами</a:t>
            </a:r>
            <a:r>
              <a:rPr lang="en-US" sz="2800" dirty="0"/>
              <a:t>.</a:t>
            </a:r>
            <a:endParaRPr lang="ru-RU" sz="28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920" y="1872860"/>
            <a:ext cx="4794521" cy="4613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1.Мамина, улыбка, рыбка, лучами</a:t>
            </a:r>
            <a:r>
              <a:rPr lang="en-US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балл )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Мама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Рыба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 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 –е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балл)</a:t>
            </a:r>
          </a:p>
          <a:p>
            <a:pPr marL="0" indent="0">
              <a:buNone/>
            </a:pPr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13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3563" y="2053161"/>
            <a:ext cx="3298113" cy="4195763"/>
          </a:xfrm>
        </p:spPr>
        <p:txBody>
          <a:bodyPr>
            <a:normAutofit fontScale="55000" lnSpcReduction="20000"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>
                <a:latin typeface="Times New Roman" pitchFamily="18" charset="0"/>
                <a:cs typeface="Times New Roman" pitchFamily="18" charset="0"/>
              </a:rPr>
            </a:br>
            <a: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маме своей весь мир подарю:</a:t>
            </a:r>
            <a:b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горы</a:t>
            </a:r>
            <a:r>
              <a:rPr lang="en-US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моря.</a:t>
            </a:r>
            <a:b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я ее очень сильно люблю,</a:t>
            </a:r>
            <a:b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нет никого лучше!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635896" y="1853248"/>
            <a:ext cx="5154561" cy="5004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Маме, мир, горы, моря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балл)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Маме-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Мир-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2-е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Гора–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1-е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Море-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ср.р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2- е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(1балл)</a:t>
            </a:r>
          </a:p>
          <a:p>
            <a:pPr marL="0" indent="0">
              <a:buNone/>
            </a:pP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54936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1D76DD-0CA0-4B4C-9DB6-60575EF1C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Стихи о маме.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2CA58D-4B1C-492F-BF10-598BFC715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7700" y="1412776"/>
            <a:ext cx="3298113" cy="4843563"/>
          </a:xfrm>
        </p:spPr>
        <p:txBody>
          <a:bodyPr>
            <a:noAutofit/>
          </a:bodyPr>
          <a:lstStyle/>
          <a:p>
            <a:r>
              <a:rPr lang="ru-RU" sz="2800" dirty="0"/>
              <a:t>Сегодня мы в лесу гуляли,</a:t>
            </a:r>
            <a:br>
              <a:rPr lang="ru-RU" sz="2800" dirty="0"/>
            </a:br>
            <a:r>
              <a:rPr lang="ru-RU" sz="2800" dirty="0"/>
              <a:t>Нам было вместе веселей.</a:t>
            </a:r>
            <a:br>
              <a:rPr lang="ru-RU" sz="2800" dirty="0"/>
            </a:br>
            <a:r>
              <a:rPr lang="ru-RU" sz="2800" dirty="0"/>
              <a:t>Цветы для мамы собирали,</a:t>
            </a:r>
            <a:br>
              <a:rPr lang="ru-RU" sz="2800" dirty="0"/>
            </a:br>
            <a:r>
              <a:rPr lang="ru-RU" sz="2800" dirty="0">
                <a:solidFill>
                  <a:srgbClr val="00B0F0"/>
                </a:solidFill>
              </a:rPr>
              <a:t>Которые глаза слепят.</a:t>
            </a:r>
            <a:endParaRPr lang="ru-RU" sz="28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AC2E13-CC98-46B8-8F79-9996B59E2A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41975" y="1412776"/>
            <a:ext cx="3298115" cy="484356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Блистает мамина улыбка,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Как будто маленькая рыбка.</a:t>
            </a:r>
            <a:br>
              <a:rPr lang="ru-RU" sz="2800" dirty="0"/>
            </a:br>
            <a:r>
              <a:rPr lang="ru-RU" sz="2800" dirty="0"/>
              <a:t>Играет нежными лучами,</a:t>
            </a:r>
            <a:br>
              <a:rPr lang="ru-RU" sz="2800" dirty="0"/>
            </a:br>
            <a:r>
              <a:rPr lang="ru-RU" sz="2800" dirty="0"/>
              <a:t>Хочу поймать её руками.</a:t>
            </a:r>
          </a:p>
        </p:txBody>
      </p:sp>
    </p:spTree>
    <p:extLst>
      <p:ext uri="{BB962C8B-B14F-4D97-AF65-F5344CB8AC3E}">
        <p14:creationId xmlns:p14="http://schemas.microsoft.com/office/powerpoint/2010/main" val="3436609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/>
              <a:t>Словарная работа.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Метафора- скрытое образное сравнение, уподобление одного предмета, явления другому.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dirty="0"/>
              <a:t>                                                                      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 С. И. Ожегов)</a:t>
            </a:r>
          </a:p>
        </p:txBody>
      </p:sp>
    </p:spTree>
    <p:extLst>
      <p:ext uri="{BB962C8B-B14F-4D97-AF65-F5344CB8AC3E}">
        <p14:creationId xmlns:p14="http://schemas.microsoft.com/office/powerpoint/2010/main" val="4130689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998088"/>
            <a:ext cx="7055380" cy="140053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 уровень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467674"/>
              </p:ext>
            </p:extLst>
          </p:nvPr>
        </p:nvGraphicFramePr>
        <p:xfrm>
          <a:off x="395536" y="2420888"/>
          <a:ext cx="8352927" cy="25202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xmlns="" val="3288841255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xmlns="" val="3745023684"/>
                    </a:ext>
                  </a:extLst>
                </a:gridCol>
                <a:gridCol w="2376263">
                  <a:extLst>
                    <a:ext uri="{9D8B030D-6E8A-4147-A177-3AD203B41FA5}">
                      <a16:colId xmlns:a16="http://schemas.microsoft.com/office/drawing/2014/main" xmlns="" val="248946067"/>
                    </a:ext>
                  </a:extLst>
                </a:gridCol>
              </a:tblGrid>
              <a:tr h="12601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0823539"/>
                  </a:ext>
                </a:extLst>
              </a:tr>
              <a:tr h="12601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</a:t>
                      </a:r>
                      <a:r>
                        <a:rPr lang="ru-RU" sz="32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19 баллов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19-22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23-24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9295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43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055380" cy="1400530"/>
          </a:xfrm>
        </p:spPr>
        <p:txBody>
          <a:bodyPr/>
          <a:lstStyle/>
          <a:p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5444959"/>
              </p:ext>
            </p:extLst>
          </p:nvPr>
        </p:nvGraphicFramePr>
        <p:xfrm>
          <a:off x="395536" y="1340768"/>
          <a:ext cx="8207508" cy="467195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35836">
                  <a:extLst>
                    <a:ext uri="{9D8B030D-6E8A-4147-A177-3AD203B41FA5}">
                      <a16:colId xmlns:a16="http://schemas.microsoft.com/office/drawing/2014/main" xmlns="" val="3159353712"/>
                    </a:ext>
                  </a:extLst>
                </a:gridCol>
                <a:gridCol w="2735836">
                  <a:extLst>
                    <a:ext uri="{9D8B030D-6E8A-4147-A177-3AD203B41FA5}">
                      <a16:colId xmlns:a16="http://schemas.microsoft.com/office/drawing/2014/main" xmlns="" val="808842836"/>
                    </a:ext>
                  </a:extLst>
                </a:gridCol>
                <a:gridCol w="2735836">
                  <a:extLst>
                    <a:ext uri="{9D8B030D-6E8A-4147-A177-3AD203B41FA5}">
                      <a16:colId xmlns:a16="http://schemas.microsoft.com/office/drawing/2014/main" xmlns="" val="3751318999"/>
                    </a:ext>
                  </a:extLst>
                </a:gridCol>
              </a:tblGrid>
              <a:tr h="922917"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Базовый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Повышенный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Высокий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8197593"/>
                  </a:ext>
                </a:extLst>
              </a:tr>
              <a:tr h="3613587"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Выписать из текста имена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существительные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( 1 б. за каждое слово)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1)Выписать из текста имена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существительные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( 1 б. за каждое слово)</a:t>
                      </a:r>
                    </a:p>
                    <a:p>
                      <a:pPr marL="0" indent="0">
                        <a:buNone/>
                      </a:pPr>
                      <a:endParaRPr lang="ru-RU" sz="24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Определить их род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склонение</a:t>
                      </a:r>
                      <a:r>
                        <a:rPr lang="ru-RU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( 0,5б+0,5б за каждое слово)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1)Выписать из текста имена существительные.</a:t>
                      </a:r>
                      <a:b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 за каждое слово)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Определить их род</a:t>
                      </a:r>
                      <a:r>
                        <a:rPr lang="ru-RU" sz="20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склонение</a:t>
                      </a: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 за каждое слово)</a:t>
                      </a:r>
                    </a:p>
                    <a:p>
                      <a:pPr marL="0" indent="0">
                        <a:buNone/>
                      </a:pPr>
                      <a:endParaRPr lang="ru-RU" sz="20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3)Выписать из текста метафору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( 1б.)</a:t>
                      </a:r>
                    </a:p>
                    <a:p>
                      <a:pPr marL="0" indent="0">
                        <a:buNone/>
                      </a:pP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7247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2776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>
            <a:normAutofit/>
          </a:bodyPr>
          <a:lstStyle/>
          <a:p>
            <a:pPr algn="ctr"/>
            <a:r>
              <a:rPr lang="ru-RU" sz="3100" dirty="0"/>
              <a:t>И. Селивёрстова</a:t>
            </a:r>
            <a: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 маме…»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>Самое дорогое сокровище, самая большая ценность в нашей жизни - руки нашей мамы! Взявшие на себя всю боль и холод, все раны и удары жизни, все тяжести и непогоды. Мы редко задумываемся о том, сколько времени и сил, сколько труда и здоровья, сколько ласки и заботы тратит на нас мама. Каждая мама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бескорыстно</a:t>
            </a:r>
            <a:r>
              <a:rPr lang="ru-RU" sz="2400" dirty="0"/>
              <a:t> сделает всё для своего ребёнка.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4487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7055380" cy="1400530"/>
          </a:xfrm>
        </p:spPr>
        <p:txBody>
          <a:bodyPr/>
          <a:lstStyle/>
          <a:p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395536" y="1340768"/>
          <a:ext cx="8207508" cy="467195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35836">
                  <a:extLst>
                    <a:ext uri="{9D8B030D-6E8A-4147-A177-3AD203B41FA5}">
                      <a16:colId xmlns:a16="http://schemas.microsoft.com/office/drawing/2014/main" xmlns="" val="3159353712"/>
                    </a:ext>
                  </a:extLst>
                </a:gridCol>
                <a:gridCol w="2735836">
                  <a:extLst>
                    <a:ext uri="{9D8B030D-6E8A-4147-A177-3AD203B41FA5}">
                      <a16:colId xmlns:a16="http://schemas.microsoft.com/office/drawing/2014/main" xmlns="" val="808842836"/>
                    </a:ext>
                  </a:extLst>
                </a:gridCol>
                <a:gridCol w="2735836">
                  <a:extLst>
                    <a:ext uri="{9D8B030D-6E8A-4147-A177-3AD203B41FA5}">
                      <a16:colId xmlns:a16="http://schemas.microsoft.com/office/drawing/2014/main" xmlns="" val="3751318999"/>
                    </a:ext>
                  </a:extLst>
                </a:gridCol>
              </a:tblGrid>
              <a:tr h="922917">
                <a:tc>
                  <a:txBody>
                    <a:bodyPr/>
                    <a:lstStyle/>
                    <a:p>
                      <a:pPr marL="0" marR="0" indent="0" algn="ctr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/>
                        <a:t>Базовый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Повышенный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/>
                        <a:t>Высокий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38197593"/>
                  </a:ext>
                </a:extLst>
              </a:tr>
              <a:tr h="3613587"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Выписать из текста имена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существительные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( 1 б. за каждое слово)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1)Выписать из текста имена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существительные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( 1 б. за каждое слово)</a:t>
                      </a:r>
                    </a:p>
                    <a:p>
                      <a:pPr marL="0" indent="0">
                        <a:buNone/>
                      </a:pPr>
                      <a:endParaRPr lang="ru-RU" sz="24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None/>
                      </a:pP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Определить их род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склонение</a:t>
                      </a:r>
                      <a:r>
                        <a:rPr lang="ru-RU" sz="18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( 0,5б+0,5б за каждое слово)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1)Выписать из текста имена существительные.</a:t>
                      </a:r>
                      <a:b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 за каждое слово)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Определить их род</a:t>
                      </a:r>
                      <a:r>
                        <a:rPr lang="ru-RU" sz="20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склонение</a:t>
                      </a: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 за каждое слово)</a:t>
                      </a:r>
                    </a:p>
                    <a:p>
                      <a:pPr marL="0" indent="0">
                        <a:buNone/>
                      </a:pPr>
                      <a:endParaRPr lang="ru-RU" sz="2000" b="0" i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3)Выписать из текста метафору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( 1б.)</a:t>
                      </a:r>
                    </a:p>
                    <a:p>
                      <a:pPr marL="0" indent="0">
                        <a:buNone/>
                      </a:pP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372472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479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7533456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b="1" dirty="0"/>
          </a:p>
          <a:p>
            <a:pPr lvl="0"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7299" y="126744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sz="4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834630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33CC"/>
                </a:solidFill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3F002EF-3F41-415E-A7A5-B3A9B5B27408}"/>
              </a:ext>
            </a:extLst>
          </p:cNvPr>
          <p:cNvSpPr/>
          <p:nvPr/>
        </p:nvSpPr>
        <p:spPr>
          <a:xfrm>
            <a:off x="187299" y="1542516"/>
            <a:ext cx="86331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Самое дорогое </a:t>
            </a:r>
            <a:r>
              <a:rPr lang="ru-RU" sz="2800" dirty="0">
                <a:solidFill>
                  <a:srgbClr val="00B0F0"/>
                </a:solidFill>
              </a:rPr>
              <a:t>сокровище</a:t>
            </a:r>
            <a:r>
              <a:rPr lang="ru-RU" sz="2800" dirty="0"/>
              <a:t>, самая большая </a:t>
            </a:r>
            <a:r>
              <a:rPr lang="ru-RU" sz="2800" dirty="0">
                <a:solidFill>
                  <a:srgbClr val="00B0F0"/>
                </a:solidFill>
              </a:rPr>
              <a:t>ценность</a:t>
            </a:r>
            <a:r>
              <a:rPr lang="ru-RU" sz="2800" dirty="0"/>
              <a:t> в нашей </a:t>
            </a:r>
            <a:r>
              <a:rPr lang="ru-RU" sz="2800" dirty="0">
                <a:solidFill>
                  <a:srgbClr val="00B0F0"/>
                </a:solidFill>
              </a:rPr>
              <a:t>жизни</a:t>
            </a:r>
            <a:r>
              <a:rPr lang="ru-RU" sz="2800" dirty="0"/>
              <a:t>-</a:t>
            </a:r>
            <a:r>
              <a:rPr lang="ru-RU" sz="2800" dirty="0">
                <a:solidFill>
                  <a:srgbClr val="00B0F0"/>
                </a:solidFill>
              </a:rPr>
              <a:t>руки</a:t>
            </a:r>
            <a:r>
              <a:rPr lang="ru-RU" sz="2800" dirty="0"/>
              <a:t> нашей </a:t>
            </a:r>
            <a:r>
              <a:rPr lang="ru-RU" sz="2800" dirty="0">
                <a:solidFill>
                  <a:srgbClr val="00B0F0"/>
                </a:solidFill>
              </a:rPr>
              <a:t>мамы</a:t>
            </a:r>
            <a:r>
              <a:rPr lang="ru-RU" sz="2800" dirty="0"/>
              <a:t>! Взявшие на себя всю</a:t>
            </a:r>
            <a:r>
              <a:rPr lang="ru-RU" sz="2800" dirty="0">
                <a:solidFill>
                  <a:srgbClr val="00B0F0"/>
                </a:solidFill>
              </a:rPr>
              <a:t> боль </a:t>
            </a:r>
            <a:r>
              <a:rPr lang="ru-RU" sz="2800" dirty="0"/>
              <a:t>и </a:t>
            </a:r>
            <a:r>
              <a:rPr lang="ru-RU" sz="2800" dirty="0">
                <a:solidFill>
                  <a:srgbClr val="00B0F0"/>
                </a:solidFill>
              </a:rPr>
              <a:t>холод</a:t>
            </a:r>
            <a:r>
              <a:rPr lang="ru-RU" sz="2800" dirty="0"/>
              <a:t>, все </a:t>
            </a:r>
            <a:r>
              <a:rPr lang="ru-RU" sz="2800" dirty="0">
                <a:solidFill>
                  <a:srgbClr val="00B0F0"/>
                </a:solidFill>
              </a:rPr>
              <a:t>раны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00B0F0"/>
                </a:solidFill>
              </a:rPr>
              <a:t>удары</a:t>
            </a:r>
            <a:r>
              <a:rPr lang="ru-RU" sz="2800" dirty="0"/>
              <a:t> </a:t>
            </a:r>
            <a:r>
              <a:rPr lang="ru-RU" sz="2800" dirty="0">
                <a:solidFill>
                  <a:srgbClr val="00B0F0"/>
                </a:solidFill>
              </a:rPr>
              <a:t>жизни</a:t>
            </a:r>
            <a:r>
              <a:rPr lang="ru-RU" sz="2800" dirty="0"/>
              <a:t>, все </a:t>
            </a:r>
            <a:r>
              <a:rPr lang="ru-RU" sz="2800" dirty="0">
                <a:solidFill>
                  <a:srgbClr val="00B0F0"/>
                </a:solidFill>
              </a:rPr>
              <a:t>тяжести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00B0F0"/>
                </a:solidFill>
              </a:rPr>
              <a:t>непогоды</a:t>
            </a:r>
            <a:r>
              <a:rPr lang="ru-RU" sz="2800" dirty="0"/>
              <a:t>. Мы редко задумываемся о том, сколько </a:t>
            </a:r>
            <a:r>
              <a:rPr lang="ru-RU" sz="2800" dirty="0">
                <a:solidFill>
                  <a:srgbClr val="00B0F0"/>
                </a:solidFill>
              </a:rPr>
              <a:t>времени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00B0F0"/>
                </a:solidFill>
              </a:rPr>
              <a:t>сил</a:t>
            </a:r>
            <a:r>
              <a:rPr lang="ru-RU" sz="2800" dirty="0"/>
              <a:t>, сколько </a:t>
            </a:r>
            <a:r>
              <a:rPr lang="ru-RU" sz="2800" dirty="0">
                <a:solidFill>
                  <a:srgbClr val="00B0F0"/>
                </a:solidFill>
              </a:rPr>
              <a:t>труда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00B0F0"/>
                </a:solidFill>
              </a:rPr>
              <a:t>здоровья</a:t>
            </a:r>
            <a:r>
              <a:rPr lang="ru-RU" sz="2800" dirty="0"/>
              <a:t>, сколько </a:t>
            </a:r>
            <a:r>
              <a:rPr lang="ru-RU" sz="2800" dirty="0">
                <a:solidFill>
                  <a:srgbClr val="00B0F0"/>
                </a:solidFill>
              </a:rPr>
              <a:t>ласки</a:t>
            </a:r>
            <a:r>
              <a:rPr lang="ru-RU" sz="2800" dirty="0"/>
              <a:t> и </a:t>
            </a:r>
            <a:r>
              <a:rPr lang="ru-RU" sz="2800" dirty="0">
                <a:solidFill>
                  <a:srgbClr val="00B0F0"/>
                </a:solidFill>
              </a:rPr>
              <a:t>заботы</a:t>
            </a:r>
            <a:r>
              <a:rPr lang="ru-RU" sz="2800" dirty="0"/>
              <a:t> тратит на нас </a:t>
            </a:r>
            <a:r>
              <a:rPr lang="ru-RU" sz="2800" dirty="0">
                <a:solidFill>
                  <a:srgbClr val="00B0F0"/>
                </a:solidFill>
              </a:rPr>
              <a:t>мама</a:t>
            </a:r>
            <a:r>
              <a:rPr lang="ru-RU" sz="2800" dirty="0"/>
              <a:t>. Каждая </a:t>
            </a:r>
            <a:r>
              <a:rPr lang="ru-RU" sz="2800" dirty="0">
                <a:solidFill>
                  <a:srgbClr val="00B0F0"/>
                </a:solidFill>
              </a:rPr>
              <a:t>мама</a:t>
            </a:r>
            <a:r>
              <a:rPr lang="ru-RU" sz="2800" dirty="0"/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бескорыстно</a:t>
            </a:r>
            <a:r>
              <a:rPr lang="ru-RU" sz="2800" dirty="0"/>
              <a:t> сделает всё для своего </a:t>
            </a:r>
            <a:r>
              <a:rPr lang="ru-RU" sz="2800" dirty="0">
                <a:solidFill>
                  <a:srgbClr val="00B0F0"/>
                </a:solidFill>
              </a:rPr>
              <a:t>ребёнка</a:t>
            </a:r>
            <a:r>
              <a:rPr lang="ru-RU" sz="2800" dirty="0"/>
              <a:t>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0650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036496" cy="6756492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b="1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2800" dirty="0"/>
              <a:t>    Самое дорогое </a:t>
            </a:r>
            <a:r>
              <a:rPr lang="ru-RU" sz="2800" dirty="0">
                <a:solidFill>
                  <a:srgbClr val="00B0F0"/>
                </a:solidFill>
              </a:rPr>
              <a:t>сокровище</a:t>
            </a:r>
            <a:r>
              <a:rPr lang="ru-RU" sz="2800" dirty="0"/>
              <a:t>, самая большая </a:t>
            </a:r>
            <a:r>
              <a:rPr lang="ru-RU" sz="2800" dirty="0">
                <a:solidFill>
                  <a:srgbClr val="00B0F0"/>
                </a:solidFill>
              </a:rPr>
              <a:t>ценность</a:t>
            </a:r>
            <a:r>
              <a:rPr lang="ru-RU" sz="2800" dirty="0"/>
              <a:t> в нашей </a:t>
            </a:r>
            <a:r>
              <a:rPr lang="ru-RU" sz="2800" dirty="0">
                <a:solidFill>
                  <a:srgbClr val="00B0F0"/>
                </a:solidFill>
              </a:rPr>
              <a:t>жизни</a:t>
            </a:r>
            <a:r>
              <a:rPr lang="ru-RU" sz="2800" dirty="0"/>
              <a:t>-</a:t>
            </a: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/>
              <a:t>руки</a:t>
            </a: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/>
              <a:t>нашей мамы! Взявшие на себя всю боль и холод, все раны и удары жизни, все тяжести и непогоды. Мы редко задумываемся о том, сколько времени и сил, сколько труда и здоровья, сколько ласки и заботы тратит на нас мама. Каждая мама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бескорыстно</a:t>
            </a:r>
            <a:r>
              <a:rPr lang="ru-RU" sz="2800" dirty="0"/>
              <a:t> сделает всё для своего ребёнка.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24179"/>
            <a:ext cx="468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sz="4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81945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836712"/>
            <a:ext cx="9505056" cy="602128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декабря.</a:t>
            </a:r>
            <a: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работа.</a:t>
            </a:r>
            <a:b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«Имя существительное как часть речи»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60480" y="5157192"/>
            <a:ext cx="5382344" cy="1371600"/>
          </a:xfrm>
        </p:spPr>
        <p:txBody>
          <a:bodyPr>
            <a:normAutofit/>
          </a:bodyPr>
          <a:lstStyle/>
          <a:p>
            <a:pPr algn="ctr"/>
            <a:r>
              <a:rPr lang="ru-RU" sz="20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Имя существительное – хлеб языка!</a:t>
            </a:r>
          </a:p>
          <a:p>
            <a:pPr algn="ctr"/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                                                   ( Л.В. Успенский)</a:t>
            </a:r>
            <a:endParaRPr lang="ru-RU" sz="20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3984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71600" y="998088"/>
            <a:ext cx="7055380" cy="1400530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себя!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829506"/>
              </p:ext>
            </p:extLst>
          </p:nvPr>
        </p:nvGraphicFramePr>
        <p:xfrm>
          <a:off x="395536" y="2420888"/>
          <a:ext cx="8352927" cy="25202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xmlns="" val="3288841255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xmlns="" val="3745023684"/>
                    </a:ext>
                  </a:extLst>
                </a:gridCol>
                <a:gridCol w="2376263">
                  <a:extLst>
                    <a:ext uri="{9D8B030D-6E8A-4147-A177-3AD203B41FA5}">
                      <a16:colId xmlns:a16="http://schemas.microsoft.com/office/drawing/2014/main" xmlns="" val="248946067"/>
                    </a:ext>
                  </a:extLst>
                </a:gridCol>
              </a:tblGrid>
              <a:tr h="12601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«5»</a:t>
                      </a:r>
                      <a:r>
                        <a:rPr lang="ru-RU" sz="4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40823539"/>
                  </a:ext>
                </a:extLst>
              </a:tr>
              <a:tr h="12601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</a:t>
                      </a:r>
                      <a:r>
                        <a:rPr lang="ru-RU" sz="3200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54 баллов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/>
                        <a:t>54-63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64-67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92954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0067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57313" cy="1320800"/>
          </a:xfrm>
        </p:spPr>
        <p:txBody>
          <a:bodyPr>
            <a:noAutofit/>
          </a:bodyPr>
          <a:lstStyle/>
          <a:p>
            <a:r>
              <a:rPr lang="ru-RU" sz="60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r>
              <a:rPr lang="ru-RU" sz="6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92850"/>
              </p:ext>
            </p:extLst>
          </p:nvPr>
        </p:nvGraphicFramePr>
        <p:xfrm>
          <a:off x="323528" y="2060848"/>
          <a:ext cx="8208912" cy="3997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>
                  <a:extLst>
                    <a:ext uri="{9D8B030D-6E8A-4147-A177-3AD203B41FA5}">
                      <a16:colId xmlns:a16="http://schemas.microsoft.com/office/drawing/2014/main" xmlns="" val="198832960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2025997214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xmlns="" val="839006484"/>
                    </a:ext>
                  </a:extLst>
                </a:gridCol>
              </a:tblGrid>
              <a:tr h="614509">
                <a:tc>
                  <a:txBody>
                    <a:bodyPr/>
                    <a:lstStyle/>
                    <a:p>
                      <a:r>
                        <a:rPr lang="ru-RU" sz="3200" b="0" i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Базовый</a:t>
                      </a:r>
                      <a:endParaRPr lang="ru-RU" sz="32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28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0" i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3200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0224413"/>
                  </a:ext>
                </a:extLst>
              </a:tr>
              <a:tr h="3201915"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1).Из рассказа А.С. Пушкина: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Дубровский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выписать 10 имен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существительных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1)Из рассказа А.С. Пушкина: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 Дубровский» выписать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10 имен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существительных;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2)Определить род и склонение.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1)Из рассказа А.С. Пушкина: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 Дубровский» выписать 10</a:t>
                      </a:r>
                      <a:r>
                        <a:rPr lang="ru-RU" sz="2400" b="0" i="0" kern="1200" baseline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имен существительных</a:t>
                      </a: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2)Определить род и склонение;</a:t>
                      </a:r>
                      <a:b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2400" b="0" i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3)Выписать метафору</a:t>
                      </a:r>
                      <a:r>
                        <a:rPr lang="ru-RU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10358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503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260648"/>
            <a:ext cx="7922841" cy="6597352"/>
          </a:xfrm>
        </p:spPr>
        <p:txBody>
          <a:bodyPr>
            <a:norm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 мы повторили…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узнали…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Научились …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интересным мне показался тот момент, когда … 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Трудным для меня стало…</a:t>
            </a:r>
          </a:p>
        </p:txBody>
      </p:sp>
    </p:spTree>
    <p:extLst>
      <p:ext uri="{BB962C8B-B14F-4D97-AF65-F5344CB8AC3E}">
        <p14:creationId xmlns:p14="http://schemas.microsoft.com/office/powerpoint/2010/main" val="2809509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9172" y="332656"/>
            <a:ext cx="92290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Лексический диктант</a:t>
            </a:r>
            <a:r>
              <a:rPr lang="ru-RU" sz="3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Раздел науки о языке, в котором слово изучается как часть речи.</a:t>
            </a:r>
          </a:p>
          <a:p>
            <a:endParaRPr lang="ru-RU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155991" y="2037880"/>
            <a:ext cx="8330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2.Раздел науки, изучающий происхождение и историю слов.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55991" y="2753965"/>
            <a:ext cx="855266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3.Самостоятельная часть речи, обозначает  предмет  и отвечает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вопросы кто? что?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  <a:p>
            <a:endParaRPr lang="ru-RU" sz="2400" dirty="0"/>
          </a:p>
          <a:p>
            <a:endParaRPr lang="en-US" sz="2400" dirty="0"/>
          </a:p>
          <a:p>
            <a:r>
              <a:rPr lang="ru-RU" sz="2400" dirty="0"/>
              <a:t>6.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типы речи в русском языке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3226225"/>
            <a:ext cx="78163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4.Как называются устойчивые обороты речи.</a:t>
            </a:r>
          </a:p>
          <a:p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9172" y="4097890"/>
            <a:ext cx="7660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Как называется сочетание двух слов, которые связаны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смыслу и грамматически.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286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7055380" cy="1400530"/>
          </a:xfrm>
        </p:spPr>
        <p:txBody>
          <a:bodyPr/>
          <a:lstStyle/>
          <a:p>
            <a:r>
              <a:rPr lang="ru-RU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балл за каждый термин)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99" y="1196752"/>
            <a:ext cx="8928992" cy="525658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Морфология, этимология, имя существительное, фразеологизмы, словосочетание,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описание, повествование, рассуждение. </a:t>
            </a:r>
            <a:endParaRPr lang="ru-RU" sz="3600" i="1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2312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1FFFEF-89F2-4E03-8D31-E6E011DD7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2399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73615AD-B298-42FF-B7F7-147A6BEAD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700" y="1412776"/>
            <a:ext cx="6711654" cy="4835630"/>
          </a:xfrm>
        </p:spPr>
        <p:txBody>
          <a:bodyPr/>
          <a:lstStyle/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Слово это сроду не обманет.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В нём сокрыто жизни существо.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В нём исток всего. Ему конца нет.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Встаньте!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Я произношу его:</a:t>
            </a:r>
          </a:p>
          <a:p>
            <a:pPr marL="0" indent="0" algn="ctr">
              <a:spcAft>
                <a:spcPts val="750"/>
              </a:spcAft>
              <a:buNone/>
            </a:pPr>
            <a:r>
              <a:rPr lang="ru-RU" sz="2800" dirty="0"/>
              <a:t>«Мама!»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2909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75" y="188640"/>
            <a:ext cx="6347713" cy="1320800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Работа в парах.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04319"/>
            <a:ext cx="8352928" cy="50770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имена существительные, распределив их в таблицу по склонениям.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68CD4CDE-E543-4181-A9DC-5BFD54BFA5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268320"/>
              </p:ext>
            </p:extLst>
          </p:nvPr>
        </p:nvGraphicFramePr>
        <p:xfrm>
          <a:off x="611560" y="2780928"/>
          <a:ext cx="7776864" cy="2592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xmlns="" val="3038540737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187925372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4290883644"/>
                    </a:ext>
                  </a:extLst>
                </a:gridCol>
              </a:tblGrid>
              <a:tr h="370327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2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2503997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68463707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2406409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3226516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2097669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214530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77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578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175" y="188640"/>
            <a:ext cx="6347713" cy="1320800"/>
          </a:xfrm>
        </p:spPr>
        <p:txBody>
          <a:bodyPr>
            <a:norm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Работа в парах.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04319"/>
            <a:ext cx="8352928" cy="50770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имена существительные, распределив их в таблицу по склонениям.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68CD4CDE-E543-4181-A9DC-5BFD54BFA5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054428"/>
              </p:ext>
            </p:extLst>
          </p:nvPr>
        </p:nvGraphicFramePr>
        <p:xfrm>
          <a:off x="611560" y="2780928"/>
          <a:ext cx="7776864" cy="2592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>
                  <a:extLst>
                    <a:ext uri="{9D8B030D-6E8A-4147-A177-3AD203B41FA5}">
                      <a16:colId xmlns:a16="http://schemas.microsoft.com/office/drawing/2014/main" xmlns="" val="3038540737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1879253721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4290883644"/>
                    </a:ext>
                  </a:extLst>
                </a:gridCol>
              </a:tblGrid>
              <a:tr h="370327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1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2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3 </a:t>
                      </a:r>
                      <a:r>
                        <a:rPr lang="ru-RU" dirty="0" err="1">
                          <a:solidFill>
                            <a:schemeClr val="bg1"/>
                          </a:solidFill>
                        </a:rPr>
                        <a:t>скл</a:t>
                      </a:r>
                      <a:r>
                        <a:rPr lang="ru-RU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2503997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r>
                        <a:rPr lang="ru-RU" dirty="0"/>
                        <a:t>Мама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Слово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Жизни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68463707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Существо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02406409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Исток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43226516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Конца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62097669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214530"/>
                  </a:ext>
                </a:extLst>
              </a:tr>
              <a:tr h="3703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77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3650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7691" y="116632"/>
            <a:ext cx="8459788" cy="1944960"/>
          </a:xfrm>
        </p:spPr>
        <p:txBody>
          <a:bodyPr>
            <a:normAutofit/>
          </a:bodyPr>
          <a:lstStyle/>
          <a:p>
            <a:r>
              <a:rPr lang="ru-RU" sz="2700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группах</a:t>
            </a:r>
            <a:r>
              <a:rPr lang="ru-RU" i="1" dirty="0">
                <a:solidFill>
                  <a:srgbClr val="800080"/>
                </a:solidFill>
              </a:rPr>
              <a:t/>
            </a:r>
            <a:br>
              <a:rPr lang="ru-RU" i="1" dirty="0">
                <a:solidFill>
                  <a:srgbClr val="800080"/>
                </a:solidFill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1)Найти и выписать имена существительные-1б 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2)Определить  род и склонение- 0.5б+0.5б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 синтаксическую роль  этих имен существительных.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061590"/>
            <a:ext cx="2371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1-я группа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/>
              <a:t>Сегодня мы в лесу гуляли,</a:t>
            </a:r>
            <a:br>
              <a:rPr lang="ru-RU" sz="2000" dirty="0"/>
            </a:br>
            <a:r>
              <a:rPr lang="ru-RU" sz="2000" dirty="0"/>
              <a:t>Нам было вместе веселей.</a:t>
            </a:r>
            <a:br>
              <a:rPr lang="ru-RU" sz="2000" dirty="0"/>
            </a:br>
            <a:r>
              <a:rPr lang="ru-RU" sz="2000" dirty="0"/>
              <a:t>Цветы для мамы собирали,</a:t>
            </a:r>
            <a:br>
              <a:rPr lang="ru-RU" sz="2000" dirty="0"/>
            </a:br>
            <a:r>
              <a:rPr lang="ru-RU" sz="2000" dirty="0">
                <a:solidFill>
                  <a:srgbClr val="00B0F0"/>
                </a:solidFill>
              </a:rPr>
              <a:t>Которые глаза слепят.</a:t>
            </a:r>
            <a:endParaRPr lang="ru-RU" sz="20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9" y="2061591"/>
            <a:ext cx="2981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2-я группа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B0F0"/>
                </a:solidFill>
              </a:rPr>
              <a:t>Блистает мамина улыбка,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Как будто маленькая рыбка.</a:t>
            </a:r>
            <a:br>
              <a:rPr lang="ru-RU" sz="2000" dirty="0"/>
            </a:br>
            <a:r>
              <a:rPr lang="ru-RU" sz="2000" dirty="0"/>
              <a:t>Играет нежными лучами.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44355" y="2061590"/>
            <a:ext cx="280335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3-я группа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>Я маме своей весь мир подарю:</a:t>
            </a:r>
            <a:br>
              <a:rPr lang="ru-RU" sz="2000" dirty="0"/>
            </a:br>
            <a:r>
              <a:rPr lang="ru-RU" sz="2000" dirty="0"/>
              <a:t>Все горы и моря.</a:t>
            </a:r>
            <a:br>
              <a:rPr lang="ru-RU" sz="2000" dirty="0"/>
            </a:br>
            <a:r>
              <a:rPr lang="ru-RU" sz="2000" dirty="0"/>
              <a:t>И я ее очень сильно люблю,</a:t>
            </a:r>
            <a:br>
              <a:rPr lang="ru-RU" sz="2000" dirty="0"/>
            </a:br>
            <a:r>
              <a:rPr lang="ru-RU" sz="2000" dirty="0"/>
              <a:t>Ведь нет никого лучше!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1" y="4855953"/>
            <a:ext cx="2331611" cy="18639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855953"/>
            <a:ext cx="2840507" cy="1861869"/>
          </a:xfrm>
          <a:prstGeom prst="rect">
            <a:avLst/>
          </a:prstGeom>
        </p:spPr>
      </p:pic>
      <p:sp>
        <p:nvSpPr>
          <p:cNvPr id="5" name="AutoShape 2" descr="C:\Users\%D0%95%D0%BB%D0%B5%D0%BD%D0%B0\Downloads\%D0%BF%D0%BE%D0%B4%D0%B0%D1%80%D0%BE%D0%BA %D0%BC%D0%B0%D0%BC%D0%B5.webp"/>
          <p:cNvSpPr>
            <a:spLocks noChangeAspect="1" noChangeArrowheads="1"/>
          </p:cNvSpPr>
          <p:nvPr/>
        </p:nvSpPr>
        <p:spPr bwMode="auto">
          <a:xfrm>
            <a:off x="-252536" y="-552574"/>
            <a:ext cx="10513167" cy="1051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616" y="4880187"/>
            <a:ext cx="3100895" cy="195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526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055380" cy="140053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r>
              <a:rPr lang="ru-RU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1-я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853248"/>
            <a:ext cx="3384375" cy="3591976"/>
          </a:xfrm>
        </p:spPr>
        <p:txBody>
          <a:bodyPr>
            <a:normAutofit fontScale="92500" lnSpcReduction="10000"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Сегодня мы в лесу гуляли,</a:t>
            </a:r>
            <a:br>
              <a:rPr lang="ru-RU" sz="2800" dirty="0"/>
            </a:br>
            <a:r>
              <a:rPr lang="ru-RU" sz="2800" dirty="0"/>
              <a:t>Нам было вместе веселей.</a:t>
            </a:r>
            <a:br>
              <a:rPr lang="ru-RU" sz="2800" dirty="0"/>
            </a:br>
            <a:r>
              <a:rPr lang="ru-RU" sz="2800" dirty="0"/>
              <a:t>Цветы для мамы собирали,</a:t>
            </a:r>
            <a:br>
              <a:rPr lang="ru-RU" sz="2800" dirty="0"/>
            </a:br>
            <a:r>
              <a:rPr lang="ru-RU" sz="2800" dirty="0"/>
              <a:t>Которые глаза слепят.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51920" y="1872860"/>
            <a:ext cx="4794521" cy="46132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1.Лесу, цветы, мамы, глаза</a:t>
            </a:r>
          </a:p>
          <a:p>
            <a:pPr marL="0" indent="0">
              <a:buNone/>
            </a:pP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(1 балл)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Цветок-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1-е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 –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2-е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балл )</a:t>
            </a:r>
          </a:p>
          <a:p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8660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1554</TotalTime>
  <Words>751</Words>
  <Application>Microsoft Office PowerPoint</Application>
  <PresentationFormat>Экран (4:3)</PresentationFormat>
  <Paragraphs>169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Ион</vt:lpstr>
      <vt:lpstr>Загадка</vt:lpstr>
      <vt:lpstr>   3 декабря. Классная работа. Тема урока:  «Имя существительное как часть речи»  </vt:lpstr>
      <vt:lpstr>Презентация PowerPoint</vt:lpstr>
      <vt:lpstr>Проверь себя! (1 балл за каждый термин)</vt:lpstr>
      <vt:lpstr>Презентация PowerPoint</vt:lpstr>
      <vt:lpstr>Работа в парах.</vt:lpstr>
      <vt:lpstr>Работа в парах.</vt:lpstr>
      <vt:lpstr>Работа в группах Задание:  1)Найти и выписать имена существительные-1б  2)Определить  род и склонение- 0.5б+0.5б 3) Определить синтаксическую роль  этих имен существительных.</vt:lpstr>
      <vt:lpstr>Проверь себя! 1-я группа</vt:lpstr>
      <vt:lpstr>Проверь себя! 2-я группа</vt:lpstr>
      <vt:lpstr>Проверь себя! 3-я группа</vt:lpstr>
      <vt:lpstr>Стихи о маме.</vt:lpstr>
      <vt:lpstr>Словарная работа.</vt:lpstr>
      <vt:lpstr>Определи уровень</vt:lpstr>
      <vt:lpstr>Самостоятельная работа.</vt:lpstr>
      <vt:lpstr>И. Селивёрстова   «О маме…» Самое дорогое сокровище, самая большая ценность в нашей жизни - руки нашей мамы! Взявшие на себя всю боль и холод, все раны и удары жизни, все тяжести и непогоды. Мы редко задумываемся о том, сколько времени и сил, сколько труда и здоровья, сколько ласки и заботы тратит на нас мама. Каждая мама бескорыстно сделает всё для своего ребёнка.  </vt:lpstr>
      <vt:lpstr>Самостоятельная работа.</vt:lpstr>
      <vt:lpstr>Презентация PowerPoint</vt:lpstr>
      <vt:lpstr>Презентация PowerPoint</vt:lpstr>
      <vt:lpstr>Оцени себя!</vt:lpstr>
      <vt:lpstr>Домашнее задание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Синонимы</dc:title>
  <dc:creator>Черевик</dc:creator>
  <cp:lastModifiedBy>Елена</cp:lastModifiedBy>
  <cp:revision>132</cp:revision>
  <dcterms:created xsi:type="dcterms:W3CDTF">2013-08-14T09:39:18Z</dcterms:created>
  <dcterms:modified xsi:type="dcterms:W3CDTF">2019-11-27T18:21:57Z</dcterms:modified>
</cp:coreProperties>
</file>