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63" r:id="rId5"/>
    <p:sldId id="258" r:id="rId6"/>
    <p:sldId id="259" r:id="rId7"/>
    <p:sldId id="260" r:id="rId8"/>
    <p:sldId id="264" r:id="rId9"/>
    <p:sldId id="265" r:id="rId10"/>
    <p:sldId id="266" r:id="rId11"/>
    <p:sldId id="267" r:id="rId12"/>
    <p:sldId id="270" r:id="rId13"/>
    <p:sldId id="268" r:id="rId14"/>
    <p:sldId id="269" r:id="rId15"/>
    <p:sldId id="271" r:id="rId16"/>
    <p:sldId id="272" r:id="rId17"/>
    <p:sldId id="273" r:id="rId18"/>
    <p:sldId id="274" r:id="rId19"/>
    <p:sldId id="275" r:id="rId20"/>
    <p:sldId id="276" r:id="rId21"/>
    <p:sldId id="277" r:id="rId22"/>
    <p:sldId id="282" r:id="rId23"/>
    <p:sldId id="280" r:id="rId24"/>
    <p:sldId id="281" r:id="rId25"/>
    <p:sldId id="278" r:id="rId26"/>
    <p:sldId id="283" r:id="rId27"/>
    <p:sldId id="279"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16.04.2021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84000"/>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428596" y="285728"/>
            <a:ext cx="8215370" cy="212365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cs typeface="Arial" pitchFamily="34" charset="0"/>
              </a:rPr>
              <a:t>Борьба русского </a:t>
            </a:r>
          </a:p>
          <a:p>
            <a:pPr algn="ctr"/>
            <a:r>
              <a:rPr lang="ru-RU" sz="4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cs typeface="Arial" pitchFamily="34" charset="0"/>
              </a:rPr>
              <a:t>народа с иноземными захватчиками</a:t>
            </a:r>
            <a:endParaRPr lang="ru-RU" sz="44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cs typeface="Arial" pitchFamily="34" charset="0"/>
            </a:endParaRPr>
          </a:p>
        </p:txBody>
      </p:sp>
      <p:sp>
        <p:nvSpPr>
          <p:cNvPr id="3" name="TextBox 2"/>
          <p:cNvSpPr txBox="1"/>
          <p:nvPr/>
        </p:nvSpPr>
        <p:spPr>
          <a:xfrm>
            <a:off x="3275856" y="2708920"/>
            <a:ext cx="2952328" cy="36933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dirty="0" smtClean="0">
                <a:latin typeface="CricketInlineShadow" pitchFamily="2" charset="0"/>
              </a:rPr>
              <a:t>Русь в </a:t>
            </a:r>
            <a:r>
              <a:rPr lang="en-US" dirty="0" smtClean="0">
                <a:latin typeface="CricketInlineShadow" pitchFamily="2" charset="0"/>
              </a:rPr>
              <a:t>XIII – XV </a:t>
            </a:r>
            <a:r>
              <a:rPr lang="ru-RU" dirty="0" smtClean="0">
                <a:latin typeface="CricketInlineShadow" pitchFamily="2" charset="0"/>
              </a:rPr>
              <a:t>вв.</a:t>
            </a:r>
            <a:endParaRPr lang="ru-RU" dirty="0">
              <a:latin typeface="CricketInlineShadow" pitchFamily="2" charset="0"/>
            </a:endParaRPr>
          </a:p>
        </p:txBody>
      </p:sp>
      <p:sp>
        <p:nvSpPr>
          <p:cNvPr id="5" name="TextBox 2"/>
          <p:cNvSpPr txBox="1">
            <a:spLocks noChangeArrowheads="1"/>
          </p:cNvSpPr>
          <p:nvPr/>
        </p:nvSpPr>
        <p:spPr bwMode="auto">
          <a:xfrm>
            <a:off x="2915816" y="5517232"/>
            <a:ext cx="5905500" cy="1200329"/>
          </a:xfrm>
          <a:prstGeom prst="rect">
            <a:avLst/>
          </a:prstGeom>
          <a:solidFill>
            <a:schemeClr val="bg1"/>
          </a:solidFill>
          <a:ln w="9525">
            <a:noFill/>
            <a:miter lim="800000"/>
            <a:headEnd/>
            <a:tailEnd/>
          </a:ln>
        </p:spPr>
        <p:txBody>
          <a:bodyPr>
            <a:spAutoFit/>
          </a:bodyP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just"/>
            <a:r>
              <a:rPr lang="ru-RU" b="1" dirty="0">
                <a:latin typeface="Calibri" pitchFamily="34" charset="0"/>
              </a:rPr>
              <a:t>Автор: </a:t>
            </a:r>
            <a:r>
              <a:rPr lang="ru-RU" b="1" dirty="0" err="1">
                <a:latin typeface="Calibri" pitchFamily="34" charset="0"/>
              </a:rPr>
              <a:t>Парчайкина</a:t>
            </a:r>
            <a:r>
              <a:rPr lang="ru-RU" b="1" dirty="0">
                <a:latin typeface="Calibri" pitchFamily="34" charset="0"/>
              </a:rPr>
              <a:t> </a:t>
            </a:r>
            <a:r>
              <a:rPr lang="ru-RU" b="1" smtClean="0">
                <a:latin typeface="Calibri" pitchFamily="34" charset="0"/>
              </a:rPr>
              <a:t>Анастасия Юрьевна, </a:t>
            </a:r>
          </a:p>
          <a:p>
            <a:pPr algn="just"/>
            <a:r>
              <a:rPr lang="ru-RU" b="1" smtClean="0">
                <a:latin typeface="Calibri" pitchFamily="34" charset="0"/>
              </a:rPr>
              <a:t>ученица </a:t>
            </a:r>
            <a:r>
              <a:rPr lang="ru-RU" b="1" dirty="0">
                <a:latin typeface="Calibri" pitchFamily="34" charset="0"/>
              </a:rPr>
              <a:t>11 Б класса</a:t>
            </a:r>
          </a:p>
          <a:p>
            <a:pPr algn="just"/>
            <a:r>
              <a:rPr lang="ru-RU" b="1" dirty="0">
                <a:latin typeface="Calibri" pitchFamily="34" charset="0"/>
              </a:rPr>
              <a:t>МОУ «Средняя общеобразовательная школа № 28»</a:t>
            </a:r>
          </a:p>
          <a:p>
            <a:pPr algn="just"/>
            <a:r>
              <a:rPr lang="ru-RU" b="1" dirty="0" smtClean="0">
                <a:latin typeface="Calibri" pitchFamily="34" charset="0"/>
              </a:rPr>
              <a:t>г.Саранск, </a:t>
            </a:r>
            <a:r>
              <a:rPr lang="ru-RU" b="1" dirty="0">
                <a:latin typeface="Calibri" pitchFamily="34" charset="0"/>
              </a:rPr>
              <a:t>Республика Мордовия</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61000"/>
          </a:blip>
          <a:srcRect/>
          <a:tile tx="0" ty="0" sx="100000" sy="100000" flip="none" algn="tl"/>
        </a:blipFill>
        <a:effectLst/>
      </p:bgPr>
    </p:bg>
    <p:spTree>
      <p:nvGrpSpPr>
        <p:cNvPr id="1" name=""/>
        <p:cNvGrpSpPr/>
        <p:nvPr/>
      </p:nvGrpSpPr>
      <p:grpSpPr>
        <a:xfrm>
          <a:off x="0" y="0"/>
          <a:ext cx="0" cy="0"/>
          <a:chOff x="0" y="0"/>
          <a:chExt cx="0" cy="0"/>
        </a:xfrm>
      </p:grpSpPr>
      <p:sp>
        <p:nvSpPr>
          <p:cNvPr id="5" name="TextBox 4"/>
          <p:cNvSpPr txBox="1"/>
          <p:nvPr/>
        </p:nvSpPr>
        <p:spPr>
          <a:xfrm>
            <a:off x="714348" y="3643314"/>
            <a:ext cx="6215106" cy="2862322"/>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Решающая битва произошла </a:t>
            </a:r>
          </a:p>
          <a:p>
            <a:r>
              <a:rPr lang="ru-RU" b="1" i="1" u="sng" dirty="0" smtClean="0">
                <a:solidFill>
                  <a:schemeClr val="bg2">
                    <a:lumMod val="25000"/>
                  </a:schemeClr>
                </a:solidFill>
                <a:latin typeface="Arial Narrow" pitchFamily="34" charset="0"/>
              </a:rPr>
              <a:t>31 мая 1223 года</a:t>
            </a:r>
            <a:r>
              <a:rPr lang="ru-RU" i="1" dirty="0" smtClean="0">
                <a:solidFill>
                  <a:schemeClr val="bg2">
                    <a:lumMod val="25000"/>
                  </a:schemeClr>
                </a:solidFill>
                <a:latin typeface="Arial Narrow" pitchFamily="34" charset="0"/>
              </a:rPr>
              <a:t>. </a:t>
            </a:r>
          </a:p>
          <a:p>
            <a:r>
              <a:rPr lang="ru-RU" i="1" dirty="0" smtClean="0">
                <a:solidFill>
                  <a:schemeClr val="bg2">
                    <a:lumMod val="25000"/>
                  </a:schemeClr>
                </a:solidFill>
                <a:latin typeface="Arial Narrow" pitchFamily="34" charset="0"/>
              </a:rPr>
              <a:t>На реке Калка. Русские дружины при </a:t>
            </a:r>
          </a:p>
          <a:p>
            <a:r>
              <a:rPr lang="ru-RU" i="1" dirty="0" smtClean="0">
                <a:solidFill>
                  <a:schemeClr val="bg2">
                    <a:lumMod val="25000"/>
                  </a:schemeClr>
                </a:solidFill>
                <a:latin typeface="Arial Narrow" pitchFamily="34" charset="0"/>
              </a:rPr>
              <a:t>поддержке половецкой конницы </a:t>
            </a:r>
          </a:p>
          <a:p>
            <a:r>
              <a:rPr lang="ru-RU" i="1" dirty="0" smtClean="0">
                <a:solidFill>
                  <a:schemeClr val="bg2">
                    <a:lumMod val="25000"/>
                  </a:schemeClr>
                </a:solidFill>
                <a:latin typeface="Arial Narrow" pitchFamily="34" charset="0"/>
              </a:rPr>
              <a:t>устремились на врага. Монголы смогли выдержать удар, а </a:t>
            </a:r>
          </a:p>
          <a:p>
            <a:r>
              <a:rPr lang="ru-RU" i="1" dirty="0" smtClean="0">
                <a:solidFill>
                  <a:schemeClr val="bg2">
                    <a:lumMod val="25000"/>
                  </a:schemeClr>
                </a:solidFill>
                <a:latin typeface="Arial Narrow" pitchFamily="34" charset="0"/>
              </a:rPr>
              <a:t>затем перешли в наступление. Первыми дрогнули половцы. Они бежали с поля боя. Это поставило русское войско в затруднительное положение. Дружины мужественно сражались, но перевес сил был на стороне монголов. Сломленные русские бежали.</a:t>
            </a:r>
            <a:endParaRPr lang="ru-RU" i="1" dirty="0">
              <a:solidFill>
                <a:schemeClr val="bg2">
                  <a:lumMod val="25000"/>
                </a:schemeClr>
              </a:solidFill>
              <a:latin typeface="Arial Narrow" pitchFamily="34" charset="0"/>
            </a:endParaRPr>
          </a:p>
        </p:txBody>
      </p:sp>
      <p:sp>
        <p:nvSpPr>
          <p:cNvPr id="2" name="TextBox 1"/>
          <p:cNvSpPr txBox="1"/>
          <p:nvPr/>
        </p:nvSpPr>
        <p:spPr>
          <a:xfrm>
            <a:off x="142844" y="142852"/>
            <a:ext cx="7572428" cy="400110"/>
          </a:xfrm>
          <a:prstGeom prst="rect">
            <a:avLst/>
          </a:prstGeom>
          <a:noFill/>
        </p:spPr>
        <p:txBody>
          <a:bodyPr wrap="square" rtlCol="0">
            <a:spAutoFit/>
          </a:bodyPr>
          <a:lstStyle/>
          <a:p>
            <a:r>
              <a:rPr lang="ru-RU" sz="2000" dirty="0" smtClean="0">
                <a:latin typeface="CricketInlineShadow" pitchFamily="2" charset="0"/>
              </a:rPr>
              <a:t>Битва на реке Калка (31 мая 1223 г.)</a:t>
            </a:r>
            <a:endParaRPr lang="ru-RU" sz="2000" dirty="0">
              <a:latin typeface="CricketInlineShadow" pitchFamily="2" charset="0"/>
            </a:endParaRPr>
          </a:p>
        </p:txBody>
      </p:sp>
      <p:sp>
        <p:nvSpPr>
          <p:cNvPr id="3" name="TextBox 2"/>
          <p:cNvSpPr txBox="1"/>
          <p:nvPr/>
        </p:nvSpPr>
        <p:spPr>
          <a:xfrm>
            <a:off x="714348" y="714356"/>
            <a:ext cx="5500726" cy="2862322"/>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Первая схватка с монголами оказалась удачной. Передовые монгольские отряды </a:t>
            </a:r>
          </a:p>
          <a:p>
            <a:r>
              <a:rPr lang="ru-RU" i="1" dirty="0" smtClean="0">
                <a:solidFill>
                  <a:schemeClr val="bg2">
                    <a:lumMod val="25000"/>
                  </a:schemeClr>
                </a:solidFill>
                <a:latin typeface="Arial Narrow" pitchFamily="34" charset="0"/>
              </a:rPr>
              <a:t>бежали к своим главным силам. </a:t>
            </a:r>
          </a:p>
          <a:p>
            <a:r>
              <a:rPr lang="ru-RU" i="1" dirty="0" smtClean="0">
                <a:solidFill>
                  <a:schemeClr val="bg2">
                    <a:lumMod val="25000"/>
                  </a:schemeClr>
                </a:solidFill>
                <a:latin typeface="Arial Narrow" pitchFamily="34" charset="0"/>
              </a:rPr>
              <a:t>Русские дружины продолжали </a:t>
            </a:r>
          </a:p>
          <a:p>
            <a:r>
              <a:rPr lang="ru-RU" i="1" dirty="0" smtClean="0">
                <a:solidFill>
                  <a:schemeClr val="bg2">
                    <a:lumMod val="25000"/>
                  </a:schemeClr>
                </a:solidFill>
                <a:latin typeface="Arial Narrow" pitchFamily="34" charset="0"/>
              </a:rPr>
              <a:t>продвигаться далее в степь, </a:t>
            </a:r>
          </a:p>
          <a:p>
            <a:r>
              <a:rPr lang="ru-RU" i="1" dirty="0" smtClean="0">
                <a:solidFill>
                  <a:schemeClr val="bg2">
                    <a:lumMod val="25000"/>
                  </a:schemeClr>
                </a:solidFill>
                <a:latin typeface="Arial Narrow" pitchFamily="34" charset="0"/>
              </a:rPr>
              <a:t>стремясь, как во времена </a:t>
            </a:r>
          </a:p>
          <a:p>
            <a:r>
              <a:rPr lang="ru-RU" i="1" dirty="0" smtClean="0">
                <a:solidFill>
                  <a:schemeClr val="bg2">
                    <a:lumMod val="25000"/>
                  </a:schemeClr>
                </a:solidFill>
                <a:latin typeface="Arial Narrow" pitchFamily="34" charset="0"/>
              </a:rPr>
              <a:t>противоборства с половцами, </a:t>
            </a:r>
          </a:p>
          <a:p>
            <a:r>
              <a:rPr lang="ru-RU" i="1" dirty="0" smtClean="0">
                <a:solidFill>
                  <a:schemeClr val="bg2">
                    <a:lumMod val="25000"/>
                  </a:schemeClr>
                </a:solidFill>
                <a:latin typeface="Arial Narrow" pitchFamily="34" charset="0"/>
              </a:rPr>
              <a:t>решить дело на вражеской </a:t>
            </a:r>
          </a:p>
          <a:p>
            <a:r>
              <a:rPr lang="ru-RU" i="1" dirty="0" smtClean="0">
                <a:solidFill>
                  <a:schemeClr val="bg2">
                    <a:lumMod val="25000"/>
                  </a:schemeClr>
                </a:solidFill>
                <a:latin typeface="Arial Narrow" pitchFamily="34" charset="0"/>
              </a:rPr>
              <a:t>территории, подальше от родных </a:t>
            </a:r>
          </a:p>
          <a:p>
            <a:r>
              <a:rPr lang="ru-RU" i="1" dirty="0" smtClean="0">
                <a:solidFill>
                  <a:schemeClr val="bg2">
                    <a:lumMod val="25000"/>
                  </a:schemeClr>
                </a:solidFill>
                <a:latin typeface="Arial Narrow" pitchFamily="34" charset="0"/>
              </a:rPr>
              <a:t>земель.</a:t>
            </a:r>
            <a:endParaRPr lang="ru-RU" i="1" dirty="0">
              <a:solidFill>
                <a:schemeClr val="bg2">
                  <a:lumMod val="25000"/>
                </a:schemeClr>
              </a:solidFill>
              <a:latin typeface="Arial Narrow" pitchFamily="34" charset="0"/>
            </a:endParaRPr>
          </a:p>
        </p:txBody>
      </p:sp>
      <p:pic>
        <p:nvPicPr>
          <p:cNvPr id="4" name="Рисунок 3" descr="5025.jpg"/>
          <p:cNvPicPr>
            <a:picLocks noChangeAspect="1"/>
          </p:cNvPicPr>
          <p:nvPr/>
        </p:nvPicPr>
        <p:blipFill>
          <a:blip r:embed="rId3" cstate="screen"/>
          <a:stretch>
            <a:fillRect/>
          </a:stretch>
        </p:blipFill>
        <p:spPr>
          <a:xfrm>
            <a:off x="4143372" y="1571612"/>
            <a:ext cx="4714908" cy="3143272"/>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41000"/>
          </a:blip>
          <a:srcRect/>
          <a:tile tx="0" ty="0" sx="100000" sy="100000" flip="none" algn="tl"/>
        </a:blipFill>
        <a:effectLst/>
      </p:bgPr>
    </p:bg>
    <p:spTree>
      <p:nvGrpSpPr>
        <p:cNvPr id="1" name=""/>
        <p:cNvGrpSpPr/>
        <p:nvPr/>
      </p:nvGrpSpPr>
      <p:grpSpPr>
        <a:xfrm>
          <a:off x="0" y="0"/>
          <a:ext cx="0" cy="0"/>
          <a:chOff x="0" y="0"/>
          <a:chExt cx="0" cy="0"/>
        </a:xfrm>
      </p:grpSpPr>
      <p:pic>
        <p:nvPicPr>
          <p:cNvPr id="2" name="Рисунок 1" descr="1268157179_kalka_d.jpg"/>
          <p:cNvPicPr>
            <a:picLocks noChangeAspect="1"/>
          </p:cNvPicPr>
          <p:nvPr/>
        </p:nvPicPr>
        <p:blipFill>
          <a:blip r:embed="rId3" cstate="screen"/>
          <a:stretch>
            <a:fillRect/>
          </a:stretch>
        </p:blipFill>
        <p:spPr>
          <a:xfrm>
            <a:off x="428596" y="857232"/>
            <a:ext cx="8150330" cy="37147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214546" y="4857760"/>
            <a:ext cx="6357982" cy="1477328"/>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Во время битвы на Калке погибли шесть князей, из простых воинов вернулся домой лишь каждый десятый. Киевская рать потеряла около 10 тысяч человек. Это поражение оказалось для Руси одним из самых тяжелых за всю ее историю.</a:t>
            </a:r>
          </a:p>
          <a:p>
            <a:r>
              <a:rPr lang="ru-RU" i="1" dirty="0" smtClean="0">
                <a:solidFill>
                  <a:schemeClr val="bg2">
                    <a:lumMod val="25000"/>
                  </a:schemeClr>
                </a:solidFill>
                <a:latin typeface="Arial Narrow" pitchFamily="34" charset="0"/>
              </a:rPr>
              <a:t>Над Русью нависла страшная опасность…</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84000"/>
            <a:lum/>
          </a:blip>
          <a:srcRect/>
          <a:stretch>
            <a:fillRect t="-37000" b="-3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428596" y="285728"/>
            <a:ext cx="8215370"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Хан Батый.</a:t>
            </a:r>
          </a:p>
          <a:p>
            <a:pPr algn="ctr"/>
            <a:r>
              <a:rPr lang="ru-RU" sz="48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Монголо-татарское иго</a:t>
            </a:r>
            <a:endParaRPr lang="ru-RU" sz="4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
        <p:nvSpPr>
          <p:cNvPr id="3" name="TextBox 2"/>
          <p:cNvSpPr txBox="1"/>
          <p:nvPr/>
        </p:nvSpPr>
        <p:spPr>
          <a:xfrm>
            <a:off x="6858016" y="6357958"/>
            <a:ext cx="2071702" cy="40011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ru-RU" sz="2000" dirty="0" smtClean="0">
                <a:latin typeface="CricketInlineShadow" pitchFamily="2" charset="0"/>
              </a:rPr>
              <a:t>Русь в </a:t>
            </a:r>
            <a:r>
              <a:rPr lang="en-US" sz="2000" dirty="0" smtClean="0">
                <a:latin typeface="CricketInlineShadow" pitchFamily="2" charset="0"/>
              </a:rPr>
              <a:t>XIII – XV </a:t>
            </a:r>
            <a:r>
              <a:rPr lang="ru-RU" sz="2000" dirty="0" smtClean="0">
                <a:latin typeface="CricketInlineShadow" pitchFamily="2" charset="0"/>
              </a:rPr>
              <a:t>вв.</a:t>
            </a:r>
            <a:endParaRPr lang="ru-RU" sz="2000" dirty="0">
              <a:latin typeface="CricketInlineShadow" pitchFamily="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8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3" cstate="screen"/>
          <a:srcRect/>
          <a:stretch>
            <a:fillRect/>
          </a:stretch>
        </p:blipFill>
        <p:spPr>
          <a:xfrm>
            <a:off x="3857620" y="1142984"/>
            <a:ext cx="4986578" cy="5000660"/>
          </a:xfrm>
          <a:prstGeom prst="round2DiagRect">
            <a:avLst>
              <a:gd name="adj1" fmla="val 16667"/>
              <a:gd name="adj2" fmla="val 0"/>
            </a:avLst>
          </a:prstGeom>
          <a:ln w="88900" cap="sq">
            <a:solidFill>
              <a:schemeClr val="bg2">
                <a:lumMod val="25000"/>
              </a:schemeClr>
            </a:solidFill>
            <a:miter lim="800000"/>
          </a:ln>
          <a:effectLst>
            <a:outerShdw blurRad="254000" algn="tl" rotWithShape="0">
              <a:srgbClr val="000000">
                <a:alpha val="43000"/>
              </a:srgbClr>
            </a:outerShdw>
          </a:effectLst>
        </p:spPr>
      </p:pic>
      <p:sp>
        <p:nvSpPr>
          <p:cNvPr id="3" name="TextBox 2"/>
          <p:cNvSpPr txBox="1"/>
          <p:nvPr/>
        </p:nvSpPr>
        <p:spPr>
          <a:xfrm>
            <a:off x="571472" y="1071546"/>
            <a:ext cx="2714644" cy="5355312"/>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Осенью </a:t>
            </a:r>
            <a:r>
              <a:rPr lang="ru-RU" b="1" i="1" u="sng" dirty="0" smtClean="0">
                <a:solidFill>
                  <a:schemeClr val="bg2">
                    <a:lumMod val="25000"/>
                  </a:schemeClr>
                </a:solidFill>
                <a:latin typeface="Arial Narrow" pitchFamily="34" charset="0"/>
              </a:rPr>
              <a:t>1236 г</a:t>
            </a:r>
            <a:r>
              <a:rPr lang="ru-RU" i="1" dirty="0" smtClean="0">
                <a:solidFill>
                  <a:schemeClr val="bg2">
                    <a:lumMod val="25000"/>
                  </a:schemeClr>
                </a:solidFill>
                <a:latin typeface="Arial Narrow" pitchFamily="34" charset="0"/>
              </a:rPr>
              <a:t>. На Волжскую </a:t>
            </a:r>
            <a:r>
              <a:rPr lang="ru-RU" i="1" dirty="0" err="1" smtClean="0">
                <a:solidFill>
                  <a:schemeClr val="bg2">
                    <a:lumMod val="25000"/>
                  </a:schemeClr>
                </a:solidFill>
                <a:latin typeface="Arial Narrow" pitchFamily="34" charset="0"/>
              </a:rPr>
              <a:t>Булгарию</a:t>
            </a:r>
            <a:r>
              <a:rPr lang="ru-RU" i="1" dirty="0" smtClean="0">
                <a:solidFill>
                  <a:schemeClr val="bg2">
                    <a:lumMod val="25000"/>
                  </a:schemeClr>
                </a:solidFill>
                <a:latin typeface="Arial Narrow" pitchFamily="34" charset="0"/>
              </a:rPr>
              <a:t> двинулось огромное войско </a:t>
            </a:r>
            <a:r>
              <a:rPr lang="ru-RU" b="1" i="1" u="sng" dirty="0" smtClean="0">
                <a:solidFill>
                  <a:schemeClr val="bg2">
                    <a:lumMod val="25000"/>
                  </a:schemeClr>
                </a:solidFill>
                <a:latin typeface="Arial Narrow" pitchFamily="34" charset="0"/>
              </a:rPr>
              <a:t>Батыя</a:t>
            </a:r>
            <a:r>
              <a:rPr lang="ru-RU" i="1" dirty="0" smtClean="0">
                <a:solidFill>
                  <a:schemeClr val="bg2">
                    <a:lumMod val="25000"/>
                  </a:schemeClr>
                </a:solidFill>
                <a:latin typeface="Arial Narrow" pitchFamily="34" charset="0"/>
              </a:rPr>
              <a:t>. Ее города он разорил, а жители были перебиты или уведены в плен.</a:t>
            </a:r>
          </a:p>
          <a:p>
            <a:r>
              <a:rPr lang="ru-RU" b="1" i="1" u="sng" dirty="0" smtClean="0">
                <a:solidFill>
                  <a:schemeClr val="bg2">
                    <a:lumMod val="25000"/>
                  </a:schemeClr>
                </a:solidFill>
                <a:latin typeface="Arial Narrow" pitchFamily="34" charset="0"/>
              </a:rPr>
              <a:t>В1237 г</a:t>
            </a:r>
            <a:r>
              <a:rPr lang="ru-RU" i="1" dirty="0" smtClean="0">
                <a:solidFill>
                  <a:schemeClr val="bg2">
                    <a:lumMod val="25000"/>
                  </a:schemeClr>
                </a:solidFill>
                <a:latin typeface="Arial Narrow" pitchFamily="34" charset="0"/>
              </a:rPr>
              <a:t>. та же участь постигла Северо-Восточную Русь. Батый подошел к Рязанской земле. Князь </a:t>
            </a:r>
            <a:r>
              <a:rPr lang="ru-RU" b="1" i="1" u="sng" dirty="0" smtClean="0">
                <a:solidFill>
                  <a:schemeClr val="bg2">
                    <a:lumMod val="25000"/>
                  </a:schemeClr>
                </a:solidFill>
                <a:latin typeface="Arial Narrow" pitchFamily="34" charset="0"/>
              </a:rPr>
              <a:t>Юрий </a:t>
            </a:r>
            <a:r>
              <a:rPr lang="ru-RU" b="1" i="1" u="sng" dirty="0" err="1" smtClean="0">
                <a:solidFill>
                  <a:schemeClr val="bg2">
                    <a:lumMod val="25000"/>
                  </a:schemeClr>
                </a:solidFill>
                <a:latin typeface="Arial Narrow" pitchFamily="34" charset="0"/>
              </a:rPr>
              <a:t>Ингваревич</a:t>
            </a:r>
            <a:r>
              <a:rPr lang="ru-RU" i="1" dirty="0" smtClean="0">
                <a:solidFill>
                  <a:schemeClr val="bg2">
                    <a:lumMod val="25000"/>
                  </a:schemeClr>
                </a:solidFill>
                <a:latin typeface="Arial Narrow" pitchFamily="34" charset="0"/>
              </a:rPr>
              <a:t>, принимая послов хана, услышал его требование – дать десятину во всем. Однако он дал ответ: </a:t>
            </a:r>
            <a:r>
              <a:rPr lang="ru-RU" b="1" i="1" dirty="0" smtClean="0">
                <a:solidFill>
                  <a:schemeClr val="bg2">
                    <a:lumMod val="25000"/>
                  </a:schemeClr>
                </a:solidFill>
                <a:latin typeface="Arial Narrow" pitchFamily="34" charset="0"/>
              </a:rPr>
              <a:t>«Только когда нас не будет, то все вашим будет».</a:t>
            </a:r>
            <a:endParaRPr lang="ru-RU" b="1" i="1" dirty="0">
              <a:solidFill>
                <a:schemeClr val="bg2">
                  <a:lumMod val="25000"/>
                </a:schemeClr>
              </a:solidFill>
              <a:latin typeface="Arial Narrow" pitchFamily="34" charset="0"/>
            </a:endParaRPr>
          </a:p>
        </p:txBody>
      </p:sp>
      <p:sp>
        <p:nvSpPr>
          <p:cNvPr id="4" name="TextBox 3"/>
          <p:cNvSpPr txBox="1"/>
          <p:nvPr/>
        </p:nvSpPr>
        <p:spPr>
          <a:xfrm>
            <a:off x="-214346" y="357166"/>
            <a:ext cx="7643866" cy="523220"/>
          </a:xfrm>
          <a:prstGeom prst="rect">
            <a:avLst/>
          </a:prstGeom>
          <a:noFill/>
        </p:spPr>
        <p:txBody>
          <a:bodyPr wrap="square" rtlCol="0">
            <a:spAutoFit/>
          </a:bodyPr>
          <a:lstStyle/>
          <a:p>
            <a:r>
              <a:rPr lang="ru-RU" sz="2800" dirty="0" smtClean="0">
                <a:latin typeface="CricketInlineShadow" pitchFamily="2" charset="0"/>
              </a:rPr>
              <a:t>      «</a:t>
            </a:r>
            <a:r>
              <a:rPr lang="ru-RU" sz="2400" b="1" i="1" dirty="0" err="1" smtClean="0">
                <a:solidFill>
                  <a:srgbClr val="FF0000"/>
                </a:solidFill>
                <a:latin typeface="Batang" pitchFamily="18" charset="-127"/>
                <a:ea typeface="Batang" pitchFamily="18" charset="-127"/>
              </a:rPr>
              <a:t>Батыево</a:t>
            </a:r>
            <a:r>
              <a:rPr lang="ru-RU" sz="2400" b="1" i="1" dirty="0" smtClean="0">
                <a:solidFill>
                  <a:srgbClr val="FF0000"/>
                </a:solidFill>
                <a:latin typeface="Batang" pitchFamily="18" charset="-127"/>
                <a:ea typeface="Batang" pitchFamily="18" charset="-127"/>
              </a:rPr>
              <a:t> нахождение» на Русь</a:t>
            </a:r>
            <a:endParaRPr lang="ru-RU" sz="2400" b="1" i="1" dirty="0">
              <a:solidFill>
                <a:srgbClr val="FF0000"/>
              </a:solidFill>
              <a:latin typeface="Batang" pitchFamily="18" charset="-127"/>
              <a:ea typeface="Batang"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62000"/>
            <a:lum/>
          </a:blip>
          <a:srcRec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214346" y="285728"/>
            <a:ext cx="7643866" cy="523220"/>
          </a:xfrm>
          <a:prstGeom prst="rect">
            <a:avLst/>
          </a:prstGeom>
          <a:noFill/>
        </p:spPr>
        <p:txBody>
          <a:bodyPr wrap="square" rtlCol="0">
            <a:spAutoFit/>
          </a:bodyPr>
          <a:lstStyle/>
          <a:p>
            <a:r>
              <a:rPr lang="ru-RU" sz="2800" dirty="0" smtClean="0">
                <a:latin typeface="CricketInlineShadow" pitchFamily="2" charset="0"/>
              </a:rPr>
              <a:t>      «</a:t>
            </a:r>
            <a:r>
              <a:rPr lang="ru-RU" sz="2800" dirty="0" err="1" smtClean="0">
                <a:latin typeface="CricketInlineShadow" pitchFamily="2" charset="0"/>
              </a:rPr>
              <a:t>Батыево</a:t>
            </a:r>
            <a:r>
              <a:rPr lang="ru-RU" sz="2800" dirty="0" smtClean="0">
                <a:latin typeface="CricketInlineShadow" pitchFamily="2" charset="0"/>
              </a:rPr>
              <a:t> нахождение» на Русь</a:t>
            </a:r>
            <a:endParaRPr lang="ru-RU" sz="2800" dirty="0">
              <a:latin typeface="CricketInlineShadow" pitchFamily="2" charset="0"/>
            </a:endParaRPr>
          </a:p>
        </p:txBody>
      </p:sp>
      <p:pic>
        <p:nvPicPr>
          <p:cNvPr id="4" name="Рисунок 3" descr="imgB.jpg"/>
          <p:cNvPicPr>
            <a:picLocks noChangeAspect="1"/>
          </p:cNvPicPr>
          <p:nvPr/>
        </p:nvPicPr>
        <p:blipFill>
          <a:blip r:embed="rId3" cstate="screen"/>
          <a:stretch>
            <a:fillRect/>
          </a:stretch>
        </p:blipFill>
        <p:spPr>
          <a:xfrm>
            <a:off x="428596" y="1214422"/>
            <a:ext cx="5810264" cy="43576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5572132" y="1714488"/>
            <a:ext cx="3071834" cy="480131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ru-RU" i="1" dirty="0" smtClean="0">
                <a:solidFill>
                  <a:schemeClr val="bg2">
                    <a:lumMod val="25000"/>
                  </a:schemeClr>
                </a:solidFill>
                <a:latin typeface="Arial Narrow" pitchFamily="34" charset="0"/>
              </a:rPr>
              <a:t>Рязанцы послали за помощью в другие земли, но остались с врагом один на один. </a:t>
            </a:r>
            <a:r>
              <a:rPr lang="ru-RU" b="1" i="1" dirty="0" smtClean="0">
                <a:solidFill>
                  <a:schemeClr val="bg2">
                    <a:lumMod val="25000"/>
                  </a:schemeClr>
                </a:solidFill>
                <a:latin typeface="Arial Narrow" pitchFamily="34" charset="0"/>
              </a:rPr>
              <a:t>«Ни один из русских князей не пришел другому на помощь…Каждый думал собрать отдельно рать против безбожных»</a:t>
            </a:r>
            <a:r>
              <a:rPr lang="ru-RU" i="1" dirty="0" smtClean="0">
                <a:solidFill>
                  <a:schemeClr val="bg2">
                    <a:lumMod val="25000"/>
                  </a:schemeClr>
                </a:solidFill>
                <a:latin typeface="Arial Narrow" pitchFamily="34" charset="0"/>
              </a:rPr>
              <a:t> - писал летописец.</a:t>
            </a:r>
          </a:p>
          <a:p>
            <a:r>
              <a:rPr lang="ru-RU" i="1" dirty="0" smtClean="0">
                <a:solidFill>
                  <a:schemeClr val="bg2">
                    <a:lumMod val="25000"/>
                  </a:schemeClr>
                </a:solidFill>
                <a:latin typeface="Arial Narrow" pitchFamily="34" charset="0"/>
              </a:rPr>
              <a:t>Рязанские полки дали сражение татарам на реке Воронеж, но из-за неравенства сил потерпели поражение. В битве погиб </a:t>
            </a:r>
            <a:r>
              <a:rPr lang="ru-RU" b="1" i="1" u="sng" dirty="0" smtClean="0">
                <a:solidFill>
                  <a:schemeClr val="bg2">
                    <a:lumMod val="25000"/>
                  </a:schemeClr>
                </a:solidFill>
                <a:latin typeface="Arial Narrow" pitchFamily="34" charset="0"/>
              </a:rPr>
              <a:t>князь Юрий</a:t>
            </a:r>
            <a:r>
              <a:rPr lang="ru-RU" i="1" dirty="0" smtClean="0">
                <a:solidFill>
                  <a:schemeClr val="bg2">
                    <a:lumMod val="25000"/>
                  </a:schemeClr>
                </a:solidFill>
                <a:latin typeface="Arial Narrow" pitchFamily="34" charset="0"/>
              </a:rPr>
              <a:t>. </a:t>
            </a:r>
          </a:p>
          <a:p>
            <a:r>
              <a:rPr lang="ru-RU" b="1" i="1" u="sng" dirty="0" smtClean="0">
                <a:solidFill>
                  <a:schemeClr val="bg2">
                    <a:lumMod val="25000"/>
                  </a:schemeClr>
                </a:solidFill>
                <a:latin typeface="Arial Narrow" pitchFamily="34" charset="0"/>
              </a:rPr>
              <a:t>21 декабря 1237 г</a:t>
            </a:r>
            <a:r>
              <a:rPr lang="ru-RU" i="1" dirty="0" smtClean="0">
                <a:solidFill>
                  <a:schemeClr val="bg2">
                    <a:lumMod val="25000"/>
                  </a:schemeClr>
                </a:solidFill>
                <a:latin typeface="Arial Narrow" pitchFamily="34" charset="0"/>
              </a:rPr>
              <a:t>., после пяти дней осады Рязань пала. Затем были взяты </a:t>
            </a:r>
            <a:r>
              <a:rPr lang="ru-RU" i="1" dirty="0" err="1" smtClean="0">
                <a:solidFill>
                  <a:schemeClr val="bg2">
                    <a:lumMod val="25000"/>
                  </a:schemeClr>
                </a:solidFill>
                <a:latin typeface="Arial Narrow" pitchFamily="34" charset="0"/>
              </a:rPr>
              <a:t>Пронск</a:t>
            </a:r>
            <a:r>
              <a:rPr lang="ru-RU" i="1" dirty="0" smtClean="0">
                <a:solidFill>
                  <a:schemeClr val="bg2">
                    <a:lumMod val="25000"/>
                  </a:schemeClr>
                </a:solidFill>
                <a:latin typeface="Arial Narrow" pitchFamily="34" charset="0"/>
              </a:rPr>
              <a:t> и др.города.</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8000"/>
            <a:lum/>
          </a:blip>
          <a:srcRec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714348" y="642918"/>
            <a:ext cx="2857520" cy="5355312"/>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Взяв Коломну, завоеватели вступили в пределы Владимиро-Суздальской земли. После разгрома Москвы они повернули на восток и подошли к Владимиру. </a:t>
            </a:r>
          </a:p>
          <a:p>
            <a:r>
              <a:rPr lang="ru-RU" b="1" i="1" u="sng" dirty="0" smtClean="0">
                <a:solidFill>
                  <a:schemeClr val="bg2">
                    <a:lumMod val="25000"/>
                  </a:schemeClr>
                </a:solidFill>
                <a:latin typeface="Arial Narrow" pitchFamily="34" charset="0"/>
              </a:rPr>
              <a:t>В феврале 1238 г</a:t>
            </a:r>
            <a:r>
              <a:rPr lang="ru-RU" i="1" dirty="0" smtClean="0">
                <a:solidFill>
                  <a:schemeClr val="bg2">
                    <a:lumMod val="25000"/>
                  </a:schemeClr>
                </a:solidFill>
                <a:latin typeface="Arial Narrow" pitchFamily="34" charset="0"/>
              </a:rPr>
              <a:t>. Столица княжества была взята штурмом. Также монголы захватили Суздаль и Ростов, Ярославль и </a:t>
            </a:r>
            <a:r>
              <a:rPr lang="ru-RU" i="1" dirty="0" err="1" smtClean="0">
                <a:solidFill>
                  <a:schemeClr val="bg2">
                    <a:lumMod val="25000"/>
                  </a:schemeClr>
                </a:solidFill>
                <a:latin typeface="Arial Narrow" pitchFamily="34" charset="0"/>
              </a:rPr>
              <a:t>Переяславль</a:t>
            </a:r>
            <a:r>
              <a:rPr lang="ru-RU" i="1" dirty="0" smtClean="0">
                <a:solidFill>
                  <a:schemeClr val="bg2">
                    <a:lumMod val="25000"/>
                  </a:schemeClr>
                </a:solidFill>
                <a:latin typeface="Arial Narrow" pitchFamily="34" charset="0"/>
              </a:rPr>
              <a:t>, Юрьев и Галич, Дмитров и Тверь.</a:t>
            </a:r>
          </a:p>
          <a:p>
            <a:r>
              <a:rPr lang="ru-RU" b="1" i="1" u="sng" dirty="0" smtClean="0">
                <a:solidFill>
                  <a:schemeClr val="bg2">
                    <a:lumMod val="25000"/>
                  </a:schemeClr>
                </a:solidFill>
                <a:latin typeface="Arial Narrow" pitchFamily="34" charset="0"/>
              </a:rPr>
              <a:t>4 марта 1238 г. </a:t>
            </a:r>
            <a:r>
              <a:rPr lang="ru-RU" i="1" dirty="0" smtClean="0">
                <a:solidFill>
                  <a:schemeClr val="bg2">
                    <a:lumMod val="25000"/>
                  </a:schemeClr>
                </a:solidFill>
                <a:latin typeface="Arial Narrow" pitchFamily="34" charset="0"/>
              </a:rPr>
              <a:t>На реке Сити потерпело поражение войско князя владимирского, Юрий Всеволодович был убит.</a:t>
            </a:r>
            <a:endParaRPr lang="ru-RU" i="1" dirty="0">
              <a:solidFill>
                <a:schemeClr val="bg2">
                  <a:lumMod val="25000"/>
                </a:schemeClr>
              </a:solidFill>
              <a:latin typeface="Arial Narrow" pitchFamily="34" charset="0"/>
            </a:endParaRPr>
          </a:p>
        </p:txBody>
      </p:sp>
      <p:pic>
        <p:nvPicPr>
          <p:cNvPr id="3" name="Рисунок 2" descr="st380_01.jpg"/>
          <p:cNvPicPr>
            <a:picLocks noChangeAspect="1"/>
          </p:cNvPicPr>
          <p:nvPr/>
        </p:nvPicPr>
        <p:blipFill>
          <a:blip r:embed="rId3" cstate="screen"/>
          <a:stretch>
            <a:fillRect/>
          </a:stretch>
        </p:blipFill>
        <p:spPr>
          <a:xfrm>
            <a:off x="4000496" y="1142984"/>
            <a:ext cx="4678475" cy="4214842"/>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blip>
          <a:srcRect/>
          <a:tile tx="0" ty="0" sx="100000" sy="100000" flip="none" algn="tl"/>
        </a:blipFill>
        <a:effectLst/>
      </p:bgPr>
    </p:bg>
    <p:spTree>
      <p:nvGrpSpPr>
        <p:cNvPr id="1" name=""/>
        <p:cNvGrpSpPr/>
        <p:nvPr/>
      </p:nvGrpSpPr>
      <p:grpSpPr>
        <a:xfrm>
          <a:off x="0" y="0"/>
          <a:ext cx="0" cy="0"/>
          <a:chOff x="0" y="0"/>
          <a:chExt cx="0" cy="0"/>
        </a:xfrm>
      </p:grpSpPr>
      <p:pic>
        <p:nvPicPr>
          <p:cNvPr id="3" name="Рисунок 2" descr="37255374_3.jpg"/>
          <p:cNvPicPr>
            <a:picLocks noChangeAspect="1"/>
          </p:cNvPicPr>
          <p:nvPr/>
        </p:nvPicPr>
        <p:blipFill>
          <a:blip r:embed="rId3" cstate="screen"/>
          <a:stretch>
            <a:fillRect/>
          </a:stretch>
        </p:blipFill>
        <p:spPr>
          <a:xfrm>
            <a:off x="642910" y="500042"/>
            <a:ext cx="5143536" cy="588954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4572000" y="785794"/>
            <a:ext cx="4000528" cy="207170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ru-RU" b="1" i="1" u="sng" dirty="0" smtClean="0">
                <a:solidFill>
                  <a:schemeClr val="bg2">
                    <a:lumMod val="25000"/>
                  </a:schemeClr>
                </a:solidFill>
                <a:latin typeface="Arial Narrow" pitchFamily="34" charset="0"/>
              </a:rPr>
              <a:t>В 1239 г</a:t>
            </a:r>
            <a:r>
              <a:rPr lang="ru-RU" i="1" dirty="0" smtClean="0">
                <a:solidFill>
                  <a:schemeClr val="bg2">
                    <a:lumMod val="25000"/>
                  </a:schemeClr>
                </a:solidFill>
                <a:latin typeface="Arial Narrow" pitchFamily="34" charset="0"/>
              </a:rPr>
              <a:t>. Батый, добив половцев и набравшись сил в причерноморских степях, снова появился на Руси. Были разорены Муромское княжество, земли по реке </a:t>
            </a:r>
            <a:r>
              <a:rPr lang="ru-RU" i="1" dirty="0" err="1" smtClean="0">
                <a:solidFill>
                  <a:schemeClr val="bg2">
                    <a:lumMod val="25000"/>
                  </a:schemeClr>
                </a:solidFill>
                <a:latin typeface="Arial Narrow" pitchFamily="34" charset="0"/>
              </a:rPr>
              <a:t>Клязьма</a:t>
            </a:r>
            <a:r>
              <a:rPr lang="ru-RU" i="1" dirty="0" smtClean="0">
                <a:solidFill>
                  <a:schemeClr val="bg2">
                    <a:lumMod val="25000"/>
                  </a:schemeClr>
                </a:solidFill>
                <a:latin typeface="Arial Narrow" pitchFamily="34" charset="0"/>
              </a:rPr>
              <a:t>. Но основные силы хана действовали на юге.</a:t>
            </a:r>
          </a:p>
          <a:p>
            <a:r>
              <a:rPr lang="ru-RU" b="1" i="1" u="sng" dirty="0" smtClean="0">
                <a:solidFill>
                  <a:schemeClr val="bg2">
                    <a:lumMod val="25000"/>
                  </a:schemeClr>
                </a:solidFill>
                <a:latin typeface="Arial Narrow" pitchFamily="34" charset="0"/>
              </a:rPr>
              <a:t>В 1240 г. </a:t>
            </a:r>
            <a:r>
              <a:rPr lang="ru-RU" i="1" dirty="0" smtClean="0">
                <a:solidFill>
                  <a:schemeClr val="bg2">
                    <a:lumMod val="25000"/>
                  </a:schemeClr>
                </a:solidFill>
                <a:latin typeface="Arial Narrow" pitchFamily="34" charset="0"/>
              </a:rPr>
              <a:t>его войско захватило Киев. </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428596" y="428604"/>
            <a:ext cx="8215370"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Александр Невский</a:t>
            </a:r>
            <a:endParaRPr lang="ru-RU" sz="4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pic>
        <p:nvPicPr>
          <p:cNvPr id="3" name="Picture 2" descr="C:\Documents and Settings\ученик\Мои документы\Мои рисунки\Брунцев Юрий\Имя Россия.jpg"/>
          <p:cNvPicPr>
            <a:picLocks noChangeAspect="1" noChangeArrowheads="1"/>
          </p:cNvPicPr>
          <p:nvPr/>
        </p:nvPicPr>
        <p:blipFill>
          <a:blip r:embed="rId3" cstate="screen"/>
          <a:srcRect/>
          <a:stretch>
            <a:fillRect/>
          </a:stretch>
        </p:blipFill>
        <p:spPr bwMode="auto">
          <a:xfrm>
            <a:off x="928662" y="1643050"/>
            <a:ext cx="2393355" cy="4714908"/>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Прямоугольник 4"/>
          <p:cNvSpPr/>
          <p:nvPr/>
        </p:nvSpPr>
        <p:spPr>
          <a:xfrm>
            <a:off x="2000232" y="1142984"/>
            <a:ext cx="4085991" cy="461665"/>
          </a:xfrm>
          <a:prstGeom prst="rect">
            <a:avLst/>
          </a:prstGeom>
        </p:spPr>
        <p:txBody>
          <a:bodyPr wrap="square">
            <a:spAutoFit/>
          </a:bodyPr>
          <a:lstStyle/>
          <a:p>
            <a:pPr algn="ctr"/>
            <a:r>
              <a:rPr lang="ru-RU" sz="2400"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1221-1263г.г.</a:t>
            </a:r>
            <a:endParaRPr lang="ru-RU" sz="2400"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pic>
        <p:nvPicPr>
          <p:cNvPr id="6" name="Рисунок 5" descr="Urij_Pantuhin._Aleksandr_Nevskij.jpg"/>
          <p:cNvPicPr>
            <a:picLocks noChangeAspect="1"/>
          </p:cNvPicPr>
          <p:nvPr/>
        </p:nvPicPr>
        <p:blipFill>
          <a:blip r:embed="rId4" cstate="screen"/>
          <a:stretch>
            <a:fillRect/>
          </a:stretch>
        </p:blipFill>
        <p:spPr>
          <a:xfrm>
            <a:off x="3714744" y="2000240"/>
            <a:ext cx="5017328" cy="402431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4" descr="C:\Documents and Settings\ученик\Мои документы\Мои рисунки\Брунцев Юрий\Александр Ярославович\map09.jpg"/>
          <p:cNvPicPr>
            <a:picLocks noChangeAspect="1" noChangeArrowheads="1"/>
          </p:cNvPicPr>
          <p:nvPr/>
        </p:nvPicPr>
        <p:blipFill>
          <a:blip r:embed="rId3" cstate="screen"/>
          <a:srcRect/>
          <a:stretch>
            <a:fillRect/>
          </a:stretch>
        </p:blipFill>
        <p:spPr bwMode="auto">
          <a:xfrm>
            <a:off x="285720" y="1214422"/>
            <a:ext cx="8572561" cy="403414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14346" y="500042"/>
            <a:ext cx="7643866" cy="523220"/>
          </a:xfrm>
          <a:prstGeom prst="rect">
            <a:avLst/>
          </a:prstGeom>
          <a:noFill/>
        </p:spPr>
        <p:txBody>
          <a:bodyPr wrap="square" rtlCol="0">
            <a:spAutoFit/>
          </a:bodyPr>
          <a:lstStyle/>
          <a:p>
            <a:r>
              <a:rPr lang="ru-RU" sz="2800" dirty="0" smtClean="0">
                <a:latin typeface="CricketInlineShadow" pitchFamily="2" charset="0"/>
              </a:rPr>
              <a:t>      Походы Александра Невского</a:t>
            </a:r>
            <a:endParaRPr lang="ru-RU" sz="2800" dirty="0">
              <a:latin typeface="CricketInlineShadow"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2" descr="C:\Documents and Settings\ученик\Мои документы\Мои рисунки\Брунцев Юрий\Невская битва\nevskaja-bitva-diorama.jpg"/>
          <p:cNvPicPr>
            <a:picLocks noChangeAspect="1" noChangeArrowheads="1"/>
          </p:cNvPicPr>
          <p:nvPr/>
        </p:nvPicPr>
        <p:blipFill>
          <a:blip r:embed="rId3" cstate="screen"/>
          <a:srcRect/>
          <a:stretch>
            <a:fillRect/>
          </a:stretch>
        </p:blipFill>
        <p:spPr bwMode="auto">
          <a:xfrm>
            <a:off x="285720" y="1357298"/>
            <a:ext cx="8643998" cy="300039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Прямоугольник 2"/>
          <p:cNvSpPr/>
          <p:nvPr/>
        </p:nvSpPr>
        <p:spPr>
          <a:xfrm>
            <a:off x="357158" y="500042"/>
            <a:ext cx="8286808"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Невская битва (15 июля 1240 г.)</a:t>
            </a:r>
            <a:endParaRPr lang="ru-RU"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
        <p:nvSpPr>
          <p:cNvPr id="4" name="TextBox 3"/>
          <p:cNvSpPr txBox="1"/>
          <p:nvPr/>
        </p:nvSpPr>
        <p:spPr>
          <a:xfrm>
            <a:off x="1000100" y="4643446"/>
            <a:ext cx="7358114" cy="1477328"/>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b="1" i="1" u="sng" dirty="0" smtClean="0">
                <a:solidFill>
                  <a:schemeClr val="bg2">
                    <a:lumMod val="25000"/>
                  </a:schemeClr>
                </a:solidFill>
                <a:latin typeface="Arial Narrow" pitchFamily="34" charset="0"/>
              </a:rPr>
              <a:t>В июле 1240 года </a:t>
            </a:r>
            <a:r>
              <a:rPr lang="ru-RU" i="1" dirty="0" smtClean="0">
                <a:solidFill>
                  <a:schemeClr val="bg2">
                    <a:lumMod val="25000"/>
                  </a:schemeClr>
                </a:solidFill>
                <a:latin typeface="Arial Narrow" pitchFamily="34" charset="0"/>
              </a:rPr>
              <a:t>в Неву вошел шведский флот с войском крестоносцев под командованием ярла (герцога) </a:t>
            </a:r>
            <a:r>
              <a:rPr lang="ru-RU" i="1" dirty="0" err="1" smtClean="0">
                <a:solidFill>
                  <a:schemeClr val="bg2">
                    <a:lumMod val="25000"/>
                  </a:schemeClr>
                </a:solidFill>
                <a:latin typeface="Arial Narrow" pitchFamily="34" charset="0"/>
              </a:rPr>
              <a:t>Биргера</a:t>
            </a:r>
            <a:r>
              <a:rPr lang="ru-RU" i="1" dirty="0" smtClean="0">
                <a:solidFill>
                  <a:schemeClr val="bg2">
                    <a:lumMod val="25000"/>
                  </a:schemeClr>
                </a:solidFill>
                <a:latin typeface="Arial Narrow" pitchFamily="34" charset="0"/>
              </a:rPr>
              <a:t>, зятя короля и фактического правителя страны. Дойдя до устья Ижоры, завоеватели высадились. Войско состояло из шведов, норвежцев, представителей финских племен. Они намеревались идти прямо к Ладоге, чтобы оттуда добраться до Новгорода. </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61000"/>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57158" y="285728"/>
            <a:ext cx="8208000"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i="1" spc="-24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Рождение монгольской империи</a:t>
            </a:r>
            <a:endParaRPr lang="ru-RU" sz="3200" b="1" i="1" spc="-24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
        <p:nvSpPr>
          <p:cNvPr id="3" name="TextBox 2"/>
          <p:cNvSpPr txBox="1"/>
          <p:nvPr/>
        </p:nvSpPr>
        <p:spPr>
          <a:xfrm>
            <a:off x="714348" y="1214422"/>
            <a:ext cx="8286808" cy="3293209"/>
          </a:xfrm>
          <a:prstGeom prst="rect">
            <a:avLst/>
          </a:prstGeom>
          <a:solidFill>
            <a:schemeClr val="bg2"/>
          </a:solidFill>
          <a:ln>
            <a:noFill/>
          </a:ln>
          <a:effectLst>
            <a:glow rad="101600">
              <a:schemeClr val="bg2">
                <a:lumMod val="75000"/>
                <a:alpha val="60000"/>
              </a:schemeClr>
            </a:glow>
            <a:outerShdw blurRad="40000" dist="20000" dir="5400000" rotWithShape="0">
              <a:srgbClr val="000000">
                <a:alpha val="38000"/>
              </a:srgbClr>
            </a:outerShdw>
            <a:softEdge rad="127000"/>
          </a:effectLst>
        </p:spPr>
        <p:style>
          <a:lnRef idx="1">
            <a:schemeClr val="dk1"/>
          </a:lnRef>
          <a:fillRef idx="2">
            <a:schemeClr val="dk1"/>
          </a:fillRef>
          <a:effectRef idx="1">
            <a:schemeClr val="dk1"/>
          </a:effectRef>
          <a:fontRef idx="minor">
            <a:schemeClr val="dk1"/>
          </a:fontRef>
        </p:style>
        <p:txBody>
          <a:bodyPr wrap="square" numCol="1" rtlCol="0">
            <a:spAutoFit/>
          </a:bodyPr>
          <a:lstStyle/>
          <a:p>
            <a:r>
              <a:rPr lang="ru-RU" i="1" dirty="0" smtClean="0">
                <a:solidFill>
                  <a:schemeClr val="bg2">
                    <a:lumMod val="25000"/>
                  </a:schemeClr>
                </a:solidFill>
                <a:effectLst/>
                <a:latin typeface="Arial Narrow" pitchFamily="34" charset="0"/>
                <a:cs typeface="DaunPenh" pitchFamily="2" charset="0"/>
              </a:rPr>
              <a:t>В начале </a:t>
            </a:r>
            <a:r>
              <a:rPr lang="en-US" i="1" dirty="0" smtClean="0">
                <a:solidFill>
                  <a:schemeClr val="bg2">
                    <a:lumMod val="25000"/>
                  </a:schemeClr>
                </a:solidFill>
                <a:effectLst/>
                <a:latin typeface="Arial Narrow" pitchFamily="34" charset="0"/>
                <a:cs typeface="DaunPenh" pitchFamily="2" charset="0"/>
              </a:rPr>
              <a:t>XIII</a:t>
            </a:r>
            <a:r>
              <a:rPr lang="ru-RU" i="1" dirty="0" smtClean="0">
                <a:solidFill>
                  <a:schemeClr val="bg2">
                    <a:lumMod val="25000"/>
                  </a:schemeClr>
                </a:solidFill>
                <a:effectLst/>
                <a:latin typeface="Arial Narrow" pitchFamily="34" charset="0"/>
                <a:cs typeface="DaunPenh" pitchFamily="2" charset="0"/>
              </a:rPr>
              <a:t> в. на Русь стали доходить смутные слухи о появлении где-то на востоке новой мощной </a:t>
            </a:r>
            <a:r>
              <a:rPr lang="ru-RU" b="1" i="1" u="sng" dirty="0" smtClean="0">
                <a:solidFill>
                  <a:schemeClr val="bg2">
                    <a:lumMod val="25000"/>
                  </a:schemeClr>
                </a:solidFill>
                <a:effectLst/>
                <a:latin typeface="Arial Narrow" pitchFamily="34" charset="0"/>
                <a:cs typeface="DaunPenh" pitchFamily="2" charset="0"/>
              </a:rPr>
              <a:t>державы степных кочевников</a:t>
            </a:r>
            <a:r>
              <a:rPr lang="ru-RU" i="1" u="sng" dirty="0" smtClean="0">
                <a:solidFill>
                  <a:schemeClr val="bg2">
                    <a:lumMod val="25000"/>
                  </a:schemeClr>
                </a:solidFill>
                <a:effectLst/>
                <a:latin typeface="Arial Narrow" pitchFamily="34" charset="0"/>
                <a:cs typeface="DaunPenh" pitchFamily="2" charset="0"/>
              </a:rPr>
              <a:t>.</a:t>
            </a:r>
            <a:r>
              <a:rPr lang="ru-RU" i="1" dirty="0" smtClean="0">
                <a:solidFill>
                  <a:schemeClr val="bg2">
                    <a:lumMod val="25000"/>
                  </a:schemeClr>
                </a:solidFill>
                <a:effectLst/>
                <a:latin typeface="Arial Narrow" pitchFamily="34" charset="0"/>
                <a:cs typeface="DaunPenh" pitchFamily="2" charset="0"/>
              </a:rPr>
              <a:t> О них говорили купцы из Индии и Средней Азии, путешественники. А вскоре эта грозная опасность встала уже у русских границ. Это были </a:t>
            </a:r>
            <a:r>
              <a:rPr lang="ru-RU" b="1" i="1" u="sng" dirty="0" smtClean="0">
                <a:solidFill>
                  <a:schemeClr val="bg2">
                    <a:lumMod val="25000"/>
                  </a:schemeClr>
                </a:solidFill>
                <a:effectLst/>
                <a:latin typeface="Arial Narrow" pitchFamily="34" charset="0"/>
                <a:cs typeface="DaunPenh" pitchFamily="2" charset="0"/>
              </a:rPr>
              <a:t>монголо-татары. </a:t>
            </a:r>
          </a:p>
          <a:p>
            <a:r>
              <a:rPr lang="ru-RU" i="1" dirty="0" smtClean="0">
                <a:latin typeface="Arial Narrow" pitchFamily="34" charset="0"/>
              </a:rPr>
              <a:t>                                                                                                       </a:t>
            </a:r>
          </a:p>
          <a:p>
            <a:endParaRPr lang="ru-RU" i="1" dirty="0" smtClean="0">
              <a:latin typeface="Arial Narrow" pitchFamily="34" charset="0"/>
            </a:endParaRPr>
          </a:p>
          <a:p>
            <a:pPr algn="r"/>
            <a:r>
              <a:rPr lang="ru-RU" sz="1600" i="1" dirty="0" smtClean="0">
                <a:latin typeface="Arial Narrow" pitchFamily="34" charset="0"/>
              </a:rPr>
              <a:t>Монголы были </a:t>
            </a:r>
            <a:r>
              <a:rPr lang="ru-RU" sz="1600" b="1" i="1" u="sng" dirty="0" smtClean="0">
                <a:latin typeface="Arial Narrow" pitchFamily="34" charset="0"/>
              </a:rPr>
              <a:t>кочевниками –скотоводами</a:t>
            </a:r>
            <a:r>
              <a:rPr lang="ru-RU" sz="1600" i="1" dirty="0" smtClean="0">
                <a:latin typeface="Arial Narrow" pitchFamily="34" charset="0"/>
              </a:rPr>
              <a:t>. </a:t>
            </a:r>
          </a:p>
          <a:p>
            <a:pPr algn="r"/>
            <a:r>
              <a:rPr lang="ru-RU" sz="1600" i="1" dirty="0" smtClean="0">
                <a:latin typeface="Arial Narrow" pitchFamily="34" charset="0"/>
              </a:rPr>
              <a:t>Основой их хозяйства, главным богатством </a:t>
            </a:r>
          </a:p>
          <a:p>
            <a:pPr algn="r"/>
            <a:r>
              <a:rPr lang="ru-RU" sz="1600" i="1" dirty="0" smtClean="0">
                <a:latin typeface="Arial Narrow" pitchFamily="34" charset="0"/>
              </a:rPr>
              <a:t>были табуны коней, стада рогатого скота.</a:t>
            </a:r>
          </a:p>
          <a:p>
            <a:pPr algn="r"/>
            <a:r>
              <a:rPr lang="ru-RU" sz="1600" i="1" dirty="0" smtClean="0">
                <a:latin typeface="Arial Narrow" pitchFamily="34" charset="0"/>
              </a:rPr>
              <a:t> Поэтому они постоянно нуждались в </a:t>
            </a:r>
          </a:p>
          <a:p>
            <a:pPr algn="r"/>
            <a:r>
              <a:rPr lang="ru-RU" sz="1600" i="1" dirty="0" smtClean="0">
                <a:latin typeface="Arial Narrow" pitchFamily="34" charset="0"/>
              </a:rPr>
              <a:t>обширных и богатых пастбищах</a:t>
            </a:r>
            <a:r>
              <a:rPr lang="ru-RU" i="1" dirty="0" smtClean="0">
                <a:latin typeface="Arial Narrow" pitchFamily="34" charset="0"/>
              </a:rPr>
              <a:t>.</a:t>
            </a:r>
          </a:p>
          <a:p>
            <a:endParaRPr lang="ru-RU" b="1" i="1" u="sng" dirty="0">
              <a:solidFill>
                <a:schemeClr val="bg2">
                  <a:lumMod val="25000"/>
                </a:schemeClr>
              </a:solidFill>
              <a:effectLst/>
              <a:latin typeface="Arial Narrow" pitchFamily="34" charset="0"/>
              <a:cs typeface="DaunPenh" pitchFamily="2" charset="0"/>
            </a:endParaRPr>
          </a:p>
        </p:txBody>
      </p:sp>
      <p:pic>
        <p:nvPicPr>
          <p:cNvPr id="4" name="Рисунок 3" descr="77624993fv2.jpg"/>
          <p:cNvPicPr>
            <a:picLocks noChangeAspect="1"/>
          </p:cNvPicPr>
          <p:nvPr/>
        </p:nvPicPr>
        <p:blipFill>
          <a:blip r:embed="rId3" cstate="screen"/>
          <a:stretch>
            <a:fillRect/>
          </a:stretch>
        </p:blipFill>
        <p:spPr>
          <a:xfrm>
            <a:off x="500034" y="2786058"/>
            <a:ext cx="4714907" cy="353618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2" descr="C:\Documents and Settings\ученик\Мои документы\Мои рисунки\Брунцев Юрий\Невская битва\Невская битва.jpeg"/>
          <p:cNvPicPr>
            <a:picLocks noChangeAspect="1" noChangeArrowheads="1"/>
          </p:cNvPicPr>
          <p:nvPr/>
        </p:nvPicPr>
        <p:blipFill>
          <a:blip r:embed="rId3" cstate="screen"/>
          <a:srcRect/>
          <a:stretch>
            <a:fillRect/>
          </a:stretch>
        </p:blipFill>
        <p:spPr bwMode="auto">
          <a:xfrm>
            <a:off x="285720" y="928670"/>
            <a:ext cx="8572500" cy="3500462"/>
          </a:xfrm>
          <a:prstGeom prst="rect">
            <a:avLst/>
          </a:prstGeom>
          <a:ln>
            <a:noFill/>
          </a:ln>
          <a:effectLst>
            <a:outerShdw blurRad="190500" algn="tl" rotWithShape="0">
              <a:srgbClr val="000000">
                <a:alpha val="70000"/>
              </a:srgbClr>
            </a:outerShdw>
          </a:effectLst>
        </p:spPr>
      </p:pic>
      <p:sp>
        <p:nvSpPr>
          <p:cNvPr id="3" name="TextBox 2"/>
          <p:cNvSpPr txBox="1"/>
          <p:nvPr/>
        </p:nvSpPr>
        <p:spPr>
          <a:xfrm>
            <a:off x="285720" y="428604"/>
            <a:ext cx="3929090" cy="523220"/>
          </a:xfrm>
          <a:prstGeom prst="rect">
            <a:avLst/>
          </a:prstGeom>
          <a:noFill/>
        </p:spPr>
        <p:txBody>
          <a:bodyPr wrap="square" rtlCol="0">
            <a:spAutoFit/>
          </a:bodyPr>
          <a:lstStyle/>
          <a:p>
            <a:r>
              <a:rPr lang="ru-RU" sz="2800" dirty="0" smtClean="0">
                <a:latin typeface="CricketInlineShadow" pitchFamily="2" charset="0"/>
              </a:rPr>
              <a:t>Схема битвы</a:t>
            </a:r>
            <a:endParaRPr lang="ru-RU" sz="2800" dirty="0">
              <a:latin typeface="CricketInlineShadow" pitchFamily="2" charset="0"/>
            </a:endParaRPr>
          </a:p>
        </p:txBody>
      </p:sp>
      <p:sp>
        <p:nvSpPr>
          <p:cNvPr id="4" name="Прямоугольник 3"/>
          <p:cNvSpPr/>
          <p:nvPr/>
        </p:nvSpPr>
        <p:spPr>
          <a:xfrm>
            <a:off x="357158" y="4572008"/>
            <a:ext cx="8429684" cy="2031325"/>
          </a:xfrm>
          <a:prstGeom prst="rect">
            <a:avLst/>
          </a:prstGeom>
          <a:solidFill>
            <a:schemeClr val="bg2"/>
          </a:solidFill>
          <a:effectLst>
            <a:glow rad="101600">
              <a:schemeClr val="bg2">
                <a:lumMod val="50000"/>
                <a:alpha val="60000"/>
              </a:schemeClr>
            </a:glow>
            <a:softEdge rad="127000"/>
          </a:effectLst>
        </p:spPr>
        <p:txBody>
          <a:bodyPr wrap="square">
            <a:spAutoFit/>
          </a:bodyPr>
          <a:lstStyle/>
          <a:p>
            <a:r>
              <a:rPr lang="ru-RU" i="1" dirty="0" smtClean="0">
                <a:solidFill>
                  <a:schemeClr val="bg2">
                    <a:lumMod val="25000"/>
                  </a:schemeClr>
                </a:solidFill>
                <a:latin typeface="Arial Narrow" pitchFamily="34" charset="0"/>
              </a:rPr>
              <a:t>Князь Александр Ярославич стремительно двинулся, со своей небольшой дружиной и с немногими успевшими примкнуть к нему новгородцами, к месту высадки шведов. </a:t>
            </a:r>
            <a:r>
              <a:rPr lang="ru-RU" b="1" i="1" u="sng" dirty="0" smtClean="0">
                <a:solidFill>
                  <a:schemeClr val="bg2">
                    <a:lumMod val="25000"/>
                  </a:schemeClr>
                </a:solidFill>
                <a:latin typeface="Arial Narrow" pitchFamily="34" charset="0"/>
              </a:rPr>
              <a:t>15 июля 1240 г</a:t>
            </a:r>
            <a:r>
              <a:rPr lang="ru-RU" i="1" dirty="0" smtClean="0">
                <a:solidFill>
                  <a:schemeClr val="bg2">
                    <a:lumMod val="25000"/>
                  </a:schemeClr>
                </a:solidFill>
                <a:latin typeface="Arial Narrow" pitchFamily="34" charset="0"/>
              </a:rPr>
              <a:t>., скрыто подойдя к неприятельскому лагерю, русская конная дружина обрушилась на центр шведского войска, тогда как пешая рать ударила во фланг, отрезая рыцарям отступление на корабли. Короткий бой закончился почти полным уничтожением высадившихся на берег рыцарей, которых не смогла поддержать оставшаяся на кораблях пехота.</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3" name="Picture 3" descr="C:\Documents and Settings\ученик\Мои документы\Мои рисунки\Брунцев Юрий\Невская битва\alexander_nevskiy_neva_battle1.jpg"/>
          <p:cNvPicPr>
            <a:picLocks noChangeAspect="1" noChangeArrowheads="1"/>
          </p:cNvPicPr>
          <p:nvPr/>
        </p:nvPicPr>
        <p:blipFill>
          <a:blip r:embed="rId3" cstate="screen"/>
          <a:srcRect/>
          <a:stretch>
            <a:fillRect/>
          </a:stretch>
        </p:blipFill>
        <p:spPr bwMode="auto">
          <a:xfrm>
            <a:off x="4214810" y="714356"/>
            <a:ext cx="4500594" cy="5582132"/>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Прямоугольник 1"/>
          <p:cNvSpPr/>
          <p:nvPr/>
        </p:nvSpPr>
        <p:spPr>
          <a:xfrm>
            <a:off x="428596" y="857232"/>
            <a:ext cx="6215090" cy="147732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fontAlgn="base">
              <a:spcBef>
                <a:spcPct val="0"/>
              </a:spcBef>
              <a:spcAft>
                <a:spcPct val="0"/>
              </a:spcAft>
            </a:pPr>
            <a:r>
              <a:rPr lang="ru-RU" i="1" dirty="0" err="1" smtClean="0">
                <a:solidFill>
                  <a:schemeClr val="bg2">
                    <a:lumMod val="25000"/>
                  </a:schemeClr>
                </a:solidFill>
                <a:latin typeface="Arial Narrow" pitchFamily="34" charset="0"/>
                <a:ea typeface="Times New Roman" pitchFamily="18" charset="0"/>
                <a:cs typeface="Times New Roman" pitchFamily="18" charset="0"/>
              </a:rPr>
              <a:t>Биргер</a:t>
            </a:r>
            <a:r>
              <a:rPr lang="ru-RU" i="1" dirty="0" smtClean="0">
                <a:solidFill>
                  <a:schemeClr val="bg2">
                    <a:lumMod val="25000"/>
                  </a:schemeClr>
                </a:solidFill>
                <a:latin typeface="Arial Narrow" pitchFamily="34" charset="0"/>
                <a:ea typeface="Times New Roman" pitchFamily="18" charset="0"/>
                <a:cs typeface="Times New Roman" pitchFamily="18" charset="0"/>
              </a:rPr>
              <a:t>, получил в бою ранение в лицо от удара копья Александра. Остатки войска отплыли в Швецию. </a:t>
            </a:r>
            <a:endParaRPr lang="ru-RU" i="1" dirty="0" smtClean="0">
              <a:solidFill>
                <a:schemeClr val="bg2">
                  <a:lumMod val="25000"/>
                </a:schemeClr>
              </a:solidFill>
              <a:latin typeface="Arial Narrow" pitchFamily="34" charset="0"/>
            </a:endParaRPr>
          </a:p>
          <a:p>
            <a:pPr lvl="0" eaLnBrk="0" fontAlgn="base" hangingPunct="0">
              <a:spcBef>
                <a:spcPct val="0"/>
              </a:spcBef>
              <a:spcAft>
                <a:spcPct val="0"/>
              </a:spcAft>
            </a:pPr>
            <a:r>
              <a:rPr lang="ru-RU" i="1" dirty="0" smtClean="0">
                <a:solidFill>
                  <a:schemeClr val="bg2">
                    <a:lumMod val="25000"/>
                  </a:schemeClr>
                </a:solidFill>
                <a:latin typeface="Arial Narrow" pitchFamily="34" charset="0"/>
                <a:ea typeface="Times New Roman" pitchFamily="18" charset="0"/>
                <a:cs typeface="Times New Roman" pitchFamily="18" charset="0"/>
              </a:rPr>
              <a:t>Победа на Неве, за которую Александра Ярославича прозвали «Невским», надолго пресекла шведскую агрессию на Восток и сохранила за Русью выход к Балтийскому морю. </a:t>
            </a:r>
            <a:endParaRPr lang="ru-RU" i="1" dirty="0" smtClean="0">
              <a:solidFill>
                <a:schemeClr val="bg2">
                  <a:lumMod val="25000"/>
                </a:schemeClr>
              </a:solidFill>
              <a:latin typeface="Arial Narrow" pitchFamily="34" charset="0"/>
            </a:endParaRPr>
          </a:p>
        </p:txBody>
      </p:sp>
      <p:sp>
        <p:nvSpPr>
          <p:cNvPr id="4" name="Прямоугольник 3"/>
          <p:cNvSpPr/>
          <p:nvPr/>
        </p:nvSpPr>
        <p:spPr>
          <a:xfrm>
            <a:off x="285720" y="2643182"/>
            <a:ext cx="3714744" cy="2800767"/>
          </a:xfrm>
          <a:prstGeom prst="rect">
            <a:avLst/>
          </a:prstGeom>
          <a:noFill/>
          <a:effectLst/>
        </p:spPr>
        <p:txBody>
          <a:bodyPr wrap="square" lIns="91440" tIns="45720" rIns="91440" bIns="45720">
            <a:spAutoFit/>
          </a:bodyPr>
          <a:lstStyle/>
          <a:p>
            <a:pPr algn="ctr"/>
            <a:r>
              <a:rPr lang="ru-RU" sz="4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Князь получил прозвище</a:t>
            </a:r>
          </a:p>
          <a:p>
            <a:pPr algn="ctr"/>
            <a:r>
              <a:rPr lang="ru-RU" sz="4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«НЕВСКИЙ»</a:t>
            </a:r>
            <a:endParaRPr lang="ru-RU" sz="4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20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571472" y="1142984"/>
            <a:ext cx="7358114" cy="2308324"/>
          </a:xfrm>
          <a:prstGeom prst="rect">
            <a:avLst/>
          </a:prstGeom>
          <a:solidFill>
            <a:schemeClr val="bg2"/>
          </a:solidFill>
          <a:effectLst>
            <a:glow rad="101600">
              <a:schemeClr val="bg2">
                <a:lumMod val="50000"/>
                <a:alpha val="60000"/>
              </a:schemeClr>
            </a:glow>
            <a:softEdge rad="127000"/>
          </a:effectLst>
        </p:spPr>
        <p:txBody>
          <a:bodyPr wrap="square">
            <a:spAutoFit/>
          </a:bodyPr>
          <a:lstStyle/>
          <a:p>
            <a:r>
              <a:rPr lang="ru-RU" dirty="0" smtClean="0"/>
              <a:t>Русский народ воспринял Невскую победу как, прежде всего, победу религиозную: русские люди, имея небольшое войско, с Божьей помощью, отстояли своё православие. Летопись о сражении упоминает о видении, явившемся перед битвой начальнику сторожевого поста у устья Невы финну </a:t>
            </a:r>
            <a:r>
              <a:rPr lang="ru-RU" dirty="0" err="1" smtClean="0"/>
              <a:t>Пелгусию</a:t>
            </a:r>
            <a:r>
              <a:rPr lang="ru-RU" dirty="0" smtClean="0"/>
              <a:t>. Он видел, как по реке плыли в ладье святые князья Борис и Глеб и как Борис говорил Глебу: "Брат Глеб, прикажи гребцам грести побыстрее -- поспешим на помощь сроднику нашему Александру".</a:t>
            </a:r>
            <a:endParaRPr lang="ru-RU" dirty="0"/>
          </a:p>
        </p:txBody>
      </p:sp>
      <p:sp>
        <p:nvSpPr>
          <p:cNvPr id="3" name="TextBox 2"/>
          <p:cNvSpPr txBox="1"/>
          <p:nvPr/>
        </p:nvSpPr>
        <p:spPr>
          <a:xfrm>
            <a:off x="571472" y="428604"/>
            <a:ext cx="5214974" cy="523220"/>
          </a:xfrm>
          <a:prstGeom prst="rect">
            <a:avLst/>
          </a:prstGeom>
          <a:noFill/>
        </p:spPr>
        <p:txBody>
          <a:bodyPr wrap="square" rtlCol="0">
            <a:spAutoFit/>
          </a:bodyPr>
          <a:lstStyle/>
          <a:p>
            <a:r>
              <a:rPr lang="ru-RU" sz="2800" dirty="0" smtClean="0">
                <a:latin typeface="CricketInlineShadow" pitchFamily="2" charset="0"/>
              </a:rPr>
              <a:t>Значение Невской победы</a:t>
            </a:r>
            <a:endParaRPr lang="ru-RU" sz="2800" dirty="0">
              <a:latin typeface="CricketInlineShadow" pitchFamily="2" charset="0"/>
            </a:endParaRPr>
          </a:p>
        </p:txBody>
      </p:sp>
      <p:sp>
        <p:nvSpPr>
          <p:cNvPr id="4" name="Прямоугольник 3"/>
          <p:cNvSpPr/>
          <p:nvPr/>
        </p:nvSpPr>
        <p:spPr>
          <a:xfrm>
            <a:off x="2500298" y="3500438"/>
            <a:ext cx="6286512" cy="2585323"/>
          </a:xfrm>
          <a:prstGeom prst="rect">
            <a:avLst/>
          </a:prstGeom>
          <a:solidFill>
            <a:schemeClr val="bg2"/>
          </a:solidFill>
          <a:effectLst>
            <a:glow rad="101600">
              <a:schemeClr val="bg2">
                <a:lumMod val="50000"/>
                <a:alpha val="60000"/>
              </a:schemeClr>
            </a:glow>
            <a:softEdge rad="127000"/>
          </a:effectLst>
        </p:spPr>
        <p:txBody>
          <a:bodyPr wrap="square">
            <a:spAutoFit/>
          </a:bodyPr>
          <a:lstStyle/>
          <a:p>
            <a:r>
              <a:rPr lang="ru-RU" dirty="0" smtClean="0"/>
              <a:t>Победа над шведами имела большое политическое значение. Она показала всем русским людям, что они еще не утратили прежней доблести и могут постоять за себя. Шведам не удалось отрезать Новгород от моря, захватить побережье Невы и Финского залива. Отразив шведское нападение с севера, русское войско сорвало возможное взаимодействие шведских и немецких завоевателей. Для борьбы с немецкой агрессией теперь надежно обеспечены правый фланг и тыл псковского театра военных действий.</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6" name="Прямоугольник 5"/>
          <p:cNvSpPr/>
          <p:nvPr/>
        </p:nvSpPr>
        <p:spPr>
          <a:xfrm>
            <a:off x="714348" y="1071546"/>
            <a:ext cx="8143255" cy="584775"/>
          </a:xfrm>
          <a:prstGeom prst="rect">
            <a:avLst/>
          </a:prstGeom>
        </p:spPr>
        <p:txBody>
          <a:bodyPr wrap="none">
            <a:spAutoFit/>
          </a:bodyPr>
          <a:lstStyle/>
          <a:p>
            <a:r>
              <a:rPr lang="ru-RU" sz="3200" spc="50" dirty="0" smtClean="0">
                <a:ln w="13500">
                  <a:solidFill>
                    <a:schemeClr val="accent1">
                      <a:shade val="2500"/>
                      <a:alpha val="6500"/>
                    </a:schemeClr>
                  </a:solidFill>
                  <a:prstDash val="solid"/>
                </a:ln>
                <a:effectLst>
                  <a:innerShdw blurRad="50900" dist="38500" dir="13500000">
                    <a:srgbClr val="000000">
                      <a:alpha val="60000"/>
                    </a:srgbClr>
                  </a:innerShdw>
                </a:effectLst>
              </a:rPr>
              <a:t>Боевой порядок русских и немецких войск</a:t>
            </a:r>
            <a:endParaRPr lang="ru-RU" sz="3200" spc="50" dirty="0">
              <a:ln w="13500">
                <a:solidFill>
                  <a:schemeClr val="accent1">
                    <a:shade val="2500"/>
                    <a:alpha val="6500"/>
                  </a:schemeClr>
                </a:solidFill>
                <a:prstDash val="solid"/>
              </a:ln>
              <a:effectLst>
                <a:innerShdw blurRad="50900" dist="38500" dir="13500000">
                  <a:srgbClr val="000000">
                    <a:alpha val="60000"/>
                  </a:srgbClr>
                </a:innerShdw>
              </a:effectLst>
            </a:endParaRPr>
          </a:p>
        </p:txBody>
      </p:sp>
      <p:pic>
        <p:nvPicPr>
          <p:cNvPr id="20482" name="Picture 2" descr="C:\Documents and Settings\ученик\Мои документы\Мои рисунки\Брунцев Юрий\Ледовое побоеще\Построение перед Побоещем.jpeg"/>
          <p:cNvPicPr>
            <a:picLocks noChangeAspect="1" noChangeArrowheads="1"/>
          </p:cNvPicPr>
          <p:nvPr/>
        </p:nvPicPr>
        <p:blipFill>
          <a:blip r:embed="rId3" cstate="screen"/>
          <a:srcRect b="121"/>
          <a:stretch>
            <a:fillRect/>
          </a:stretch>
        </p:blipFill>
        <p:spPr bwMode="auto">
          <a:xfrm>
            <a:off x="357158" y="1857364"/>
            <a:ext cx="8429684" cy="39290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Прямоугольник 6"/>
          <p:cNvSpPr/>
          <p:nvPr/>
        </p:nvSpPr>
        <p:spPr>
          <a:xfrm>
            <a:off x="428596" y="285728"/>
            <a:ext cx="8286808" cy="58477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Ледовое побоище (5 апреля 1242 г.)</a:t>
            </a:r>
            <a:endParaRPr lang="ru-RU" sz="32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heel(4)">
                                      <p:cBhvr>
                                        <p:cTn id="7" dur="2000"/>
                                        <p:tgtEl>
                                          <p:spTgt spid="2048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33000"/>
          </a:blip>
          <a:srcRect/>
          <a:tile tx="0" ty="0" sx="100000" sy="100000" flip="none" algn="tl"/>
        </a:blipFill>
        <a:effectLst/>
      </p:bgPr>
    </p:bg>
    <p:spTree>
      <p:nvGrpSpPr>
        <p:cNvPr id="1" name=""/>
        <p:cNvGrpSpPr/>
        <p:nvPr/>
      </p:nvGrpSpPr>
      <p:grpSpPr>
        <a:xfrm>
          <a:off x="0" y="0"/>
          <a:ext cx="0" cy="0"/>
          <a:chOff x="0" y="0"/>
          <a:chExt cx="0" cy="0"/>
        </a:xfrm>
      </p:grpSpPr>
      <p:sp>
        <p:nvSpPr>
          <p:cNvPr id="3" name="Прямоугольник 2"/>
          <p:cNvSpPr/>
          <p:nvPr/>
        </p:nvSpPr>
        <p:spPr>
          <a:xfrm>
            <a:off x="285720" y="4572008"/>
            <a:ext cx="8572560" cy="2031325"/>
          </a:xfrm>
          <a:prstGeom prst="rect">
            <a:avLst/>
          </a:prstGeom>
          <a:solidFill>
            <a:schemeClr val="bg2"/>
          </a:solidFill>
          <a:ln w="47625">
            <a:noFill/>
          </a:ln>
          <a:effectLst>
            <a:glow rad="101600">
              <a:schemeClr val="bg2">
                <a:lumMod val="50000"/>
                <a:alpha val="60000"/>
              </a:schemeClr>
            </a:glow>
            <a:softEdge rad="127000"/>
          </a:effectLst>
        </p:spPr>
        <p:txBody>
          <a:bodyPr wrap="square">
            <a:spAutoFit/>
          </a:bodyPr>
          <a:lstStyle/>
          <a:p>
            <a:r>
              <a:rPr lang="ru-RU" dirty="0" smtClean="0">
                <a:solidFill>
                  <a:schemeClr val="bg2">
                    <a:lumMod val="25000"/>
                  </a:schemeClr>
                </a:solidFill>
              </a:rPr>
              <a:t>На восходе солнца, заметив небольшой отряд русских стрелков, рыцарская «свинья» устремилась на него. Стрелки приняли на себя основной удар «железного полка». Все-таки рыцарям удалось прорвать русские оборонительные порядки. Завязалась ожесточенная рукопашная схватка. В самый ее разгар, когда немецкий «клин» полностью втянулся в бой, по сигналу Александра Невского по флангам неприятеля ударили полки левой и правой руки. Рыцари пришли в замешательство и стали отступать. Ливонские войска потерпели сокрушительное поражение. </a:t>
            </a:r>
            <a:endParaRPr lang="ru-RU" dirty="0">
              <a:solidFill>
                <a:schemeClr val="bg2">
                  <a:lumMod val="25000"/>
                </a:schemeClr>
              </a:solidFill>
            </a:endParaRPr>
          </a:p>
        </p:txBody>
      </p:sp>
      <p:pic>
        <p:nvPicPr>
          <p:cNvPr id="21507" name="Picture 3" descr="C:\Documents and Settings\ученик\Мои документы\Мои рисунки\Брунцев Юрий\Ледовое побоеще\лп.jpg"/>
          <p:cNvPicPr>
            <a:picLocks noChangeAspect="1" noChangeArrowheads="1"/>
          </p:cNvPicPr>
          <p:nvPr/>
        </p:nvPicPr>
        <p:blipFill>
          <a:blip r:embed="rId3" cstate="screen"/>
          <a:srcRect/>
          <a:stretch>
            <a:fillRect/>
          </a:stretch>
        </p:blipFill>
        <p:spPr bwMode="auto">
          <a:xfrm>
            <a:off x="357158" y="857232"/>
            <a:ext cx="4786346" cy="33575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1508" name="Picture 4" descr="C:\Documents and Settings\ученик\Мои документы\Мои рисунки\Брунцев Юрий\Ледовое побоеще\015.jpg"/>
          <p:cNvPicPr>
            <a:picLocks noChangeAspect="1" noChangeArrowheads="1"/>
          </p:cNvPicPr>
          <p:nvPr/>
        </p:nvPicPr>
        <p:blipFill>
          <a:blip r:embed="rId4" cstate="screen"/>
          <a:srcRect/>
          <a:stretch>
            <a:fillRect/>
          </a:stretch>
        </p:blipFill>
        <p:spPr bwMode="auto">
          <a:xfrm>
            <a:off x="5715008" y="142852"/>
            <a:ext cx="2800352" cy="4286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285720" y="285728"/>
            <a:ext cx="3929090" cy="523220"/>
          </a:xfrm>
          <a:prstGeom prst="rect">
            <a:avLst/>
          </a:prstGeom>
          <a:noFill/>
        </p:spPr>
        <p:txBody>
          <a:bodyPr wrap="square" rtlCol="0">
            <a:spAutoFit/>
          </a:bodyPr>
          <a:lstStyle/>
          <a:p>
            <a:r>
              <a:rPr lang="ru-RU" sz="2800" dirty="0" smtClean="0">
                <a:latin typeface="CricketInlineShadow" pitchFamily="2" charset="0"/>
              </a:rPr>
              <a:t>День битвы</a:t>
            </a:r>
            <a:endParaRPr lang="ru-RU" sz="2800" dirty="0">
              <a:latin typeface="CricketInlineShadow"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wheel(4)">
                                      <p:cBhvr>
                                        <p:cTn id="7" dur="2000"/>
                                        <p:tgtEl>
                                          <p:spTgt spid="21507"/>
                                        </p:tgtEl>
                                      </p:cBhvr>
                                    </p:animEffect>
                                  </p:childTnLst>
                                </p:cTn>
                              </p:par>
                              <p:par>
                                <p:cTn id="8" presetID="21" presetClass="entr" presetSubtype="4" fill="hold" nodeType="withEffect">
                                  <p:stCondLst>
                                    <p:cond delay="0"/>
                                  </p:stCondLst>
                                  <p:childTnLst>
                                    <p:set>
                                      <p:cBhvr>
                                        <p:cTn id="9" dur="1" fill="hold">
                                          <p:stCondLst>
                                            <p:cond delay="0"/>
                                          </p:stCondLst>
                                        </p:cTn>
                                        <p:tgtEl>
                                          <p:spTgt spid="21508"/>
                                        </p:tgtEl>
                                        <p:attrNameLst>
                                          <p:attrName>style.visibility</p:attrName>
                                        </p:attrNameLst>
                                      </p:cBhvr>
                                      <p:to>
                                        <p:strVal val="visible"/>
                                      </p:to>
                                    </p:set>
                                    <p:animEffect transition="in" filter="wheel(4)">
                                      <p:cBhvr>
                                        <p:cTn id="10" dur="2000"/>
                                        <p:tgtEl>
                                          <p:spTgt spid="2150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2" descr="C:\Documents and Settings\ученик\Мои документы\Мои рисунки\Брунцев Юрий\Ледовое побоеще\main_battle.jpg"/>
          <p:cNvPicPr>
            <a:picLocks noChangeAspect="1" noChangeArrowheads="1"/>
          </p:cNvPicPr>
          <p:nvPr/>
        </p:nvPicPr>
        <p:blipFill>
          <a:blip r:embed="rId3" cstate="screen"/>
          <a:srcRect/>
          <a:stretch>
            <a:fillRect/>
          </a:stretch>
        </p:blipFill>
        <p:spPr bwMode="auto">
          <a:xfrm>
            <a:off x="285720" y="642918"/>
            <a:ext cx="8643998" cy="31297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357158" y="4143380"/>
            <a:ext cx="8572560" cy="923330"/>
          </a:xfrm>
          <a:prstGeom prst="rect">
            <a:avLst/>
          </a:prstGeom>
          <a:solidFill>
            <a:schemeClr val="bg2"/>
          </a:solidFill>
          <a:ln w="47625">
            <a:noFill/>
          </a:ln>
          <a:effectLst>
            <a:glow rad="101600">
              <a:schemeClr val="bg2">
                <a:lumMod val="50000"/>
                <a:alpha val="60000"/>
              </a:schemeClr>
            </a:glow>
            <a:softEdge rad="127000"/>
          </a:effectLst>
        </p:spPr>
        <p:txBody>
          <a:bodyPr wrap="square">
            <a:spAutoFit/>
          </a:bodyPr>
          <a:lstStyle/>
          <a:p>
            <a:r>
              <a:rPr lang="ru-RU" i="1" dirty="0" smtClean="0">
                <a:solidFill>
                  <a:schemeClr val="bg2">
                    <a:lumMod val="25000"/>
                  </a:schemeClr>
                </a:solidFill>
                <a:latin typeface="Arial Narrow" pitchFamily="34" charset="0"/>
              </a:rPr>
              <a:t>Русские гнали врагов по льду еще 7 верст до западного берега Чудского озера. Спастись удалось лишь тем, кто находился в хвосте «свиньи» и был на коне: магистру ордена, командорам и священнослужителям. </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68000"/>
            <a:lum bright="41000"/>
          </a:blip>
          <a:srcRect/>
          <a:stretch>
            <a:fillRect t="-6000" b="-6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5857884" y="428604"/>
            <a:ext cx="3071802" cy="480131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ru-RU" dirty="0" smtClean="0"/>
              <a:t>Победа над немецким войском на льду Чудского озера спасла русский народ от немецкого порабощения и имела большое политическое и военно-стратегическое значение, практически на несколько веков отсрочив дальнейшее наступление немцев на Восток, которое было основной линией немецкой политики с 1201 по 1241 год. В этом состоит огромное историческое значение русской победы 5 апреля 1242 года.</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54000"/>
            <a:lum/>
          </a:blip>
          <a:srcRect/>
          <a:tile tx="0" ty="0" sx="100000" sy="100000" flip="none" algn="tl"/>
        </a:blipFill>
        <a:effectLst/>
      </p:bgPr>
    </p:bg>
    <p:spTree>
      <p:nvGrpSpPr>
        <p:cNvPr id="1" name=""/>
        <p:cNvGrpSpPr/>
        <p:nvPr/>
      </p:nvGrpSpPr>
      <p:grpSpPr>
        <a:xfrm>
          <a:off x="0" y="0"/>
          <a:ext cx="0" cy="0"/>
          <a:chOff x="0" y="0"/>
          <a:chExt cx="0" cy="0"/>
        </a:xfrm>
      </p:grpSpPr>
      <p:pic>
        <p:nvPicPr>
          <p:cNvPr id="2" name="Picture 2" descr="C:\Documents and Settings\ученик\Мои документы\Мои рисунки\Брунцев Юрий\Икона.jpeg"/>
          <p:cNvPicPr>
            <a:picLocks noChangeAspect="1" noChangeArrowheads="1"/>
          </p:cNvPicPr>
          <p:nvPr/>
        </p:nvPicPr>
        <p:blipFill>
          <a:blip r:embed="rId3" cstate="screen"/>
          <a:srcRect/>
          <a:stretch>
            <a:fillRect/>
          </a:stretch>
        </p:blipFill>
        <p:spPr bwMode="auto">
          <a:xfrm>
            <a:off x="1285852" y="1500174"/>
            <a:ext cx="2428892" cy="45732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3" descr="C:\Documents and Settings\ученик\Мои документы\Мои рисунки\Брунцев Юрий\Александр Ярославович\pic4.jpg"/>
          <p:cNvPicPr>
            <a:picLocks noChangeAspect="1" noChangeArrowheads="1"/>
          </p:cNvPicPr>
          <p:nvPr/>
        </p:nvPicPr>
        <p:blipFill>
          <a:blip r:embed="rId4" cstate="screen"/>
          <a:srcRect/>
          <a:stretch>
            <a:fillRect/>
          </a:stretch>
        </p:blipFill>
        <p:spPr bwMode="auto">
          <a:xfrm>
            <a:off x="4929190" y="1785926"/>
            <a:ext cx="3466822" cy="42433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Прямоугольник 3"/>
          <p:cNvSpPr/>
          <p:nvPr/>
        </p:nvSpPr>
        <p:spPr>
          <a:xfrm>
            <a:off x="428596" y="500042"/>
            <a:ext cx="8286808"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За свой великий вклад в историю России Александр Невский был причислен к лику святых</a:t>
            </a:r>
            <a:endParaRPr lang="ru-RU" sz="2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par>
                                <p:cTn id="8" presetID="21"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4)">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81000"/>
            <a:lum/>
          </a:blip>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1071538" y="785794"/>
            <a:ext cx="3857652" cy="193899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2400" b="1" i="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Среди монголов выделялись</a:t>
            </a:r>
            <a:r>
              <a:rPr lang="ru-RU" sz="24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a:t>
            </a:r>
          </a:p>
          <a:p>
            <a:pPr>
              <a:buFont typeface="Arial" pitchFamily="34" charset="0"/>
              <a:buChar char="•"/>
            </a:pPr>
            <a:r>
              <a:rPr lang="ru-RU" b="1" cap="none" spc="0" dirty="0" smtClean="0">
                <a:ln w="11430">
                  <a:noFill/>
                </a:ln>
                <a:effectLst>
                  <a:outerShdw blurRad="50800" dist="39000" dir="5460000" algn="tl">
                    <a:srgbClr val="000000">
                      <a:alpha val="38000"/>
                    </a:srgbClr>
                  </a:outerShdw>
                </a:effectLst>
              </a:rPr>
              <a:t>Ханы – вожди</a:t>
            </a:r>
          </a:p>
          <a:p>
            <a:pPr>
              <a:buFont typeface="Arial" pitchFamily="34" charset="0"/>
              <a:buChar char="•"/>
            </a:pPr>
            <a:r>
              <a:rPr lang="ru-RU" b="1" dirty="0" smtClean="0">
                <a:ln w="11430">
                  <a:noFill/>
                </a:ln>
                <a:effectLst>
                  <a:outerShdw blurRad="50800" dist="39000" dir="5460000" algn="tl">
                    <a:srgbClr val="000000">
                      <a:alpha val="38000"/>
                    </a:srgbClr>
                  </a:outerShdw>
                </a:effectLst>
              </a:rPr>
              <a:t>Нойоны – старейшины</a:t>
            </a:r>
          </a:p>
          <a:p>
            <a:pPr>
              <a:buFont typeface="Arial" pitchFamily="34" charset="0"/>
              <a:buChar char="•"/>
            </a:pPr>
            <a:r>
              <a:rPr lang="ru-RU" b="1" cap="none" spc="0" dirty="0" smtClean="0">
                <a:ln w="11430">
                  <a:noFill/>
                </a:ln>
                <a:effectLst>
                  <a:outerShdw blurRad="50800" dist="39000" dir="5460000" algn="tl">
                    <a:srgbClr val="000000">
                      <a:alpha val="38000"/>
                    </a:srgbClr>
                  </a:outerShdw>
                </a:effectLst>
              </a:rPr>
              <a:t>Араты – простые соплеменники</a:t>
            </a:r>
          </a:p>
          <a:p>
            <a:pPr>
              <a:buFont typeface="Arial" pitchFamily="34" charset="0"/>
              <a:buChar char="•"/>
            </a:pPr>
            <a:r>
              <a:rPr lang="ru-RU" b="1" dirty="0" smtClean="0">
                <a:ln w="11430">
                  <a:noFill/>
                </a:ln>
                <a:effectLst>
                  <a:outerShdw blurRad="50800" dist="39000" dir="5460000" algn="tl">
                    <a:srgbClr val="000000">
                      <a:alpha val="38000"/>
                    </a:srgbClr>
                  </a:outerShdw>
                </a:effectLst>
              </a:rPr>
              <a:t>Нукеры – отборная гвардия хана</a:t>
            </a:r>
            <a:endParaRPr lang="ru-RU" b="1" cap="none" spc="0" dirty="0" smtClean="0">
              <a:ln w="11430">
                <a:noFill/>
              </a:ln>
              <a:effectLst>
                <a:outerShdw blurRad="50800" dist="39000" dir="5460000" algn="tl">
                  <a:srgbClr val="000000">
                    <a:alpha val="38000"/>
                  </a:srgbClr>
                </a:outerShdw>
              </a:effectLst>
            </a:endParaRPr>
          </a:p>
        </p:txBody>
      </p:sp>
      <p:pic>
        <p:nvPicPr>
          <p:cNvPr id="4" name="Рисунок 3" descr="m105ecg5.jpg"/>
          <p:cNvPicPr>
            <a:picLocks noChangeAspect="1"/>
          </p:cNvPicPr>
          <p:nvPr/>
        </p:nvPicPr>
        <p:blipFill>
          <a:blip r:embed="rId3" cstate="screen"/>
          <a:srcRect b="6"/>
          <a:stretch>
            <a:fillRect/>
          </a:stretch>
        </p:blipFill>
        <p:spPr>
          <a:xfrm>
            <a:off x="4786314" y="571480"/>
            <a:ext cx="4014439" cy="5143536"/>
          </a:xfrm>
          <a:prstGeom prst="snip2DiagRect">
            <a:avLst/>
          </a:prstGeom>
          <a:solidFill>
            <a:srgbClr val="FFFFFF">
              <a:shade val="85000"/>
            </a:srgbClr>
          </a:solidFill>
          <a:ln w="88900" cap="sq">
            <a:solidFill>
              <a:schemeClr val="bg2">
                <a:lumMod val="50000"/>
              </a:schemeClr>
            </a:solidFill>
            <a:miter lim="800000"/>
          </a:ln>
          <a:effectLst>
            <a:glow rad="101600">
              <a:schemeClr val="bg2">
                <a:lumMod val="75000"/>
                <a:alpha val="6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attilaandnomadhordes11xk0.jpg"/>
          <p:cNvPicPr>
            <a:picLocks noChangeAspect="1"/>
          </p:cNvPicPr>
          <p:nvPr/>
        </p:nvPicPr>
        <p:blipFill>
          <a:blip r:embed="rId4" cstate="screen"/>
          <a:stretch>
            <a:fillRect/>
          </a:stretch>
        </p:blipFill>
        <p:spPr>
          <a:xfrm>
            <a:off x="571472" y="2928934"/>
            <a:ext cx="5434019" cy="344986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70000"/>
          </a:blip>
          <a:srcRect/>
          <a:tile tx="0" ty="0" sx="100000" sy="100000" flip="none" algn="tl"/>
        </a:blipFill>
        <a:effectLst/>
      </p:bgPr>
    </p:bg>
    <p:spTree>
      <p:nvGrpSpPr>
        <p:cNvPr id="1" name=""/>
        <p:cNvGrpSpPr/>
        <p:nvPr/>
      </p:nvGrpSpPr>
      <p:grpSpPr>
        <a:xfrm>
          <a:off x="0" y="0"/>
          <a:ext cx="0" cy="0"/>
          <a:chOff x="0" y="0"/>
          <a:chExt cx="0" cy="0"/>
        </a:xfrm>
      </p:grpSpPr>
      <p:pic>
        <p:nvPicPr>
          <p:cNvPr id="5" name="Рисунок 4" descr="использ требушета.jpg"/>
          <p:cNvPicPr>
            <a:picLocks noChangeAspect="1"/>
          </p:cNvPicPr>
          <p:nvPr/>
        </p:nvPicPr>
        <p:blipFill>
          <a:blip r:embed="rId3" cstate="screen"/>
          <a:srcRect r="17" b="2"/>
          <a:stretch>
            <a:fillRect/>
          </a:stretch>
        </p:blipFill>
        <p:spPr>
          <a:xfrm>
            <a:off x="3000364" y="1357298"/>
            <a:ext cx="3357586" cy="449575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TextBox 1"/>
          <p:cNvSpPr txBox="1"/>
          <p:nvPr/>
        </p:nvSpPr>
        <p:spPr>
          <a:xfrm>
            <a:off x="6715140" y="642918"/>
            <a:ext cx="2000264" cy="5632311"/>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latin typeface="Arial Narrow" pitchFamily="34" charset="0"/>
              </a:rPr>
              <a:t>С самого начала зарождения монгольской государственности она носила военизированный характер. Монголы воинственны от природы больше, чем другие народы. Захват новых пастбищ, уничтожение других наций, часто становились для скотоводов жизненной необходимостью – иначе им грозила смерть от голода.</a:t>
            </a:r>
            <a:endParaRPr lang="ru-RU" i="1" dirty="0">
              <a:latin typeface="Arial Narrow" pitchFamily="34" charset="0"/>
            </a:endParaRPr>
          </a:p>
        </p:txBody>
      </p:sp>
      <p:pic>
        <p:nvPicPr>
          <p:cNvPr id="6" name="Рисунок 5" descr="Снаряжение монгольского воина.jpg"/>
          <p:cNvPicPr>
            <a:picLocks noChangeAspect="1"/>
          </p:cNvPicPr>
          <p:nvPr/>
        </p:nvPicPr>
        <p:blipFill>
          <a:blip r:embed="rId4" cstate="screen"/>
          <a:srcRect b="31"/>
          <a:stretch>
            <a:fillRect/>
          </a:stretch>
        </p:blipFill>
        <p:spPr>
          <a:xfrm>
            <a:off x="571472" y="714356"/>
            <a:ext cx="3286148" cy="4351044"/>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44000"/>
          </a:blip>
          <a:srcRec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500034" y="285728"/>
            <a:ext cx="8208000"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i="1" spc="-24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Чингис</a:t>
            </a:r>
            <a:r>
              <a:rPr lang="ru-RU" sz="4000" b="1" i="1" spc="-24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 Хан. </a:t>
            </a:r>
            <a:endParaRPr lang="ru-RU" sz="4000" b="1" i="1" spc="-24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endParaRPr>
          </a:p>
        </p:txBody>
      </p:sp>
      <p:sp>
        <p:nvSpPr>
          <p:cNvPr id="3" name="TextBox 2"/>
          <p:cNvSpPr txBox="1"/>
          <p:nvPr/>
        </p:nvSpPr>
        <p:spPr>
          <a:xfrm>
            <a:off x="357158" y="1285860"/>
            <a:ext cx="8215370" cy="2862322"/>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В конце 50-х – начале 60-х гг. </a:t>
            </a:r>
            <a:r>
              <a:rPr lang="en-US" i="1" dirty="0" smtClean="0">
                <a:solidFill>
                  <a:schemeClr val="bg2">
                    <a:lumMod val="25000"/>
                  </a:schemeClr>
                </a:solidFill>
                <a:latin typeface="Arial Narrow" pitchFamily="34" charset="0"/>
              </a:rPr>
              <a:t>XII</a:t>
            </a:r>
            <a:r>
              <a:rPr lang="ru-RU" i="1" dirty="0" smtClean="0">
                <a:solidFill>
                  <a:schemeClr val="bg2">
                    <a:lumMod val="25000"/>
                  </a:schemeClr>
                </a:solidFill>
                <a:latin typeface="Arial Narrow" pitchFamily="34" charset="0"/>
              </a:rPr>
              <a:t> в. Одному из монгольских вождей </a:t>
            </a:r>
            <a:r>
              <a:rPr lang="ru-RU" b="1" i="1" u="sng" dirty="0" err="1" smtClean="0">
                <a:solidFill>
                  <a:schemeClr val="bg2">
                    <a:lumMod val="25000"/>
                  </a:schemeClr>
                </a:solidFill>
                <a:latin typeface="Arial Narrow" pitchFamily="34" charset="0"/>
              </a:rPr>
              <a:t>Есугэю</a:t>
            </a:r>
            <a:r>
              <a:rPr lang="ru-RU" i="1" dirty="0" smtClean="0">
                <a:solidFill>
                  <a:schemeClr val="bg2">
                    <a:lumMod val="25000"/>
                  </a:schemeClr>
                </a:solidFill>
                <a:latin typeface="Arial Narrow" pitchFamily="34" charset="0"/>
              </a:rPr>
              <a:t> удалось объединить под своей властью большинство монгольских племен. В его семье родился старший сын </a:t>
            </a:r>
            <a:r>
              <a:rPr lang="ru-RU" b="1" i="1" u="sng" dirty="0" err="1" smtClean="0">
                <a:solidFill>
                  <a:schemeClr val="bg2">
                    <a:lumMod val="25000"/>
                  </a:schemeClr>
                </a:solidFill>
                <a:latin typeface="Arial Narrow" pitchFamily="34" charset="0"/>
              </a:rPr>
              <a:t>Тэмучэн</a:t>
            </a:r>
            <a:r>
              <a:rPr lang="ru-RU" i="1" dirty="0" smtClean="0">
                <a:solidFill>
                  <a:schemeClr val="bg2">
                    <a:lumMod val="25000"/>
                  </a:schemeClr>
                </a:solidFill>
                <a:latin typeface="Arial Narrow" pitchFamily="34" charset="0"/>
              </a:rPr>
              <a:t> – будущий </a:t>
            </a:r>
            <a:r>
              <a:rPr lang="ru-RU" b="1" i="1" u="sng" dirty="0" smtClean="0">
                <a:solidFill>
                  <a:schemeClr val="bg2">
                    <a:lumMod val="25000"/>
                  </a:schemeClr>
                </a:solidFill>
                <a:latin typeface="Arial Narrow" pitchFamily="34" charset="0"/>
              </a:rPr>
              <a:t>Чингисхан</a:t>
            </a:r>
            <a:r>
              <a:rPr lang="ru-RU" i="1" dirty="0" smtClean="0">
                <a:solidFill>
                  <a:schemeClr val="bg2">
                    <a:lumMod val="25000"/>
                  </a:schemeClr>
                </a:solidFill>
                <a:latin typeface="Arial Narrow" pitchFamily="34" charset="0"/>
              </a:rPr>
              <a:t>. </a:t>
            </a:r>
          </a:p>
          <a:p>
            <a:r>
              <a:rPr lang="ru-RU" i="1" dirty="0" smtClean="0">
                <a:solidFill>
                  <a:schemeClr val="bg2">
                    <a:lumMod val="25000"/>
                  </a:schemeClr>
                </a:solidFill>
                <a:latin typeface="Arial Narrow" pitchFamily="34" charset="0"/>
              </a:rPr>
              <a:t>Однако </a:t>
            </a:r>
            <a:r>
              <a:rPr lang="ru-RU" i="1" dirty="0" err="1" smtClean="0">
                <a:solidFill>
                  <a:schemeClr val="bg2">
                    <a:lumMod val="25000"/>
                  </a:schemeClr>
                </a:solidFill>
                <a:latin typeface="Arial Narrow" pitchFamily="34" charset="0"/>
              </a:rPr>
              <a:t>Есугэй</a:t>
            </a:r>
            <a:r>
              <a:rPr lang="ru-RU" i="1" dirty="0" smtClean="0">
                <a:solidFill>
                  <a:schemeClr val="bg2">
                    <a:lumMod val="25000"/>
                  </a:schemeClr>
                </a:solidFill>
                <a:latin typeface="Arial Narrow" pitchFamily="34" charset="0"/>
              </a:rPr>
              <a:t> недолго был наверху. Враждовавшие </a:t>
            </a:r>
          </a:p>
          <a:p>
            <a:r>
              <a:rPr lang="ru-RU" i="1" dirty="0" smtClean="0">
                <a:solidFill>
                  <a:schemeClr val="bg2">
                    <a:lumMod val="25000"/>
                  </a:schemeClr>
                </a:solidFill>
                <a:latin typeface="Arial Narrow" pitchFamily="34" charset="0"/>
              </a:rPr>
              <a:t>с ним татары отравили его. Долгое время вдова</a:t>
            </a:r>
          </a:p>
          <a:p>
            <a:r>
              <a:rPr lang="ru-RU" i="1" dirty="0" err="1" smtClean="0">
                <a:solidFill>
                  <a:schemeClr val="bg2">
                    <a:lumMod val="25000"/>
                  </a:schemeClr>
                </a:solidFill>
                <a:latin typeface="Arial Narrow" pitchFamily="34" charset="0"/>
              </a:rPr>
              <a:t>Есугэя</a:t>
            </a:r>
            <a:r>
              <a:rPr lang="ru-RU" i="1" dirty="0" smtClean="0">
                <a:solidFill>
                  <a:schemeClr val="bg2">
                    <a:lumMod val="25000"/>
                  </a:schemeClr>
                </a:solidFill>
                <a:latin typeface="Arial Narrow" pitchFamily="34" charset="0"/>
              </a:rPr>
              <a:t> с детьми бедствовала, скиталась по степям. </a:t>
            </a:r>
          </a:p>
          <a:p>
            <a:r>
              <a:rPr lang="ru-RU" i="1" dirty="0" smtClean="0">
                <a:solidFill>
                  <a:schemeClr val="bg2">
                    <a:lumMod val="25000"/>
                  </a:schemeClr>
                </a:solidFill>
                <a:latin typeface="Arial Narrow" pitchFamily="34" charset="0"/>
              </a:rPr>
              <a:t>Но потом подросшему </a:t>
            </a:r>
            <a:r>
              <a:rPr lang="ru-RU" i="1" dirty="0" err="1" smtClean="0">
                <a:solidFill>
                  <a:schemeClr val="bg2">
                    <a:lumMod val="25000"/>
                  </a:schemeClr>
                </a:solidFill>
                <a:latin typeface="Arial Narrow" pitchFamily="34" charset="0"/>
              </a:rPr>
              <a:t>Тэмучену</a:t>
            </a:r>
            <a:r>
              <a:rPr lang="ru-RU" i="1" dirty="0" smtClean="0">
                <a:solidFill>
                  <a:schemeClr val="bg2">
                    <a:lumMod val="25000"/>
                  </a:schemeClr>
                </a:solidFill>
                <a:latin typeface="Arial Narrow" pitchFamily="34" charset="0"/>
              </a:rPr>
              <a:t> удалось собрать свою</a:t>
            </a:r>
          </a:p>
          <a:p>
            <a:r>
              <a:rPr lang="ru-RU" i="1" dirty="0" smtClean="0">
                <a:solidFill>
                  <a:schemeClr val="bg2">
                    <a:lumMod val="25000"/>
                  </a:schemeClr>
                </a:solidFill>
                <a:latin typeface="Arial Narrow" pitchFamily="34" charset="0"/>
              </a:rPr>
              <a:t>дружину. К 1190 году ему удалось подчинить себе </a:t>
            </a:r>
          </a:p>
          <a:p>
            <a:r>
              <a:rPr lang="ru-RU" i="1" dirty="0" smtClean="0">
                <a:solidFill>
                  <a:schemeClr val="bg2">
                    <a:lumMod val="25000"/>
                  </a:schemeClr>
                </a:solidFill>
                <a:latin typeface="Arial Narrow" pitchFamily="34" charset="0"/>
              </a:rPr>
              <a:t>основную часть монгольских племен и занять трон </a:t>
            </a:r>
          </a:p>
          <a:p>
            <a:r>
              <a:rPr lang="ru-RU" b="1" i="1" u="sng" dirty="0" smtClean="0">
                <a:solidFill>
                  <a:schemeClr val="bg2">
                    <a:lumMod val="25000"/>
                  </a:schemeClr>
                </a:solidFill>
                <a:latin typeface="Arial Narrow" pitchFamily="34" charset="0"/>
              </a:rPr>
              <a:t>«</a:t>
            </a:r>
            <a:r>
              <a:rPr lang="ru-RU" b="1" i="1" u="sng" dirty="0" err="1" smtClean="0">
                <a:solidFill>
                  <a:schemeClr val="bg2">
                    <a:lumMod val="25000"/>
                  </a:schemeClr>
                </a:solidFill>
                <a:latin typeface="Arial Narrow" pitchFamily="34" charset="0"/>
              </a:rPr>
              <a:t>Хамаг</a:t>
            </a:r>
            <a:r>
              <a:rPr lang="ru-RU" b="1" i="1" u="sng" dirty="0" smtClean="0">
                <a:solidFill>
                  <a:schemeClr val="bg2">
                    <a:lumMod val="25000"/>
                  </a:schemeClr>
                </a:solidFill>
                <a:latin typeface="Arial Narrow" pitchFamily="34" charset="0"/>
              </a:rPr>
              <a:t> монгол улуса»</a:t>
            </a:r>
            <a:r>
              <a:rPr lang="ru-RU" i="1" dirty="0" smtClean="0">
                <a:solidFill>
                  <a:schemeClr val="bg2">
                    <a:lumMod val="25000"/>
                  </a:schemeClr>
                </a:solidFill>
                <a:latin typeface="Arial Narrow" pitchFamily="34" charset="0"/>
              </a:rPr>
              <a:t>, т.е. всех монголов.</a:t>
            </a:r>
            <a:endParaRPr lang="ru-RU" i="1" dirty="0">
              <a:solidFill>
                <a:schemeClr val="bg2">
                  <a:lumMod val="25000"/>
                </a:schemeClr>
              </a:solidFill>
              <a:latin typeface="Arial Narrow" pitchFamily="34" charset="0"/>
            </a:endParaRPr>
          </a:p>
        </p:txBody>
      </p:sp>
      <p:pic>
        <p:nvPicPr>
          <p:cNvPr id="4" name="Рисунок 3" descr="0b57d5324539b6512358b5a184f.jpg"/>
          <p:cNvPicPr>
            <a:picLocks noChangeAspect="1"/>
          </p:cNvPicPr>
          <p:nvPr/>
        </p:nvPicPr>
        <p:blipFill>
          <a:blip r:embed="rId3" cstate="screen"/>
          <a:stretch>
            <a:fillRect/>
          </a:stretch>
        </p:blipFill>
        <p:spPr>
          <a:xfrm>
            <a:off x="5572132" y="2000240"/>
            <a:ext cx="3175000" cy="42164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icon150.jpg"/>
          <p:cNvPicPr>
            <a:picLocks noChangeAspect="1"/>
          </p:cNvPicPr>
          <p:nvPr/>
        </p:nvPicPr>
        <p:blipFill>
          <a:blip r:embed="rId4" cstate="screen"/>
          <a:stretch>
            <a:fillRect/>
          </a:stretch>
        </p:blipFill>
        <p:spPr>
          <a:xfrm>
            <a:off x="4500562" y="4000504"/>
            <a:ext cx="2160659" cy="2643206"/>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20090212-120653-7.jpg"/>
          <p:cNvPicPr>
            <a:picLocks noChangeAspect="1"/>
          </p:cNvPicPr>
          <p:nvPr/>
        </p:nvPicPr>
        <p:blipFill>
          <a:blip r:embed="rId5" cstate="screen"/>
          <a:stretch>
            <a:fillRect/>
          </a:stretch>
        </p:blipFill>
        <p:spPr>
          <a:xfrm>
            <a:off x="3571868" y="4857760"/>
            <a:ext cx="1323975" cy="1704975"/>
          </a:xfrm>
          <a:prstGeom prst="snip2DiagRect">
            <a:avLst/>
          </a:prstGeom>
          <a:solidFill>
            <a:srgbClr val="FFFFFF">
              <a:shade val="85000"/>
            </a:srgbClr>
          </a:solidFill>
          <a:ln w="88900" cap="sq">
            <a:solidFill>
              <a:schemeClr val="bg1">
                <a:lumMod val="9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44000"/>
            <a:lum bright="-64000"/>
          </a:blip>
          <a:srcRect/>
          <a:stretch>
            <a:fillRect t="-28000" b="-28000"/>
          </a:stretch>
        </a:blipFill>
        <a:effectLst/>
      </p:bgPr>
    </p:bg>
    <p:spTree>
      <p:nvGrpSpPr>
        <p:cNvPr id="1" name=""/>
        <p:cNvGrpSpPr/>
        <p:nvPr/>
      </p:nvGrpSpPr>
      <p:grpSpPr>
        <a:xfrm>
          <a:off x="0" y="0"/>
          <a:ext cx="0" cy="0"/>
          <a:chOff x="0" y="0"/>
          <a:chExt cx="0" cy="0"/>
        </a:xfrm>
      </p:grpSpPr>
      <p:sp>
        <p:nvSpPr>
          <p:cNvPr id="3" name="TextBox 2"/>
          <p:cNvSpPr txBox="1"/>
          <p:nvPr/>
        </p:nvSpPr>
        <p:spPr>
          <a:xfrm>
            <a:off x="428596" y="571480"/>
            <a:ext cx="6572296" cy="1754326"/>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err="1" smtClean="0">
                <a:solidFill>
                  <a:schemeClr val="bg2">
                    <a:lumMod val="25000"/>
                  </a:schemeClr>
                </a:solidFill>
                <a:latin typeface="Arial Narrow" pitchFamily="34" charset="0"/>
              </a:rPr>
              <a:t>Тэмучэн</a:t>
            </a:r>
            <a:r>
              <a:rPr lang="ru-RU" i="1" dirty="0" smtClean="0">
                <a:solidFill>
                  <a:schemeClr val="bg2">
                    <a:lumMod val="25000"/>
                  </a:schemeClr>
                </a:solidFill>
                <a:latin typeface="Arial Narrow" pitchFamily="34" charset="0"/>
              </a:rPr>
              <a:t> отличался беспощадностью и коварством в борьбе с врагами, умением стравливать их между собой, и, что важно, умением отступать, когда этого требовали </a:t>
            </a:r>
          </a:p>
          <a:p>
            <a:r>
              <a:rPr lang="ru-RU" i="1" dirty="0" smtClean="0">
                <a:solidFill>
                  <a:schemeClr val="bg2">
                    <a:lumMod val="25000"/>
                  </a:schemeClr>
                </a:solidFill>
                <a:latin typeface="Arial Narrow" pitchFamily="34" charset="0"/>
              </a:rPr>
              <a:t>обстоятельства. Он участвовал в убийстве одного</a:t>
            </a:r>
          </a:p>
          <a:p>
            <a:r>
              <a:rPr lang="ru-RU" i="1" dirty="0" smtClean="0">
                <a:solidFill>
                  <a:schemeClr val="bg2">
                    <a:lumMod val="25000"/>
                  </a:schemeClr>
                </a:solidFill>
                <a:latin typeface="Arial Narrow" pitchFamily="34" charset="0"/>
              </a:rPr>
              <a:t>из своих братьев, заподозрив его в интриге против</a:t>
            </a:r>
          </a:p>
          <a:p>
            <a:r>
              <a:rPr lang="ru-RU" i="1" dirty="0" smtClean="0">
                <a:solidFill>
                  <a:schemeClr val="bg2">
                    <a:lumMod val="25000"/>
                  </a:schemeClr>
                </a:solidFill>
                <a:latin typeface="Arial Narrow" pitchFamily="34" charset="0"/>
              </a:rPr>
              <a:t> себя</a:t>
            </a:r>
            <a:endParaRPr lang="ru-RU" i="1" dirty="0">
              <a:solidFill>
                <a:schemeClr val="bg2">
                  <a:lumMod val="25000"/>
                </a:schemeClr>
              </a:solidFill>
              <a:latin typeface="Arial Narrow" pitchFamily="34" charset="0"/>
            </a:endParaRPr>
          </a:p>
        </p:txBody>
      </p:sp>
      <p:pic>
        <p:nvPicPr>
          <p:cNvPr id="4" name="Рисунок 3" descr="1096-chingis han.jpg"/>
          <p:cNvPicPr>
            <a:picLocks noChangeAspect="1"/>
          </p:cNvPicPr>
          <p:nvPr/>
        </p:nvPicPr>
        <p:blipFill>
          <a:blip r:embed="rId3" cstate="screen"/>
          <a:stretch>
            <a:fillRect/>
          </a:stretch>
        </p:blipFill>
        <p:spPr>
          <a:xfrm>
            <a:off x="5357818" y="1285860"/>
            <a:ext cx="3357586" cy="458310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96c931718f25b9a7d327ee49ae07fdc38205e79c.jpg"/>
          <p:cNvPicPr>
            <a:picLocks noChangeAspect="1"/>
          </p:cNvPicPr>
          <p:nvPr/>
        </p:nvPicPr>
        <p:blipFill>
          <a:blip r:embed="rId4" cstate="screen"/>
          <a:stretch>
            <a:fillRect/>
          </a:stretch>
        </p:blipFill>
        <p:spPr>
          <a:xfrm>
            <a:off x="1785918" y="3786190"/>
            <a:ext cx="4910130" cy="2634895"/>
          </a:xfrm>
          <a:prstGeom prst="snip2DiagRect">
            <a:avLst/>
          </a:prstGeom>
          <a:solidFill>
            <a:srgbClr val="FFFFFF">
              <a:shade val="85000"/>
            </a:srgbClr>
          </a:solidFill>
          <a:ln w="88900" cap="sq">
            <a:solidFill>
              <a:schemeClr val="bg2">
                <a:lumMod val="25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294028_12532060002.jpg"/>
          <p:cNvPicPr>
            <a:picLocks noChangeAspect="1"/>
          </p:cNvPicPr>
          <p:nvPr/>
        </p:nvPicPr>
        <p:blipFill>
          <a:blip r:embed="rId5" cstate="screen"/>
          <a:stretch>
            <a:fillRect/>
          </a:stretch>
        </p:blipFill>
        <p:spPr>
          <a:xfrm>
            <a:off x="428596" y="2643182"/>
            <a:ext cx="2595917" cy="398040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screen">
            <a:alphaModFix amt="61000"/>
          </a:blip>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2143108" y="500042"/>
            <a:ext cx="6429420" cy="584775"/>
          </a:xfrm>
          <a:prstGeom prst="rect">
            <a:avLst/>
          </a:prstGeom>
        </p:spPr>
        <p:txBody>
          <a:bodyPr wrap="square">
            <a:spAutoFit/>
          </a:bodyPr>
          <a:lstStyle/>
          <a:p>
            <a:r>
              <a:rPr lang="ru-RU" sz="3200" b="1" i="1" spc="-24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atang" pitchFamily="18" charset="-127"/>
                <a:ea typeface="Batang" pitchFamily="18" charset="-127"/>
              </a:rPr>
              <a:t>Битва на реке Калка</a:t>
            </a:r>
          </a:p>
        </p:txBody>
      </p:sp>
      <p:pic>
        <p:nvPicPr>
          <p:cNvPr id="4" name="Рисунок 3" descr="1000_years_Russia.jpg"/>
          <p:cNvPicPr>
            <a:picLocks noChangeAspect="1"/>
          </p:cNvPicPr>
          <p:nvPr/>
        </p:nvPicPr>
        <p:blipFill>
          <a:blip r:embed="rId3" cstate="screen"/>
          <a:srcRect b="183"/>
          <a:stretch>
            <a:fillRect/>
          </a:stretch>
        </p:blipFill>
        <p:spPr>
          <a:xfrm>
            <a:off x="928662" y="2571744"/>
            <a:ext cx="2143140" cy="3866205"/>
          </a:xfrm>
          <a:prstGeom prst="snip2DiagRect">
            <a:avLst/>
          </a:prstGeom>
          <a:solidFill>
            <a:srgbClr val="FFFFFF">
              <a:shade val="85000"/>
            </a:srgbClr>
          </a:solidFill>
          <a:ln w="88900" cap="sq">
            <a:solidFill>
              <a:schemeClr val="bg2">
                <a:lumMod val="1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571472" y="1214422"/>
            <a:ext cx="8072494" cy="1200329"/>
          </a:xfrm>
          <a:prstGeom prst="rect">
            <a:avLst/>
          </a:prstGeom>
          <a:solidFill>
            <a:schemeClr val="bg2"/>
          </a:solidFill>
          <a:effectLst>
            <a:glow rad="101600">
              <a:schemeClr val="bg2">
                <a:lumMod val="50000"/>
                <a:alpha val="60000"/>
              </a:schemeClr>
            </a:glow>
            <a:softEdge rad="127000"/>
          </a:effectLst>
        </p:spPr>
        <p:txBody>
          <a:bodyPr wrap="square" rtlCol="0">
            <a:spAutoFit/>
          </a:bodyPr>
          <a:lstStyle/>
          <a:p>
            <a:r>
              <a:rPr lang="ru-RU" i="1" dirty="0" smtClean="0">
                <a:solidFill>
                  <a:schemeClr val="bg2">
                    <a:lumMod val="25000"/>
                  </a:schemeClr>
                </a:solidFill>
                <a:latin typeface="Arial Narrow" pitchFamily="34" charset="0"/>
              </a:rPr>
              <a:t>В половецких степях и на границах Руси действовал отборный отряд войска Чингисхана под руководством его лучших полководцев. Половецких хан </a:t>
            </a:r>
            <a:r>
              <a:rPr lang="ru-RU" b="1" i="1" u="sng" dirty="0" err="1" smtClean="0">
                <a:solidFill>
                  <a:schemeClr val="bg2">
                    <a:lumMod val="25000"/>
                  </a:schemeClr>
                </a:solidFill>
                <a:latin typeface="Arial Narrow" pitchFamily="34" charset="0"/>
              </a:rPr>
              <a:t>Котян</a:t>
            </a:r>
            <a:r>
              <a:rPr lang="ru-RU" i="1" dirty="0" smtClean="0">
                <a:solidFill>
                  <a:schemeClr val="bg2">
                    <a:lumMod val="25000"/>
                  </a:schemeClr>
                </a:solidFill>
                <a:latin typeface="Arial Narrow" pitchFamily="34" charset="0"/>
              </a:rPr>
              <a:t>, в пределы которого вступили монголы, обратился к русским князьям за помощью. Он писал своему зятю князь Мстиславу Удалому, который в это время княжил в Галиче:</a:t>
            </a:r>
            <a:endParaRPr lang="ru-RU" i="1" dirty="0">
              <a:solidFill>
                <a:schemeClr val="bg2">
                  <a:lumMod val="25000"/>
                </a:schemeClr>
              </a:solidFill>
              <a:latin typeface="Arial Narrow" pitchFamily="34" charset="0"/>
            </a:endParaRPr>
          </a:p>
        </p:txBody>
      </p:sp>
      <p:sp>
        <p:nvSpPr>
          <p:cNvPr id="5" name="Прямоугольник 4"/>
          <p:cNvSpPr/>
          <p:nvPr/>
        </p:nvSpPr>
        <p:spPr>
          <a:xfrm>
            <a:off x="3286116" y="2500306"/>
            <a:ext cx="5357850" cy="2031325"/>
          </a:xfrm>
          <a:prstGeom prst="rect">
            <a:avLst/>
          </a:prstGeom>
          <a:solidFill>
            <a:schemeClr val="bg2"/>
          </a:solidFill>
          <a:effectLst>
            <a:glow rad="101600">
              <a:schemeClr val="bg2">
                <a:lumMod val="50000"/>
                <a:alpha val="60000"/>
              </a:schemeClr>
            </a:glow>
            <a:softEdge rad="127000"/>
          </a:effectLst>
        </p:spPr>
        <p:txBody>
          <a:bodyPr wrap="square">
            <a:spAutoFit/>
          </a:bodyPr>
          <a:lstStyle/>
          <a:p>
            <a:r>
              <a:rPr lang="ru-RU" b="1" i="1" dirty="0" smtClean="0">
                <a:solidFill>
                  <a:schemeClr val="bg2">
                    <a:lumMod val="25000"/>
                  </a:schemeClr>
                </a:solidFill>
                <a:latin typeface="Arial Narrow" pitchFamily="34" charset="0"/>
              </a:rPr>
              <a:t>«Нашу землю сегодня отняли, а вашу завтра, </a:t>
            </a:r>
            <a:r>
              <a:rPr lang="ru-RU" b="1" i="1" dirty="0" err="1" smtClean="0">
                <a:solidFill>
                  <a:schemeClr val="bg2">
                    <a:lumMod val="25000"/>
                  </a:schemeClr>
                </a:solidFill>
                <a:latin typeface="Arial Narrow" pitchFamily="34" charset="0"/>
              </a:rPr>
              <a:t>пришедше</a:t>
            </a:r>
            <a:r>
              <a:rPr lang="ru-RU" b="1" i="1" dirty="0" smtClean="0">
                <a:solidFill>
                  <a:schemeClr val="bg2">
                    <a:lumMod val="25000"/>
                  </a:schemeClr>
                </a:solidFill>
                <a:latin typeface="Arial Narrow" pitchFamily="34" charset="0"/>
              </a:rPr>
              <a:t>, возьмут». </a:t>
            </a:r>
            <a:r>
              <a:rPr lang="ru-RU" i="1" dirty="0" smtClean="0">
                <a:solidFill>
                  <a:schemeClr val="bg2">
                    <a:lumMod val="25000"/>
                  </a:schemeClr>
                </a:solidFill>
                <a:latin typeface="Arial Narrow" pitchFamily="34" charset="0"/>
              </a:rPr>
              <a:t>Однако, не доверяя своим старинным противникам, русские князья с сомнением встретили просьбу половцев о помощи.  </a:t>
            </a:r>
          </a:p>
          <a:p>
            <a:r>
              <a:rPr lang="ru-RU" i="1" dirty="0" smtClean="0">
                <a:solidFill>
                  <a:schemeClr val="bg2">
                    <a:lumMod val="25000"/>
                  </a:schemeClr>
                </a:solidFill>
                <a:latin typeface="Arial Narrow" pitchFamily="34" charset="0"/>
              </a:rPr>
              <a:t>На съезде князей в Киеве Галицкий князь призывал к выступлению против неведомого и страшного врага. Но, на его призыв откликнулись лишь мелкие князья. </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65000"/>
          </a:blip>
          <a:srcRect/>
          <a:tile tx="0" ty="0" sx="100000" sy="100000" flip="none" algn="tl"/>
        </a:blipFill>
        <a:effectLst/>
      </p:bgPr>
    </p:bg>
    <p:spTree>
      <p:nvGrpSpPr>
        <p:cNvPr id="1" name=""/>
        <p:cNvGrpSpPr/>
        <p:nvPr/>
      </p:nvGrpSpPr>
      <p:grpSpPr>
        <a:xfrm>
          <a:off x="0" y="0"/>
          <a:ext cx="0" cy="0"/>
          <a:chOff x="0" y="0"/>
          <a:chExt cx="0" cy="0"/>
        </a:xfrm>
      </p:grpSpPr>
      <p:sp>
        <p:nvSpPr>
          <p:cNvPr id="3" name="TextBox 2"/>
          <p:cNvSpPr txBox="1"/>
          <p:nvPr/>
        </p:nvSpPr>
        <p:spPr>
          <a:xfrm>
            <a:off x="142844" y="142852"/>
            <a:ext cx="7572428" cy="400110"/>
          </a:xfrm>
          <a:prstGeom prst="rect">
            <a:avLst/>
          </a:prstGeom>
          <a:noFill/>
        </p:spPr>
        <p:txBody>
          <a:bodyPr wrap="square" rtlCol="0">
            <a:spAutoFit/>
          </a:bodyPr>
          <a:lstStyle/>
          <a:p>
            <a:r>
              <a:rPr lang="ru-RU" sz="2000" dirty="0" smtClean="0">
                <a:latin typeface="CricketInlineShadow" pitchFamily="2" charset="0"/>
              </a:rPr>
              <a:t>Битва на реке Калка (31 мая 1223 г.)</a:t>
            </a:r>
            <a:endParaRPr lang="ru-RU" sz="2000" dirty="0">
              <a:latin typeface="CricketInlineShadow" pitchFamily="2" charset="0"/>
            </a:endParaRPr>
          </a:p>
        </p:txBody>
      </p:sp>
      <p:pic>
        <p:nvPicPr>
          <p:cNvPr id="5" name="Рисунок 4" descr="4_MstislavUdatnyjnaKalke496a392d4d9f.jpg"/>
          <p:cNvPicPr>
            <a:picLocks noChangeAspect="1"/>
          </p:cNvPicPr>
          <p:nvPr/>
        </p:nvPicPr>
        <p:blipFill>
          <a:blip r:embed="rId3" cstate="screen"/>
          <a:stretch>
            <a:fillRect/>
          </a:stretch>
        </p:blipFill>
        <p:spPr>
          <a:xfrm>
            <a:off x="571472" y="714356"/>
            <a:ext cx="5643602" cy="4985182"/>
          </a:xfrm>
          <a:prstGeom prst="snip2DiagRect">
            <a:avLst/>
          </a:prstGeom>
          <a:solidFill>
            <a:srgbClr val="FFFFFF">
              <a:shade val="85000"/>
            </a:srgbClr>
          </a:solidFill>
          <a:ln w="88900" cap="sq">
            <a:solidFill>
              <a:schemeClr val="bg2">
                <a:lumMod val="5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4572000" y="2643182"/>
            <a:ext cx="4143404"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ru-RU" i="1" dirty="0" smtClean="0">
                <a:solidFill>
                  <a:schemeClr val="bg2">
                    <a:lumMod val="25000"/>
                  </a:schemeClr>
                </a:solidFill>
                <a:latin typeface="Arial Narrow" pitchFamily="34" charset="0"/>
              </a:rPr>
              <a:t>Узнав о выступлении русского войска, монголы послали к русским князьям посольство, которое заявило: </a:t>
            </a:r>
            <a:r>
              <a:rPr lang="ru-RU" b="1" i="1" u="sng" dirty="0" smtClean="0">
                <a:solidFill>
                  <a:schemeClr val="bg2">
                    <a:lumMod val="25000"/>
                  </a:schemeClr>
                </a:solidFill>
                <a:latin typeface="Arial Narrow" pitchFamily="34" charset="0"/>
              </a:rPr>
              <a:t>«Мы слышим, что вы идете против нас, послушав половцев, а мы ни вашей земли не заняли, ни городов ваших, не на вас мы пришли, но на холопов и на конюхов своих, на поганых половцев. А вы возьмите с нами мир». </a:t>
            </a:r>
            <a:r>
              <a:rPr lang="ru-RU" i="1" dirty="0" smtClean="0">
                <a:solidFill>
                  <a:schemeClr val="bg2">
                    <a:lumMod val="25000"/>
                  </a:schemeClr>
                </a:solidFill>
                <a:latin typeface="Arial Narrow" pitchFamily="34" charset="0"/>
              </a:rPr>
              <a:t>Но, уже наслышанные о коварстве и жестокости монголов, русские князья отказались вести с ними переговоры, перебили монгольских послов и двинулись навстречу неприятелю.</a:t>
            </a:r>
            <a:endParaRPr lang="ru-RU" i="1" dirty="0">
              <a:solidFill>
                <a:schemeClr val="bg2">
                  <a:lumMod val="2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l="-2000" r="-2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414</TotalTime>
  <Words>1583</Words>
  <Application>Microsoft Office PowerPoint</Application>
  <PresentationFormat>Экран (4:3)</PresentationFormat>
  <Paragraphs>95</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Настасья Юрьевна</dc:creator>
  <cp:lastModifiedBy>КОРОТКОВА</cp:lastModifiedBy>
  <cp:revision>53</cp:revision>
  <dcterms:created xsi:type="dcterms:W3CDTF">2010-10-23T16:49:34Z</dcterms:created>
  <dcterms:modified xsi:type="dcterms:W3CDTF">2021-04-16T10:47:59Z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1557709</vt:lpwstr>
  </property>
  <property fmtid="{D5CDD505-2E9C-101B-9397-08002B2CF9AE}" pid="3" name="NXPowerLiteVersion">
    <vt:lpwstr>D4.1.4</vt:lpwstr>
  </property>
</Properties>
</file>