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434" autoAdjust="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120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375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77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50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65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3800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393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78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17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37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732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A3D77-E0EF-4F78-BFBC-252CFA2060E1}" type="datetimeFigureOut">
              <a:rPr lang="ru-RU" smtClean="0"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9D71B-3561-4483-95C5-9EE4628BA3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76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649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русского языка в </a:t>
            </a:r>
            <a:r>
              <a:rPr lang="ru-RU" dirty="0" smtClean="0"/>
              <a:t>5 </a:t>
            </a:r>
            <a:r>
              <a:rPr lang="ru-RU" dirty="0" smtClean="0"/>
              <a:t>классе</a:t>
            </a:r>
            <a:br>
              <a:rPr lang="ru-RU" dirty="0" smtClean="0"/>
            </a:br>
            <a:r>
              <a:rPr lang="ru-RU" dirty="0" smtClean="0"/>
              <a:t>Глагол как часть речи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077071"/>
            <a:ext cx="5256584" cy="1368153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/>
              <a:t>Учитель русского языка и литературы </a:t>
            </a:r>
          </a:p>
          <a:p>
            <a:r>
              <a:rPr lang="ru-RU" sz="2800" dirty="0" smtClean="0"/>
              <a:t>ГБОУ СОШ №546 </a:t>
            </a:r>
          </a:p>
          <a:p>
            <a:r>
              <a:rPr lang="ru-RU" sz="2800" dirty="0" smtClean="0"/>
              <a:t>Кузнецова Ю.В.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346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251" y="847652"/>
            <a:ext cx="8219256" cy="994122"/>
          </a:xfrm>
        </p:spPr>
        <p:txBody>
          <a:bodyPr>
            <a:normAutofit fontScale="90000"/>
          </a:bodyPr>
          <a:lstStyle/>
          <a:p>
            <a:r>
              <a:rPr lang="ru-RU" sz="4900" b="1" i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49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49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глаголами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040" y="1841774"/>
            <a:ext cx="4040188" cy="6397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с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99572" y="1986634"/>
            <a:ext cx="4681773" cy="429762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уществительное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с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раздельно, если в предложении есть отрицание, противопоставление. Если противопоставления нет – слитно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Разгулялась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непогода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(нет противопоставления). Не хочу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уроки: виновата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погода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лень (есть противопоставление). 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неправда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(нет противопоставления)! Ты говоришь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правду,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ложь (есть противопоставление).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73624" y="1376598"/>
            <a:ext cx="4041775" cy="639762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лагол с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986634"/>
            <a:ext cx="4498975" cy="3951288"/>
          </a:xfrm>
        </p:spPr>
        <p:txBody>
          <a:bodyPr/>
          <a:lstStyle/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же с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пишется раздельно всегда, кроме случаев, когда слово без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(тогда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в этом случае приставкой):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ненавидеть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ненависть, негодовать – негодование, недоумевать – недоумение.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96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157192"/>
            <a:ext cx="5486400" cy="566738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  <a:r>
              <a:rPr lang="ru-RU" sz="3600" dirty="0" smtClean="0">
                <a:solidFill>
                  <a:srgbClr val="00B0F0"/>
                </a:solidFill>
              </a:rPr>
              <a:t> за внимание!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2288" y="908720"/>
            <a:ext cx="5486400" cy="4114800"/>
          </a:xfrm>
          <a:ln w="76200">
            <a:solidFill>
              <a:srgbClr val="FFC00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84106" y="5589240"/>
            <a:ext cx="5898030" cy="648072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сегодня задание </a:t>
            </a:r>
            <a:r>
              <a:rPr lang="ru-RU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</a:t>
            </a:r>
            <a:r>
              <a:rPr lang="ru-RU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ЯКласс»!</a:t>
            </a:r>
            <a:endParaRPr lang="ru-RU" sz="28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26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5" name="Line 253"/>
          <p:cNvSpPr>
            <a:spLocks noChangeShapeType="1"/>
          </p:cNvSpPr>
          <p:nvPr/>
        </p:nvSpPr>
        <p:spPr bwMode="gray">
          <a:xfrm>
            <a:off x="2666666" y="4752426"/>
            <a:ext cx="4835260" cy="4943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25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7" name="Text Box 255"/>
          <p:cNvSpPr txBox="1">
            <a:spLocks noChangeArrowheads="1"/>
          </p:cNvSpPr>
          <p:nvPr/>
        </p:nvSpPr>
        <p:spPr bwMode="gray">
          <a:xfrm>
            <a:off x="1763688" y="4321175"/>
            <a:ext cx="108012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8" name="Line 25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25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0" name="Text Box 258"/>
          <p:cNvSpPr txBox="1">
            <a:spLocks noChangeArrowheads="1"/>
          </p:cNvSpPr>
          <p:nvPr/>
        </p:nvSpPr>
        <p:spPr bwMode="gray">
          <a:xfrm>
            <a:off x="3429000" y="1831130"/>
            <a:ext cx="323640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глагол?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259"/>
          <p:cNvSpPr txBox="1">
            <a:spLocks noChangeArrowheads="1"/>
          </p:cNvSpPr>
          <p:nvPr/>
        </p:nvSpPr>
        <p:spPr bwMode="gray">
          <a:xfrm>
            <a:off x="2133600" y="18065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12" name="Line 26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3" name="Rectangle 26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4" name="Text Box 262"/>
          <p:cNvSpPr txBox="1">
            <a:spLocks noChangeArrowheads="1"/>
          </p:cNvSpPr>
          <p:nvPr/>
        </p:nvSpPr>
        <p:spPr bwMode="gray">
          <a:xfrm>
            <a:off x="2133600" y="26447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15" name="Line 26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26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7" name="Text Box 265"/>
          <p:cNvSpPr txBox="1">
            <a:spLocks noChangeArrowheads="1"/>
          </p:cNvSpPr>
          <p:nvPr/>
        </p:nvSpPr>
        <p:spPr bwMode="gray">
          <a:xfrm>
            <a:off x="2133600" y="3482975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18" name="Line 266"/>
          <p:cNvSpPr>
            <a:spLocks noChangeShapeType="1"/>
          </p:cNvSpPr>
          <p:nvPr/>
        </p:nvSpPr>
        <p:spPr bwMode="gray">
          <a:xfrm>
            <a:off x="2603990" y="56388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26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0" name="Text Box 268"/>
          <p:cNvSpPr txBox="1">
            <a:spLocks noChangeArrowheads="1"/>
          </p:cNvSpPr>
          <p:nvPr/>
        </p:nvSpPr>
        <p:spPr bwMode="gray">
          <a:xfrm>
            <a:off x="2133600" y="5181600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21" name="Text Box 269"/>
          <p:cNvSpPr txBox="1">
            <a:spLocks noChangeArrowheads="1"/>
          </p:cNvSpPr>
          <p:nvPr/>
        </p:nvSpPr>
        <p:spPr bwMode="gray">
          <a:xfrm>
            <a:off x="3343178" y="2726525"/>
            <a:ext cx="36383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Спряжение глаголов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 Box 270"/>
          <p:cNvSpPr txBox="1">
            <a:spLocks noChangeArrowheads="1"/>
          </p:cNvSpPr>
          <p:nvPr/>
        </p:nvSpPr>
        <p:spPr bwMode="gray">
          <a:xfrm>
            <a:off x="3429000" y="3552825"/>
            <a:ext cx="260673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задания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271"/>
          <p:cNvSpPr txBox="1">
            <a:spLocks noChangeArrowheads="1"/>
          </p:cNvSpPr>
          <p:nvPr/>
        </p:nvSpPr>
        <p:spPr bwMode="gray">
          <a:xfrm>
            <a:off x="2487613" y="4338935"/>
            <a:ext cx="501431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Arial" charset="0"/>
              </a:rPr>
              <a:t>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Неопределенная форма глагола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272"/>
          <p:cNvSpPr txBox="1">
            <a:spLocks noChangeArrowheads="1"/>
          </p:cNvSpPr>
          <p:nvPr/>
        </p:nvSpPr>
        <p:spPr bwMode="gray">
          <a:xfrm>
            <a:off x="3580605" y="5152203"/>
            <a:ext cx="21706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глаголами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66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136" y="429698"/>
            <a:ext cx="8229600" cy="1143000"/>
          </a:xfrm>
        </p:spPr>
        <p:txBody>
          <a:bodyPr/>
          <a:lstStyle/>
          <a:p>
            <a:r>
              <a:rPr lang="ru-RU" dirty="0" smtClean="0"/>
              <a:t>Что такое глагол?</a:t>
            </a:r>
            <a:endParaRPr lang="ru-RU" dirty="0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1450337" y="1310596"/>
            <a:ext cx="6334125" cy="1600517"/>
            <a:chOff x="720" y="1392"/>
            <a:chExt cx="4058" cy="480"/>
          </a:xfrm>
        </p:grpSpPr>
        <p:sp>
          <p:nvSpPr>
            <p:cNvPr id="4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33333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1207294" y="1735763"/>
            <a:ext cx="611188" cy="608013"/>
            <a:chOff x="579" y="1386"/>
            <a:chExt cx="385" cy="383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1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3" name="Oval 1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4" name="Oval 1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5" name="Text Box 15"/>
          <p:cNvSpPr txBox="1">
            <a:spLocks noChangeArrowheads="1"/>
          </p:cNvSpPr>
          <p:nvPr/>
        </p:nvSpPr>
        <p:spPr bwMode="gray">
          <a:xfrm>
            <a:off x="1300505" y="180766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80808"/>
                </a:solidFill>
              </a:rPr>
              <a:t>1</a:t>
            </a:r>
          </a:p>
        </p:txBody>
      </p:sp>
      <p:grpSp>
        <p:nvGrpSpPr>
          <p:cNvPr id="16" name="Group 16"/>
          <p:cNvGrpSpPr>
            <a:grpSpLocks/>
          </p:cNvGrpSpPr>
          <p:nvPr/>
        </p:nvGrpSpPr>
        <p:grpSpPr bwMode="auto">
          <a:xfrm>
            <a:off x="1450337" y="3004133"/>
            <a:ext cx="6283747" cy="1457870"/>
            <a:chOff x="720" y="1392"/>
            <a:chExt cx="4058" cy="480"/>
          </a:xfrm>
        </p:grpSpPr>
        <p:sp>
          <p:nvSpPr>
            <p:cNvPr id="17" name="AutoShape 17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89020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9" name="AutoShape 19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AutoShape 20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33333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21" name="Group 21"/>
          <p:cNvGrpSpPr>
            <a:grpSpLocks/>
          </p:cNvGrpSpPr>
          <p:nvPr/>
        </p:nvGrpSpPr>
        <p:grpSpPr bwMode="auto">
          <a:xfrm>
            <a:off x="1214438" y="3415526"/>
            <a:ext cx="611188" cy="608013"/>
            <a:chOff x="579" y="1386"/>
            <a:chExt cx="385" cy="383"/>
          </a:xfrm>
        </p:grpSpPr>
        <p:sp>
          <p:nvSpPr>
            <p:cNvPr id="22" name="Oval 2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24" name="Oval 2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5" name="Oval 2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6" name="Oval 2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27" name="Oval 2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28" name="Text Box 28"/>
          <p:cNvSpPr txBox="1">
            <a:spLocks noChangeArrowheads="1"/>
          </p:cNvSpPr>
          <p:nvPr/>
        </p:nvSpPr>
        <p:spPr bwMode="gray">
          <a:xfrm>
            <a:off x="1331060" y="3469650"/>
            <a:ext cx="3943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80808"/>
                </a:solidFill>
              </a:rPr>
              <a:t>2</a:t>
            </a:r>
          </a:p>
        </p:txBody>
      </p:sp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831986" y="4554036"/>
            <a:ext cx="7690612" cy="1641027"/>
            <a:chOff x="720" y="1392"/>
            <a:chExt cx="4058" cy="480"/>
          </a:xfrm>
        </p:grpSpPr>
        <p:sp>
          <p:nvSpPr>
            <p:cNvPr id="30" name="AutoShape 30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" name="Group 31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32" name="AutoShape 32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41176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AutoShape 33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33333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4" name="Group 34"/>
          <p:cNvGrpSpPr>
            <a:grpSpLocks/>
          </p:cNvGrpSpPr>
          <p:nvPr/>
        </p:nvGrpSpPr>
        <p:grpSpPr bwMode="auto">
          <a:xfrm>
            <a:off x="334986" y="5014009"/>
            <a:ext cx="611188" cy="608013"/>
            <a:chOff x="579" y="1386"/>
            <a:chExt cx="385" cy="383"/>
          </a:xfrm>
        </p:grpSpPr>
        <p:sp>
          <p:nvSpPr>
            <p:cNvPr id="35" name="Oval 35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6" name="Group 36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37" name="Oval 37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8" name="Oval 38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39" name="Oval 39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41" name="Text Box 41"/>
          <p:cNvSpPr txBox="1">
            <a:spLocks noChangeArrowheads="1"/>
          </p:cNvSpPr>
          <p:nvPr/>
        </p:nvSpPr>
        <p:spPr bwMode="gray">
          <a:xfrm>
            <a:off x="170696" y="5101303"/>
            <a:ext cx="93976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80808"/>
                </a:solidFill>
              </a:rPr>
              <a:t>3</a:t>
            </a: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white">
          <a:xfrm>
            <a:off x="1897063" y="1417638"/>
            <a:ext cx="5440944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– часть  речи, которая обозначает действие предмета и отвечает на вопросы </a:t>
            </a:r>
            <a:r>
              <a:rPr lang="ru-RU" sz="2400" b="1" dirty="0" smtClean="0">
                <a:ln w="0"/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что сделать? </a:t>
            </a:r>
            <a:endParaRPr lang="en-US" sz="2400" b="1" dirty="0">
              <a:ln w="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 Box 43"/>
          <p:cNvSpPr txBox="1">
            <a:spLocks noChangeArrowheads="1"/>
          </p:cNvSpPr>
          <p:nvPr/>
        </p:nvSpPr>
        <p:spPr bwMode="white">
          <a:xfrm>
            <a:off x="1884363" y="3111410"/>
            <a:ext cx="5768974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изменяются по временам: бывают в форме настоящего, прошедшего или будущего времени.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 Box 44"/>
          <p:cNvSpPr txBox="1">
            <a:spLocks noChangeArrowheads="1"/>
          </p:cNvSpPr>
          <p:nvPr/>
        </p:nvSpPr>
        <p:spPr bwMode="white">
          <a:xfrm>
            <a:off x="904898" y="4555022"/>
            <a:ext cx="8095605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настоящем и будущем времени глаголы изменяются по лицам и числам, а в прошедшем времени – по родам (в единственном числе) и числам.</a:t>
            </a:r>
          </a:p>
          <a:p>
            <a:pPr eaLnBrk="0" hangingPunct="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глагол обычно бывает сказуемым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2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268760"/>
            <a:ext cx="74168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Спряжение глаголов</a:t>
            </a:r>
            <a:endParaRPr lang="ru-RU" sz="4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204864"/>
            <a:ext cx="8460432" cy="3699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спряжению относятся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глаголы на ИТЬ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кроме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брить и стелить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глагола на АТЬ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слышать, дышать, гнать, держать. </a:t>
            </a:r>
            <a:endParaRPr lang="ru-RU" sz="28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глаголов на ЕТЬ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8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смотреть, видеть, ненавидеть, зависеть, терпеть, обидеть, вертеть.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остальные глаголы относятся к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спряжению.</a:t>
            </a:r>
          </a:p>
        </p:txBody>
      </p:sp>
    </p:spTree>
    <p:extLst>
      <p:ext uri="{BB962C8B-B14F-4D97-AF65-F5344CB8AC3E}">
        <p14:creationId xmlns:p14="http://schemas.microsoft.com/office/powerpoint/2010/main" val="34841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8286"/>
            <a:ext cx="9227368" cy="157018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задания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2132856"/>
            <a:ext cx="4396680" cy="4104456"/>
          </a:xfrm>
        </p:spPr>
        <p:txBody>
          <a:bodyPr>
            <a:normAutofit fontScale="25000" lnSpcReduction="20000"/>
          </a:bodyPr>
          <a:lstStyle/>
          <a:p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заметили, что морские котики уже перед рассветом знают, какая будет погода днем. Если они толпами лезут в воду, резвятся, можно не слушать по радио сводку погоды. Будет тихо. Котиковая метеорология безошибочна.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Заметили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II спр., во мн.ч., в прош.вр.</a:t>
            </a:r>
          </a:p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Знают, лезут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 спр., во мн.ч., в наст.вр., в 3-м л.</a:t>
            </a:r>
          </a:p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Резвятся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II спр., во мн.ч., в наст.вр., в 3-м л.</a:t>
            </a:r>
          </a:p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 спр., в ед.ч., в буд.вр., в 3-м л.</a:t>
            </a:r>
          </a:p>
          <a:p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I спр., в н.ф. У глаголов в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неопределенной форме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можем определить только спряжение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8000" b="1" i="1" u="wavy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Котиковая</a:t>
            </a:r>
            <a:r>
              <a:rPr lang="ru-RU" sz="8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метеорология </a:t>
            </a:r>
            <a:r>
              <a:rPr lang="ru-RU" sz="8000" b="1" i="1" u="db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безошибочна.</a:t>
            </a:r>
            <a:endParaRPr lang="ru-RU" sz="7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 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выражено </a:t>
            </a:r>
            <a:r>
              <a:rPr lang="ru-RU" sz="8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кратким прилагательным "безошибочна".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4637"/>
            <a:ext cx="2160240" cy="1714201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220300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06" y="620688"/>
            <a:ext cx="8229600" cy="167565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Неопределенная форма глагола</a:t>
            </a:r>
            <a:b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(инфинитив)</a:t>
            </a:r>
            <a:endParaRPr lang="ru-RU" b="1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5106" y="2332037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в неопределенной форме отвечают на вопрос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начальная форма глагола; она не показывает ни времени, ни числа, ни лица, ни рода. Но показывает спряжение.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30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40804"/>
            <a:ext cx="8568952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функциям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неопределенную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 глагола можно сравнить с именительным падежом существительного. Именно в форме инфинитива глаголы представлены в словарях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при помощи суффиксов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клеить, мазать, строить.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идти, ползти, везти.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89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основа глагола в форме  1 -го лица настоящего времени оканчивается на согласные Б, Т, Д, тогда инфинитив будет оканчиваться 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–сти.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 буква –с–  становится частью основы слова.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гребу — грести, бреду — брести, мету — мести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глаголы в форме инфинитива оканчиваются 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–чь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этих глаголах –чь является частью корня.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беречь, жечь, мочь. </a:t>
            </a:r>
          </a:p>
        </p:txBody>
      </p:sp>
    </p:spTree>
    <p:extLst>
      <p:ext uri="{BB962C8B-B14F-4D97-AF65-F5344CB8AC3E}">
        <p14:creationId xmlns:p14="http://schemas.microsoft.com/office/powerpoint/2010/main" val="293965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</a:t>
            </a:r>
            <a:endParaRPr lang="ru-RU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8229600" cy="45259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неопределенной форме глагола и во 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2-м л.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д.ч. после шипящих пишется мягкий знак.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печь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(что делать?),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учишься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(2-е л., ед.ч.).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7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cef3bc534f037c4db718c2dc5ecc2b18f7ce9ac"/>
</p:tagLst>
</file>

<file path=ppt/theme/theme1.xml><?xml version="1.0" encoding="utf-8"?>
<a:theme xmlns:a="http://schemas.openxmlformats.org/drawingml/2006/main" name="Тема Office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618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 Урок русского языка в 5 классе Глагол как часть речи </vt:lpstr>
      <vt:lpstr>Содержание</vt:lpstr>
      <vt:lpstr>Что такое глагол?</vt:lpstr>
      <vt:lpstr>Презентация PowerPoint</vt:lpstr>
      <vt:lpstr>Проверка задания</vt:lpstr>
      <vt:lpstr>Неопределенная форма глагола (инфинитив)</vt:lpstr>
      <vt:lpstr>Презентация PowerPoint</vt:lpstr>
      <vt:lpstr>Презентация PowerPoint</vt:lpstr>
      <vt:lpstr>Правило</vt:lpstr>
      <vt:lpstr>Не с глаголами </vt:lpstr>
      <vt:lpstr>Спасибо за внимание!</vt:lpstr>
    </vt:vector>
  </TitlesOfParts>
  <Company>http://presentation-creation.ru/</Company>
  <LinksUpToDate>false</LinksUpToDate>
  <SharedDoc>false</SharedDoc>
  <HyperlinkBase>http://presentation-creation.ru/powerpoint-templates.html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Разноцветный кадр</dc:title>
  <dc:creator>obstinate</dc:creator>
  <cp:keywords>шаблоны презентаций, темы оформления презентаций</cp:keywords>
  <cp:lastModifiedBy>Юлия Владимировна Кузнецова</cp:lastModifiedBy>
  <cp:revision>49</cp:revision>
  <dcterms:created xsi:type="dcterms:W3CDTF">2017-09-24T17:07:20Z</dcterms:created>
  <dcterms:modified xsi:type="dcterms:W3CDTF">2021-04-15T09:39:09Z</dcterms:modified>
</cp:coreProperties>
</file>