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56" r:id="rId3"/>
    <p:sldId id="257" r:id="rId4"/>
    <p:sldId id="263" r:id="rId5"/>
    <p:sldId id="258" r:id="rId6"/>
    <p:sldId id="259" r:id="rId7"/>
    <p:sldId id="265" r:id="rId8"/>
    <p:sldId id="260" r:id="rId9"/>
    <p:sldId id="268" r:id="rId10"/>
    <p:sldId id="269" r:id="rId11"/>
    <p:sldId id="261" r:id="rId12"/>
    <p:sldId id="270" r:id="rId13"/>
    <p:sldId id="271" r:id="rId14"/>
    <p:sldId id="272" r:id="rId15"/>
    <p:sldId id="273" r:id="rId16"/>
    <p:sldId id="274" r:id="rId17"/>
    <p:sldId id="275" r:id="rId18"/>
    <p:sldId id="276" r:id="rId19"/>
    <p:sldId id="277" r:id="rId20"/>
    <p:sldId id="278" r:id="rId21"/>
    <p:sldId id="279"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4117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1B852C1E-B572-4A0A-AECA-34046D295579}" type="datetimeFigureOut">
              <a:rPr lang="ru-RU" smtClean="0"/>
              <a:t>10.12.2020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48207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0580527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850037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35239191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5870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581817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5851224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045438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2027106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1B852C1E-B572-4A0A-AECA-34046D295579}" type="datetimeFigureOut">
              <a:rPr lang="ru-RU" smtClean="0"/>
              <a:t>10.12.2020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208319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1B852C1E-B572-4A0A-AECA-34046D295579}" type="datetimeFigureOut">
              <a:rPr lang="ru-RU" smtClean="0"/>
              <a:t>10.12.2020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3756775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1B852C1E-B572-4A0A-AECA-34046D295579}" type="datetimeFigureOut">
              <a:rPr lang="ru-RU" smtClean="0"/>
              <a:t>10.12.2020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1010521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1B852C1E-B572-4A0A-AECA-34046D295579}" type="datetimeFigureOut">
              <a:rPr lang="ru-RU" smtClean="0"/>
              <a:t>10.12.2020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185219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52C1E-B572-4A0A-AECA-34046D295579}" type="datetimeFigureOut">
              <a:rPr lang="ru-RU" smtClean="0"/>
              <a:t>10.12.2020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725393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B852C1E-B572-4A0A-AECA-34046D295579}" type="datetimeFigureOut">
              <a:rPr lang="ru-RU" smtClean="0"/>
              <a:t>10.12.2020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41534646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1B852C1E-B572-4A0A-AECA-34046D295579}" type="datetimeFigureOut">
              <a:rPr lang="ru-RU" smtClean="0"/>
              <a:t>10.12.2020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5FAEA62-BA6A-426F-BCEB-3A9610BA4EEB}" type="slidenum">
              <a:rPr lang="ru-RU" smtClean="0"/>
              <a:t>‹#›</a:t>
            </a:fld>
            <a:endParaRPr lang="ru-RU"/>
          </a:p>
        </p:txBody>
      </p:sp>
    </p:spTree>
    <p:extLst>
      <p:ext uri="{BB962C8B-B14F-4D97-AF65-F5344CB8AC3E}">
        <p14:creationId xmlns:p14="http://schemas.microsoft.com/office/powerpoint/2010/main" val="344201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6000">
              <a:srgbClr val="2784B0"/>
            </a:gs>
            <a:gs pos="25000">
              <a:srgbClr val="FFFF00"/>
            </a:gs>
            <a:gs pos="100000">
              <a:schemeClr val="bg2">
                <a:shade val="96000"/>
                <a:satMod val="120000"/>
                <a:lumMod val="90000"/>
              </a:schemeClr>
            </a:gs>
          </a:gsLst>
          <a:lin ang="612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1B852C1E-B572-4A0A-AECA-34046D295579}" type="datetimeFigureOut">
              <a:rPr lang="ru-RU" smtClean="0"/>
              <a:t>10.12.2020</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FAEA62-BA6A-426F-BCEB-3A9610BA4EEB}" type="slidenum">
              <a:rPr lang="ru-RU" smtClean="0"/>
              <a:t>‹#›</a:t>
            </a:fld>
            <a:endParaRPr lang="ru-RU"/>
          </a:p>
        </p:txBody>
      </p:sp>
    </p:spTree>
    <p:extLst>
      <p:ext uri="{BB962C8B-B14F-4D97-AF65-F5344CB8AC3E}">
        <p14:creationId xmlns:p14="http://schemas.microsoft.com/office/powerpoint/2010/main" val="400795192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058CD7-4B3F-4A98-862E-AD379B13FECA}"/>
              </a:ext>
            </a:extLst>
          </p:cNvPr>
          <p:cNvSpPr>
            <a:spLocks noGrp="1"/>
          </p:cNvSpPr>
          <p:nvPr>
            <p:ph type="ctrTitle"/>
          </p:nvPr>
        </p:nvSpPr>
        <p:spPr>
          <a:xfrm>
            <a:off x="571878" y="-256737"/>
            <a:ext cx="11048243" cy="2971801"/>
          </a:xfrm>
        </p:spPr>
        <p:txBody>
          <a:bodyPr>
            <a:normAutofit/>
          </a:bodyPr>
          <a:lstStyle/>
          <a:p>
            <a:pPr algn="ctr"/>
            <a:r>
              <a:rPr lang="ru-RU" sz="2400" dirty="0">
                <a:solidFill>
                  <a:schemeClr val="bg1"/>
                </a:solidFill>
                <a:latin typeface="Arial" panose="020B0604020202020204" pitchFamily="34" charset="0"/>
                <a:cs typeface="Arial" panose="020B0604020202020204" pitchFamily="34" charset="0"/>
              </a:rPr>
              <a:t>М</a:t>
            </a:r>
            <a:r>
              <a:rPr lang="ru-RU" sz="2000" dirty="0">
                <a:solidFill>
                  <a:schemeClr val="bg1"/>
                </a:solidFill>
                <a:latin typeface="Arial" panose="020B0604020202020204" pitchFamily="34" charset="0"/>
                <a:cs typeface="Arial" panose="020B0604020202020204" pitchFamily="34" charset="0"/>
              </a:rPr>
              <a:t>инистерство образования и молодежной политики Свердловской области</a:t>
            </a:r>
            <a:br>
              <a:rPr lang="ru-RU" sz="2000" dirty="0">
                <a:solidFill>
                  <a:schemeClr val="bg1"/>
                </a:solidFill>
                <a:latin typeface="Arial" panose="020B0604020202020204" pitchFamily="34" charset="0"/>
                <a:cs typeface="Arial" panose="020B0604020202020204" pitchFamily="34" charset="0"/>
              </a:rPr>
            </a:br>
            <a:br>
              <a:rPr lang="ru-RU" sz="2000" dirty="0">
                <a:solidFill>
                  <a:schemeClr val="bg1"/>
                </a:solidFill>
                <a:latin typeface="Arial" panose="020B0604020202020204" pitchFamily="34" charset="0"/>
                <a:cs typeface="Arial" panose="020B0604020202020204" pitchFamily="34" charset="0"/>
              </a:rPr>
            </a:br>
            <a:r>
              <a:rPr lang="ru-RU" sz="2000" dirty="0">
                <a:solidFill>
                  <a:schemeClr val="bg1"/>
                </a:solidFill>
                <a:latin typeface="Arial" panose="020B0604020202020204" pitchFamily="34" charset="0"/>
                <a:cs typeface="Arial" panose="020B0604020202020204" pitchFamily="34" charset="0"/>
              </a:rPr>
              <a:t>ГАПОУ СО «Ирбитский гуманитарный колледж»</a:t>
            </a:r>
            <a:br>
              <a:rPr lang="ru-RU" sz="2000" dirty="0">
                <a:solidFill>
                  <a:schemeClr val="bg1"/>
                </a:solidFill>
                <a:latin typeface="Arial" panose="020B0604020202020204" pitchFamily="34" charset="0"/>
                <a:cs typeface="Arial" panose="020B0604020202020204" pitchFamily="34" charset="0"/>
              </a:rPr>
            </a:br>
            <a:r>
              <a:rPr lang="ru-RU" sz="2000" dirty="0">
                <a:solidFill>
                  <a:schemeClr val="bg1"/>
                </a:solidFill>
                <a:latin typeface="Arial" panose="020B0604020202020204" pitchFamily="34" charset="0"/>
                <a:cs typeface="Arial" panose="020B0604020202020204" pitchFamily="34" charset="0"/>
              </a:rPr>
              <a:t>специальность 44.02.01 Дошкольное образование</a:t>
            </a:r>
            <a:br>
              <a:rPr lang="ru-RU" sz="4400" dirty="0">
                <a:solidFill>
                  <a:schemeClr val="bg1"/>
                </a:solidFill>
              </a:rPr>
            </a:br>
            <a:endParaRPr lang="ru-RU" sz="4400" dirty="0">
              <a:solidFill>
                <a:schemeClr val="bg1"/>
              </a:solidFill>
            </a:endParaRPr>
          </a:p>
        </p:txBody>
      </p:sp>
      <p:sp>
        <p:nvSpPr>
          <p:cNvPr id="3" name="Подзаголовок 2">
            <a:extLst>
              <a:ext uri="{FF2B5EF4-FFF2-40B4-BE49-F238E27FC236}">
                <a16:creationId xmlns:a16="http://schemas.microsoft.com/office/drawing/2014/main" id="{B6A10B1B-92A8-44F9-ADE2-38B02ED1E901}"/>
              </a:ext>
            </a:extLst>
          </p:cNvPr>
          <p:cNvSpPr>
            <a:spLocks noGrp="1"/>
          </p:cNvSpPr>
          <p:nvPr>
            <p:ph type="subTitle" idx="1"/>
          </p:nvPr>
        </p:nvSpPr>
        <p:spPr>
          <a:xfrm>
            <a:off x="3671668" y="4142937"/>
            <a:ext cx="8252630" cy="1947333"/>
          </a:xfrm>
        </p:spPr>
        <p:txBody>
          <a:bodyPr>
            <a:noAutofit/>
          </a:bodyPr>
          <a:lstStyle/>
          <a:p>
            <a:pPr algn="r"/>
            <a:r>
              <a:rPr lang="ru-RU" sz="1600" dirty="0">
                <a:solidFill>
                  <a:schemeClr val="bg1"/>
                </a:solidFill>
                <a:latin typeface="Arial" panose="020B0604020202020204" pitchFamily="34" charset="0"/>
                <a:cs typeface="Arial" panose="020B0604020202020204" pitchFamily="34" charset="0"/>
              </a:rPr>
              <a:t>Жукова Юлия Сергеевна</a:t>
            </a:r>
          </a:p>
          <a:p>
            <a:pPr algn="r"/>
            <a:r>
              <a:rPr lang="ru-RU" sz="1600" dirty="0">
                <a:solidFill>
                  <a:schemeClr val="bg1"/>
                </a:solidFill>
                <a:latin typeface="Arial" panose="020B0604020202020204" pitchFamily="34" charset="0"/>
                <a:cs typeface="Arial" panose="020B0604020202020204" pitchFamily="34" charset="0"/>
              </a:rPr>
              <a:t>                                                                                Курс: 1</a:t>
            </a:r>
          </a:p>
          <a:p>
            <a:pPr algn="r"/>
            <a:r>
              <a:rPr lang="ru-RU" sz="1600" dirty="0">
                <a:solidFill>
                  <a:schemeClr val="bg1"/>
                </a:solidFill>
                <a:latin typeface="Arial" panose="020B0604020202020204" pitchFamily="34" charset="0"/>
                <a:cs typeface="Arial" panose="020B0604020202020204" pitchFamily="34" charset="0"/>
              </a:rPr>
              <a:t>                                                                                              Группа: 11-В</a:t>
            </a:r>
          </a:p>
          <a:p>
            <a:pPr algn="r"/>
            <a:r>
              <a:rPr lang="ru-RU" sz="1600" dirty="0">
                <a:solidFill>
                  <a:schemeClr val="bg1"/>
                </a:solidFill>
                <a:latin typeface="Arial" panose="020B0604020202020204" pitchFamily="34" charset="0"/>
                <a:cs typeface="Arial" panose="020B0604020202020204" pitchFamily="34" charset="0"/>
              </a:rPr>
              <a:t>                                                                                               Форма обучения: заочная</a:t>
            </a:r>
          </a:p>
          <a:p>
            <a:pPr algn="r"/>
            <a:r>
              <a:rPr lang="ru-RU" sz="1600" dirty="0">
                <a:solidFill>
                  <a:schemeClr val="bg1"/>
                </a:solidFill>
                <a:latin typeface="Arial" panose="020B0604020202020204" pitchFamily="34" charset="0"/>
                <a:cs typeface="Arial" panose="020B0604020202020204" pitchFamily="34" charset="0"/>
              </a:rPr>
              <a:t>Преподаватель : </a:t>
            </a:r>
            <a:r>
              <a:rPr lang="ru-RU" sz="1600" dirty="0" err="1">
                <a:solidFill>
                  <a:schemeClr val="bg1"/>
                </a:solidFill>
                <a:latin typeface="Arial" panose="020B0604020202020204" pitchFamily="34" charset="0"/>
                <a:cs typeface="Arial" panose="020B0604020202020204" pitchFamily="34" charset="0"/>
              </a:rPr>
              <a:t>Новгородова</a:t>
            </a:r>
            <a:r>
              <a:rPr lang="ru-RU" sz="1600" dirty="0">
                <a:solidFill>
                  <a:schemeClr val="bg1"/>
                </a:solidFill>
                <a:latin typeface="Arial" panose="020B0604020202020204" pitchFamily="34" charset="0"/>
                <a:cs typeface="Arial" panose="020B0604020202020204" pitchFamily="34" charset="0"/>
              </a:rPr>
              <a:t> Ю. С.</a:t>
            </a:r>
          </a:p>
        </p:txBody>
      </p:sp>
      <p:sp>
        <p:nvSpPr>
          <p:cNvPr id="4" name="TextBox 3">
            <a:extLst>
              <a:ext uri="{FF2B5EF4-FFF2-40B4-BE49-F238E27FC236}">
                <a16:creationId xmlns:a16="http://schemas.microsoft.com/office/drawing/2014/main" id="{B44410E9-558D-4536-A50B-02ABE9F9218B}"/>
              </a:ext>
            </a:extLst>
          </p:cNvPr>
          <p:cNvSpPr txBox="1"/>
          <p:nvPr/>
        </p:nvSpPr>
        <p:spPr>
          <a:xfrm>
            <a:off x="3127716" y="2551838"/>
            <a:ext cx="5936566" cy="584775"/>
          </a:xfrm>
          <a:prstGeom prst="rect">
            <a:avLst/>
          </a:prstGeom>
          <a:noFill/>
        </p:spPr>
        <p:txBody>
          <a:bodyPr wrap="square" rtlCol="0">
            <a:spAutoFit/>
          </a:bodyPr>
          <a:lstStyle/>
          <a:p>
            <a:pPr algn="ctr"/>
            <a:r>
              <a:rPr lang="ru-RU" sz="3200" b="1" dirty="0">
                <a:solidFill>
                  <a:schemeClr val="bg1"/>
                </a:solidFill>
                <a:latin typeface="Arial" panose="020B0604020202020204" pitchFamily="34" charset="0"/>
                <a:cs typeface="Arial" panose="020B0604020202020204" pitchFamily="34" charset="0"/>
              </a:rPr>
              <a:t>«Устройства памяти»</a:t>
            </a:r>
          </a:p>
        </p:txBody>
      </p:sp>
    </p:spTree>
    <p:extLst>
      <p:ext uri="{BB962C8B-B14F-4D97-AF65-F5344CB8AC3E}">
        <p14:creationId xmlns:p14="http://schemas.microsoft.com/office/powerpoint/2010/main" val="1793736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6930C46-7F08-47E2-9B7C-088C2B64956A}"/>
              </a:ext>
            </a:extLst>
          </p:cNvPr>
          <p:cNvSpPr txBox="1"/>
          <p:nvPr/>
        </p:nvSpPr>
        <p:spPr>
          <a:xfrm>
            <a:off x="822960" y="944880"/>
            <a:ext cx="8945880" cy="4216539"/>
          </a:xfrm>
          <a:prstGeom prst="rect">
            <a:avLst/>
          </a:prstGeom>
          <a:noFill/>
        </p:spPr>
        <p:txBody>
          <a:bodyPr wrap="square">
            <a:spAutoFit/>
          </a:bodyPr>
          <a:lstStyle/>
          <a:p>
            <a:endParaRPr lang="ru-RU" sz="2000" b="1" dirty="0">
              <a:solidFill>
                <a:schemeClr val="bg1"/>
              </a:solidFill>
              <a:latin typeface="Arial" panose="020B0604020202020204" pitchFamily="34" charset="0"/>
              <a:cs typeface="Arial" panose="020B0604020202020204" pitchFamily="34" charset="0"/>
            </a:endParaRPr>
          </a:p>
          <a:p>
            <a:r>
              <a:rPr lang="ru-RU" sz="2400" b="1" dirty="0">
                <a:solidFill>
                  <a:schemeClr val="bg1"/>
                </a:solidFill>
                <a:latin typeface="Arial" panose="020B0604020202020204" pitchFamily="34" charset="0"/>
                <a:cs typeface="Arial" panose="020B0604020202020204" pitchFamily="34" charset="0"/>
              </a:rPr>
              <a:t>Оперативная память </a:t>
            </a:r>
            <a:r>
              <a:rPr lang="ru-RU" sz="2000" b="1" dirty="0">
                <a:solidFill>
                  <a:schemeClr val="bg1"/>
                </a:solidFill>
                <a:latin typeface="Arial" panose="020B0604020202020204" pitchFamily="34" charset="0"/>
                <a:cs typeface="Arial" panose="020B0604020202020204" pitchFamily="34" charset="0"/>
              </a:rPr>
              <a:t>хранит информацию, необходимую для выполнения программ в текущем сеансе работы: исходные данные, команды, промежуточные и конечные результаты. Эта память работает только при включенном электропитании компьютера. После его выключения содержимое оперативной памяти стирается, так как микросхемы являются энергозависимыми устройствами.</a:t>
            </a:r>
          </a:p>
          <a:p>
            <a:endParaRPr lang="ru-RU" sz="2000" b="1" dirty="0">
              <a:solidFill>
                <a:schemeClr val="bg1"/>
              </a:solidFill>
              <a:latin typeface="Arial" panose="020B0604020202020204" pitchFamily="34" charset="0"/>
              <a:cs typeface="Arial" panose="020B0604020202020204" pitchFamily="34" charset="0"/>
            </a:endParaRPr>
          </a:p>
          <a:p>
            <a:r>
              <a:rPr lang="ru-RU" sz="2400" b="1" dirty="0">
                <a:solidFill>
                  <a:schemeClr val="bg1"/>
                </a:solidFill>
                <a:latin typeface="Arial" panose="020B0604020202020204" pitchFamily="34" charset="0"/>
                <a:cs typeface="Arial" panose="020B0604020202020204" pitchFamily="34" charset="0"/>
              </a:rPr>
              <a:t>Кэш-память</a:t>
            </a:r>
            <a:r>
              <a:rPr lang="ru-RU" sz="2000" b="1" dirty="0">
                <a:solidFill>
                  <a:schemeClr val="bg1"/>
                </a:solidFill>
                <a:latin typeface="Arial" panose="020B0604020202020204" pitchFamily="34" charset="0"/>
                <a:cs typeface="Arial" panose="020B0604020202020204" pitchFamily="34" charset="0"/>
              </a:rPr>
              <a:t> используется при обмене данными между микропроцессором и оперативной памятью. Алгоритм ее работы позволяет сократить частоту обращений микропроцессора к оперативной памяти и, следовательно, повысить производительность компьютера.</a:t>
            </a:r>
          </a:p>
        </p:txBody>
      </p:sp>
    </p:spTree>
    <p:extLst>
      <p:ext uri="{BB962C8B-B14F-4D97-AF65-F5344CB8AC3E}">
        <p14:creationId xmlns:p14="http://schemas.microsoft.com/office/powerpoint/2010/main" val="3489474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E75F328A-3181-4E78-BC44-56B742150A1D}"/>
              </a:ext>
            </a:extLst>
          </p:cNvPr>
          <p:cNvSpPr>
            <a:spLocks noGrp="1"/>
          </p:cNvSpPr>
          <p:nvPr>
            <p:ph idx="1"/>
          </p:nvPr>
        </p:nvSpPr>
        <p:spPr>
          <a:xfrm>
            <a:off x="714692" y="579120"/>
            <a:ext cx="9618028" cy="5425440"/>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Внешняя</a:t>
            </a:r>
            <a:r>
              <a:rPr lang="ru-RU" sz="2400" b="1" dirty="0">
                <a:solidFill>
                  <a:schemeClr val="bg1"/>
                </a:solidFill>
                <a:latin typeface="Arial" panose="020B0604020202020204" pitchFamily="34" charset="0"/>
                <a:cs typeface="Arial" panose="020B0604020202020204" pitchFamily="34" charset="0"/>
              </a:rPr>
              <a:t> </a:t>
            </a:r>
            <a:r>
              <a:rPr lang="ru-RU" sz="2800" b="1" dirty="0">
                <a:solidFill>
                  <a:schemeClr val="bg1"/>
                </a:solidFill>
                <a:latin typeface="Arial" panose="020B0604020202020204" pitchFamily="34" charset="0"/>
                <a:cs typeface="Arial" panose="020B0604020202020204" pitchFamily="34" charset="0"/>
              </a:rPr>
              <a:t>память</a:t>
            </a:r>
            <a:r>
              <a:rPr lang="ru-RU" sz="2400" b="1" dirty="0">
                <a:solidFill>
                  <a:schemeClr val="bg1"/>
                </a:solidFill>
                <a:latin typeface="Arial" panose="020B0604020202020204" pitchFamily="34" charset="0"/>
                <a:cs typeface="Arial" panose="020B0604020202020204" pitchFamily="34" charset="0"/>
              </a:rPr>
              <a:t> </a:t>
            </a:r>
            <a:r>
              <a:rPr lang="ru-RU" b="1" dirty="0">
                <a:solidFill>
                  <a:schemeClr val="bg1"/>
                </a:solidFill>
                <a:latin typeface="Arial" panose="020B0604020202020204" pitchFamily="34" charset="0"/>
                <a:cs typeface="Arial" panose="020B0604020202020204" pitchFamily="34" charset="0"/>
              </a:rPr>
              <a:t>компьютера по аналогии с тем, как человек обычно хранит информацию в книгах, газетах, журналах, на магнитных лентах и пр., тоже может быть организована на различных материальных носителях: на дискетах, на жестких дисках, на магнитных лентах, на лазерных дисках (компакт-дисках).</a:t>
            </a:r>
          </a:p>
          <a:p>
            <a:r>
              <a:rPr lang="ru-RU" sz="2400" b="1" dirty="0">
                <a:solidFill>
                  <a:schemeClr val="bg1"/>
                </a:solidFill>
                <a:latin typeface="Arial" panose="020B0604020202020204" pitchFamily="34" charset="0"/>
                <a:cs typeface="Arial" panose="020B0604020202020204" pitchFamily="34" charset="0"/>
              </a:rPr>
              <a:t>Назначение</a:t>
            </a:r>
            <a:r>
              <a:rPr lang="ru-RU" b="1" dirty="0">
                <a:solidFill>
                  <a:schemeClr val="bg1"/>
                </a:solidFill>
                <a:latin typeface="Arial" panose="020B0604020202020204" pitchFamily="34" charset="0"/>
                <a:cs typeface="Arial" panose="020B0604020202020204" pitchFamily="34" charset="0"/>
              </a:rPr>
              <a:t> внешней памяти компьютера заключается в долговременном хранении информации любого вида. Выключение питания компьютера не приводит к очистке внешней памяти. Объем этой памяти в тысячи раз больше объема внутренней памяти. Кроме того, в случае необходимости ее можно «нарастить» так же, как можно купить дополнительную книжную полку для хранения новых книг. Но обращение к внешней памяти требует гораздо большего времени. Как человек затрачивает на поиск информации в справочной литературе гораздо больше времени, чем на ее поиск в собственной памяти, так и скорость обращения (доступа) к внешней памяти существенно больше, чем к оперативной.</a:t>
            </a:r>
          </a:p>
        </p:txBody>
      </p:sp>
    </p:spTree>
    <p:extLst>
      <p:ext uri="{BB962C8B-B14F-4D97-AF65-F5344CB8AC3E}">
        <p14:creationId xmlns:p14="http://schemas.microsoft.com/office/powerpoint/2010/main" val="3474555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2E682E4-BB73-4E75-9A25-084DDDCEF3DF}"/>
              </a:ext>
            </a:extLst>
          </p:cNvPr>
          <p:cNvSpPr>
            <a:spLocks noGrp="1"/>
          </p:cNvSpPr>
          <p:nvPr>
            <p:ph idx="1"/>
          </p:nvPr>
        </p:nvSpPr>
        <p:spPr>
          <a:xfrm>
            <a:off x="394652" y="350520"/>
            <a:ext cx="9999028" cy="5867400"/>
          </a:xfrm>
        </p:spPr>
        <p:txBody>
          <a:bodyPr>
            <a:noAutofit/>
          </a:bodyPr>
          <a:lstStyle/>
          <a:p>
            <a:r>
              <a:rPr lang="ru-RU" sz="2400" b="1" dirty="0">
                <a:solidFill>
                  <a:schemeClr val="bg1"/>
                </a:solidFill>
                <a:latin typeface="Arial" panose="020B0604020202020204" pitchFamily="34" charset="0"/>
                <a:cs typeface="Arial" panose="020B0604020202020204" pitchFamily="34" charset="0"/>
              </a:rPr>
              <a:t>К характеристикам </a:t>
            </a:r>
            <a:r>
              <a:rPr lang="ru-RU" b="1" dirty="0">
                <a:solidFill>
                  <a:schemeClr val="bg1"/>
                </a:solidFill>
                <a:latin typeface="Arial" panose="020B0604020202020204" pitchFamily="34" charset="0"/>
                <a:cs typeface="Arial" panose="020B0604020202020204" pitchFamily="34" charset="0"/>
              </a:rPr>
              <a:t>памяти для внешней памяти используют понятия плотности записи и скорости обмена информацией.</a:t>
            </a:r>
          </a:p>
          <a:p>
            <a:r>
              <a:rPr lang="ru-RU" sz="2400" b="1" dirty="0">
                <a:solidFill>
                  <a:schemeClr val="bg1"/>
                </a:solidFill>
                <a:latin typeface="Arial" panose="020B0604020202020204" pitchFamily="34" charset="0"/>
                <a:cs typeface="Arial" panose="020B0604020202020204" pitchFamily="34" charset="0"/>
              </a:rPr>
              <a:t>Плотность записи </a:t>
            </a:r>
            <a:r>
              <a:rPr lang="ru-RU" b="1" dirty="0">
                <a:solidFill>
                  <a:schemeClr val="bg1"/>
                </a:solidFill>
                <a:latin typeface="Arial" panose="020B0604020202020204" pitchFamily="34" charset="0"/>
                <a:cs typeface="Arial" panose="020B0604020202020204" pitchFamily="34" charset="0"/>
              </a:rPr>
              <a:t>определяется объемом информации, записанным на единице длины дорожки. Единицей измерения плотности записи служат биты на миллиметр (бит/мм). Плотность записи зависит от плотности нанесения дорожек на поверхность, то есть числа дорожек на поверхности диска.</a:t>
            </a:r>
          </a:p>
          <a:p>
            <a:r>
              <a:rPr lang="ru-RU" sz="2400" b="1" dirty="0">
                <a:solidFill>
                  <a:schemeClr val="bg1"/>
                </a:solidFill>
                <a:latin typeface="Arial" panose="020B0604020202020204" pitchFamily="34" charset="0"/>
                <a:cs typeface="Arial" panose="020B0604020202020204" pitchFamily="34" charset="0"/>
              </a:rPr>
              <a:t>Скорость обмена информации </a:t>
            </a:r>
            <a:r>
              <a:rPr lang="ru-RU" b="1" dirty="0">
                <a:solidFill>
                  <a:schemeClr val="bg1"/>
                </a:solidFill>
                <a:latin typeface="Arial" panose="020B0604020202020204" pitchFamily="34" charset="0"/>
                <a:cs typeface="Arial" panose="020B0604020202020204" pitchFamily="34" charset="0"/>
              </a:rPr>
              <a:t>зависит от скорости ее считывания или записи на носитель, что, в свою очередь, определяется скоростью вращения или перемещения этого носителя в устройстве. По способу записи и чтения устройства внешней памяти (накопители) подразделяются в зависимости от вида носителя на магнитные, оптические и электронные (флэш-память). Рассмотрим основные виды внешних носителей информации.</a:t>
            </a:r>
          </a:p>
        </p:txBody>
      </p:sp>
    </p:spTree>
    <p:extLst>
      <p:ext uri="{BB962C8B-B14F-4D97-AF65-F5344CB8AC3E}">
        <p14:creationId xmlns:p14="http://schemas.microsoft.com/office/powerpoint/2010/main" val="382058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A5A2A3A-B8A7-4756-A452-D416D8F07078}"/>
              </a:ext>
            </a:extLst>
          </p:cNvPr>
          <p:cNvSpPr>
            <a:spLocks noGrp="1"/>
          </p:cNvSpPr>
          <p:nvPr>
            <p:ph type="ctrTitle"/>
          </p:nvPr>
        </p:nvSpPr>
        <p:spPr>
          <a:xfrm>
            <a:off x="684212" y="685799"/>
            <a:ext cx="8001000" cy="59436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Гибкие магнитные диски</a:t>
            </a:r>
          </a:p>
        </p:txBody>
      </p:sp>
      <p:sp>
        <p:nvSpPr>
          <p:cNvPr id="3" name="Подзаголовок 2">
            <a:extLst>
              <a:ext uri="{FF2B5EF4-FFF2-40B4-BE49-F238E27FC236}">
                <a16:creationId xmlns:a16="http://schemas.microsoft.com/office/drawing/2014/main" id="{45A87707-3192-4E44-B0A0-560E4F4AA264}"/>
              </a:ext>
            </a:extLst>
          </p:cNvPr>
          <p:cNvSpPr>
            <a:spLocks noGrp="1"/>
          </p:cNvSpPr>
          <p:nvPr>
            <p:ph type="subTitle" idx="1"/>
          </p:nvPr>
        </p:nvSpPr>
        <p:spPr>
          <a:xfrm>
            <a:off x="684212" y="1737361"/>
            <a:ext cx="6400800" cy="4053840"/>
          </a:xfrm>
        </p:spPr>
        <p:txBody>
          <a:bodyPr>
            <a:normAutofit/>
          </a:bodyPr>
          <a:lstStyle/>
          <a:p>
            <a:r>
              <a:rPr lang="ru-RU" sz="2000" b="1" dirty="0">
                <a:solidFill>
                  <a:schemeClr val="bg1"/>
                </a:solidFill>
                <a:latin typeface="Arial" panose="020B0604020202020204" pitchFamily="34" charset="0"/>
                <a:cs typeface="Arial" panose="020B0604020202020204" pitchFamily="34" charset="0"/>
              </a:rPr>
              <a:t>Одним из наиболее распространенных носителей информации являются гибкие магнитные диски (дискеты) или флоппи-диски (от англ. </a:t>
            </a:r>
            <a:r>
              <a:rPr lang="ru-RU" sz="2000" b="1" dirty="0" err="1">
                <a:solidFill>
                  <a:schemeClr val="bg1"/>
                </a:solidFill>
                <a:latin typeface="Arial" panose="020B0604020202020204" pitchFamily="34" charset="0"/>
                <a:cs typeface="Arial" panose="020B0604020202020204" pitchFamily="34" charset="0"/>
              </a:rPr>
              <a:t>floppy</a:t>
            </a:r>
            <a:r>
              <a:rPr lang="ru-RU" sz="2000" b="1" dirty="0">
                <a:solidFill>
                  <a:schemeClr val="bg1"/>
                </a:solidFill>
                <a:latin typeface="Arial" panose="020B0604020202020204" pitchFamily="34" charset="0"/>
                <a:cs typeface="Arial" panose="020B0604020202020204" pitchFamily="34" charset="0"/>
              </a:rPr>
              <a:t> </a:t>
            </a:r>
            <a:r>
              <a:rPr lang="ru-RU" sz="2000" b="1" dirty="0" err="1">
                <a:solidFill>
                  <a:schemeClr val="bg1"/>
                </a:solidFill>
                <a:latin typeface="Arial" panose="020B0604020202020204" pitchFamily="34" charset="0"/>
                <a:cs typeface="Arial" panose="020B0604020202020204" pitchFamily="34" charset="0"/>
              </a:rPr>
              <a:t>disk</a:t>
            </a:r>
            <a:r>
              <a:rPr lang="ru-RU" sz="2000" b="1" dirty="0">
                <a:solidFill>
                  <a:schemeClr val="bg1"/>
                </a:solidFill>
                <a:latin typeface="Arial" panose="020B0604020202020204" pitchFamily="34" charset="0"/>
                <a:cs typeface="Arial" panose="020B0604020202020204" pitchFamily="34" charset="0"/>
              </a:rPr>
              <a:t>). В настоящее время широко используются гибкие диски с внешним диаметром 3,5" (дюйма), или 89 мм, называемые обычно 3-дюймовыми. Диски называются гибкими потому что их рабочая поверхность изготовлена из эластичного материала и помещена в твердый защитный конверт. Для доступа к магнитной поверхности диска в защитном конверте имеется закрытое шторкой окно.</a:t>
            </a:r>
          </a:p>
        </p:txBody>
      </p:sp>
      <p:pic>
        <p:nvPicPr>
          <p:cNvPr id="7" name="Рисунок 6">
            <a:extLst>
              <a:ext uri="{FF2B5EF4-FFF2-40B4-BE49-F238E27FC236}">
                <a16:creationId xmlns:a16="http://schemas.microsoft.com/office/drawing/2014/main" id="{0DBFDF66-BE9B-4FD4-B80E-B73530DE5C4E}"/>
              </a:ext>
            </a:extLst>
          </p:cNvPr>
          <p:cNvPicPr>
            <a:picLocks noChangeAspect="1"/>
          </p:cNvPicPr>
          <p:nvPr/>
        </p:nvPicPr>
        <p:blipFill>
          <a:blip r:embed="rId2"/>
          <a:stretch>
            <a:fillRect/>
          </a:stretch>
        </p:blipFill>
        <p:spPr>
          <a:xfrm>
            <a:off x="7635240" y="685799"/>
            <a:ext cx="1697672" cy="1731625"/>
          </a:xfrm>
          <a:prstGeom prst="rect">
            <a:avLst/>
          </a:prstGeom>
        </p:spPr>
      </p:pic>
    </p:spTree>
    <p:extLst>
      <p:ext uri="{BB962C8B-B14F-4D97-AF65-F5344CB8AC3E}">
        <p14:creationId xmlns:p14="http://schemas.microsoft.com/office/powerpoint/2010/main" val="3096461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A9F72F0C-6E98-490B-B8F2-B5ECD32B665F}"/>
              </a:ext>
            </a:extLst>
          </p:cNvPr>
          <p:cNvSpPr>
            <a:spLocks noGrp="1"/>
          </p:cNvSpPr>
          <p:nvPr>
            <p:ph type="subTitle" idx="1"/>
          </p:nvPr>
        </p:nvSpPr>
        <p:spPr>
          <a:xfrm>
            <a:off x="487680" y="411480"/>
            <a:ext cx="7606665" cy="6187439"/>
          </a:xfrm>
        </p:spPr>
        <p:txBody>
          <a:bodyPr>
            <a:noAutofit/>
          </a:bodyPr>
          <a:lstStyle/>
          <a:p>
            <a:r>
              <a:rPr lang="ru-RU" sz="2000" b="1" dirty="0">
                <a:solidFill>
                  <a:schemeClr val="bg1"/>
                </a:solidFill>
                <a:latin typeface="Arial" panose="020B0604020202020204" pitchFamily="34" charset="0"/>
                <a:cs typeface="Arial" panose="020B0604020202020204" pitchFamily="34" charset="0"/>
              </a:rPr>
              <a:t>Поверхность диска покрывается специальным магнитным слоем. Именно этот слой обеспечивает хранение данных, представленных двоичным кодом. Наличие намагниченного участка поверхности кодируется как 1, отсутствие — как 0. Информация записывается с двух сторон диска на дорожках, которые представляют собой концентрические окружности. Каждая дорожка разделяется на секторы. Дорожки и секторы представляют собой намагниченные участки поверхности диска.</a:t>
            </a:r>
          </a:p>
          <a:p>
            <a:r>
              <a:rPr lang="ru-RU" sz="2000" b="1" dirty="0">
                <a:solidFill>
                  <a:schemeClr val="bg1"/>
                </a:solidFill>
                <a:latin typeface="Arial" panose="020B0604020202020204" pitchFamily="34" charset="0"/>
                <a:cs typeface="Arial" panose="020B0604020202020204" pitchFamily="34" charset="0"/>
              </a:rPr>
              <a:t>Для обращения к диску, установленному в дисководе, используются специальные имена в виде латинской буквы с двоеточием. Наличие после буквы двоеточия позволяет компьютеру отличить имя дисковода от буквы, поскольку это общее правило. Дисководу для считывания информации с 3-дюймового диска присваивается имя А: или иногда В:.</a:t>
            </a:r>
          </a:p>
        </p:txBody>
      </p:sp>
      <p:pic>
        <p:nvPicPr>
          <p:cNvPr id="5" name="Рисунок 4">
            <a:extLst>
              <a:ext uri="{FF2B5EF4-FFF2-40B4-BE49-F238E27FC236}">
                <a16:creationId xmlns:a16="http://schemas.microsoft.com/office/drawing/2014/main" id="{E86DFEF6-E52B-492D-82AB-F158BA18ED4D}"/>
              </a:ext>
            </a:extLst>
          </p:cNvPr>
          <p:cNvPicPr>
            <a:picLocks noChangeAspect="1"/>
          </p:cNvPicPr>
          <p:nvPr/>
        </p:nvPicPr>
        <p:blipFill>
          <a:blip r:embed="rId2"/>
          <a:stretch>
            <a:fillRect/>
          </a:stretch>
        </p:blipFill>
        <p:spPr>
          <a:xfrm>
            <a:off x="8094345" y="411480"/>
            <a:ext cx="2238375" cy="1571989"/>
          </a:xfrm>
          <a:prstGeom prst="rect">
            <a:avLst/>
          </a:prstGeom>
        </p:spPr>
      </p:pic>
    </p:spTree>
    <p:extLst>
      <p:ext uri="{BB962C8B-B14F-4D97-AF65-F5344CB8AC3E}">
        <p14:creationId xmlns:p14="http://schemas.microsoft.com/office/powerpoint/2010/main" val="3934518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318B669-6B76-42E3-8591-C3C03E1CC5E0}"/>
              </a:ext>
            </a:extLst>
          </p:cNvPr>
          <p:cNvSpPr>
            <a:spLocks noGrp="1"/>
          </p:cNvSpPr>
          <p:nvPr>
            <p:ph type="ctrTitle"/>
          </p:nvPr>
        </p:nvSpPr>
        <p:spPr>
          <a:xfrm>
            <a:off x="684212" y="685799"/>
            <a:ext cx="8001000" cy="56388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Жесткие магнитные диски</a:t>
            </a:r>
          </a:p>
        </p:txBody>
      </p:sp>
      <p:sp>
        <p:nvSpPr>
          <p:cNvPr id="3" name="Подзаголовок 2">
            <a:extLst>
              <a:ext uri="{FF2B5EF4-FFF2-40B4-BE49-F238E27FC236}">
                <a16:creationId xmlns:a16="http://schemas.microsoft.com/office/drawing/2014/main" id="{68941938-8C20-4DDC-8766-586720D5E77B}"/>
              </a:ext>
            </a:extLst>
          </p:cNvPr>
          <p:cNvSpPr>
            <a:spLocks noGrp="1"/>
          </p:cNvSpPr>
          <p:nvPr>
            <p:ph type="subTitle" idx="1"/>
          </p:nvPr>
        </p:nvSpPr>
        <p:spPr>
          <a:xfrm>
            <a:off x="684212" y="1981200"/>
            <a:ext cx="6400800" cy="4191001"/>
          </a:xfrm>
        </p:spPr>
        <p:txBody>
          <a:bodyPr>
            <a:normAutofit/>
          </a:bodyPr>
          <a:lstStyle/>
          <a:p>
            <a:r>
              <a:rPr lang="ru-RU" sz="2000" b="1" dirty="0">
                <a:solidFill>
                  <a:schemeClr val="bg1"/>
                </a:solidFill>
                <a:latin typeface="Arial" panose="020B0604020202020204" pitchFamily="34" charset="0"/>
                <a:cs typeface="Arial" panose="020B0604020202020204" pitchFamily="34" charset="0"/>
              </a:rPr>
              <a:t>Одним из обязательных компонентов персонального компьютера являются жесткие магнитные диски. Они представляют собой набор металлических либо керамических дисков (пакет дисков), покрытых магнитным слоем. Диски вместе с блоком магнитных головок установлены внутри герметичного корпуса накопителя, обычно называемого винчестером. Накопитель на жестких магнитных дисках (винчестер) относится к накопителям с прямым доступом.</a:t>
            </a:r>
          </a:p>
        </p:txBody>
      </p:sp>
      <p:pic>
        <p:nvPicPr>
          <p:cNvPr id="5" name="Рисунок 4">
            <a:extLst>
              <a:ext uri="{FF2B5EF4-FFF2-40B4-BE49-F238E27FC236}">
                <a16:creationId xmlns:a16="http://schemas.microsoft.com/office/drawing/2014/main" id="{EC17A804-07B8-4305-BF4B-61D3C474E000}"/>
              </a:ext>
            </a:extLst>
          </p:cNvPr>
          <p:cNvPicPr>
            <a:picLocks noChangeAspect="1"/>
          </p:cNvPicPr>
          <p:nvPr/>
        </p:nvPicPr>
        <p:blipFill>
          <a:blip r:embed="rId2"/>
          <a:stretch>
            <a:fillRect/>
          </a:stretch>
        </p:blipFill>
        <p:spPr>
          <a:xfrm>
            <a:off x="7194591" y="685798"/>
            <a:ext cx="2368510" cy="1859281"/>
          </a:xfrm>
          <a:prstGeom prst="rect">
            <a:avLst/>
          </a:prstGeom>
        </p:spPr>
      </p:pic>
    </p:spTree>
    <p:extLst>
      <p:ext uri="{BB962C8B-B14F-4D97-AF65-F5344CB8AC3E}">
        <p14:creationId xmlns:p14="http://schemas.microsoft.com/office/powerpoint/2010/main" val="1713778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B67F6004-F096-4BB8-BDE5-51A68B825F29}"/>
              </a:ext>
            </a:extLst>
          </p:cNvPr>
          <p:cNvSpPr>
            <a:spLocks noGrp="1"/>
          </p:cNvSpPr>
          <p:nvPr>
            <p:ph type="subTitle" idx="1"/>
          </p:nvPr>
        </p:nvSpPr>
        <p:spPr>
          <a:xfrm>
            <a:off x="457200" y="716280"/>
            <a:ext cx="8564880" cy="5745480"/>
          </a:xfrm>
        </p:spPr>
        <p:txBody>
          <a:bodyPr>
            <a:normAutofit/>
          </a:bodyPr>
          <a:lstStyle/>
          <a:p>
            <a:r>
              <a:rPr lang="ru-RU" sz="2000" b="1" dirty="0">
                <a:solidFill>
                  <a:schemeClr val="bg1"/>
                </a:solidFill>
                <a:latin typeface="Arial" panose="020B0604020202020204" pitchFamily="34" charset="0"/>
                <a:cs typeface="Arial" panose="020B0604020202020204" pitchFamily="34" charset="0"/>
              </a:rPr>
              <a:t>Жесткий магнитный диск представляет собой очень сложное устройство с высокоточной механикой чтения/записи и электронной платой, управляющей работой диска. Чтобы сохранить информацию и работоспособность жестких дисков, необходимо оберегать их от ударов, резких толчков.</a:t>
            </a:r>
          </a:p>
          <a:p>
            <a:endParaRPr lang="ru-RU" sz="2000" b="1" dirty="0">
              <a:solidFill>
                <a:schemeClr val="bg1"/>
              </a:solidFill>
              <a:latin typeface="Arial" panose="020B0604020202020204" pitchFamily="34" charset="0"/>
              <a:cs typeface="Arial" panose="020B0604020202020204" pitchFamily="34" charset="0"/>
            </a:endParaRPr>
          </a:p>
          <a:p>
            <a:r>
              <a:rPr lang="ru-RU" sz="2000" b="1" dirty="0">
                <a:solidFill>
                  <a:schemeClr val="bg1"/>
                </a:solidFill>
                <a:latin typeface="Arial" panose="020B0604020202020204" pitchFamily="34" charset="0"/>
                <a:cs typeface="Arial" panose="020B0604020202020204" pitchFamily="34" charset="0"/>
              </a:rPr>
              <a:t>Для обращения к жесткому диску используется имя, задаваемое любой латинской буквой, начиная с С:. В случае если установлен второй жесткий диск, ему присваивается следующая буква латинского алфавита D: и т. д. Для удобства работы в операционной системе предусмотрена возможность с помощью специальной системной программы условно разбивать один физический диск на несколько независимых частей, называемых логическими дисками. В этом случае каждой части одного физического диска присваивается свое логическое имя, что позволяет независимо обращаться к ним: С:, D: и т. д.</a:t>
            </a:r>
          </a:p>
        </p:txBody>
      </p:sp>
    </p:spTree>
    <p:extLst>
      <p:ext uri="{BB962C8B-B14F-4D97-AF65-F5344CB8AC3E}">
        <p14:creationId xmlns:p14="http://schemas.microsoft.com/office/powerpoint/2010/main" val="2900836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8D7297-FC4E-4427-B633-2E99EE0F4D8A}"/>
              </a:ext>
            </a:extLst>
          </p:cNvPr>
          <p:cNvSpPr>
            <a:spLocks noGrp="1"/>
          </p:cNvSpPr>
          <p:nvPr>
            <p:ph type="ctrTitle"/>
          </p:nvPr>
        </p:nvSpPr>
        <p:spPr>
          <a:xfrm>
            <a:off x="684212" y="685799"/>
            <a:ext cx="8001000" cy="56388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Оптические диски</a:t>
            </a:r>
          </a:p>
        </p:txBody>
      </p:sp>
      <p:sp>
        <p:nvSpPr>
          <p:cNvPr id="3" name="Подзаголовок 2">
            <a:extLst>
              <a:ext uri="{FF2B5EF4-FFF2-40B4-BE49-F238E27FC236}">
                <a16:creationId xmlns:a16="http://schemas.microsoft.com/office/drawing/2014/main" id="{B929ACC1-E406-4FF4-A367-5CB18CD2DA5C}"/>
              </a:ext>
            </a:extLst>
          </p:cNvPr>
          <p:cNvSpPr>
            <a:spLocks noGrp="1"/>
          </p:cNvSpPr>
          <p:nvPr>
            <p:ph type="subTitle" idx="1"/>
          </p:nvPr>
        </p:nvSpPr>
        <p:spPr>
          <a:xfrm>
            <a:off x="487680" y="1767840"/>
            <a:ext cx="7604760" cy="5090159"/>
          </a:xfrm>
        </p:spPr>
        <p:txBody>
          <a:bodyPr>
            <a:noAutofit/>
          </a:bodyPr>
          <a:lstStyle/>
          <a:p>
            <a:r>
              <a:rPr lang="ru-RU" sz="2000" b="1" dirty="0">
                <a:solidFill>
                  <a:schemeClr val="bg1"/>
                </a:solidFill>
                <a:latin typeface="Arial" panose="020B0604020202020204" pitchFamily="34" charset="0"/>
                <a:cs typeface="Arial" panose="020B0604020202020204" pitchFamily="34" charset="0"/>
              </a:rPr>
              <a:t>Оптические, или лазерные носители — это диски, на поверхности которых информация записана с помощью лазерного луча. Эти диски изготовлены из органических материалов с напылением на поверхность тонкого алюминиевого слоя. Такие диски часто называют компакт-дисками у или CD (англ. </a:t>
            </a:r>
            <a:r>
              <a:rPr lang="ru-RU" sz="2000" b="1" dirty="0" err="1">
                <a:solidFill>
                  <a:schemeClr val="bg1"/>
                </a:solidFill>
                <a:latin typeface="Arial" panose="020B0604020202020204" pitchFamily="34" charset="0"/>
                <a:cs typeface="Arial" panose="020B0604020202020204" pitchFamily="34" charset="0"/>
              </a:rPr>
              <a:t>Compact</a:t>
            </a:r>
            <a:r>
              <a:rPr lang="ru-RU" sz="2000" b="1" dirty="0">
                <a:solidFill>
                  <a:schemeClr val="bg1"/>
                </a:solidFill>
                <a:latin typeface="Arial" panose="020B0604020202020204" pitchFamily="34" charset="0"/>
                <a:cs typeface="Arial" panose="020B0604020202020204" pitchFamily="34" charset="0"/>
              </a:rPr>
              <a:t> </a:t>
            </a:r>
            <a:r>
              <a:rPr lang="ru-RU" sz="2000" b="1" dirty="0" err="1">
                <a:solidFill>
                  <a:schemeClr val="bg1"/>
                </a:solidFill>
                <a:latin typeface="Arial" panose="020B0604020202020204" pitchFamily="34" charset="0"/>
                <a:cs typeface="Arial" panose="020B0604020202020204" pitchFamily="34" charset="0"/>
              </a:rPr>
              <a:t>Disk</a:t>
            </a:r>
            <a:r>
              <a:rPr lang="ru-RU" sz="2000" b="1" dirty="0">
                <a:solidFill>
                  <a:schemeClr val="bg1"/>
                </a:solidFill>
                <a:latin typeface="Arial" panose="020B0604020202020204" pitchFamily="34" charset="0"/>
                <a:cs typeface="Arial" panose="020B0604020202020204" pitchFamily="34" charset="0"/>
              </a:rPr>
              <a:t> — компакт -диск). Лазерные диски в настоящее время являются наиболее популярными носителями информации. При габаритах (диаметр — 120 мм), сопоставимых с флоппи-дисками (диаметр — 89 мм), емкость современного компакт-диска примерно в 500 раз больше, чем у дискеты. Емкость лазерного диска составляет примерно 650 Мбайт, что эквивалентно хранению текстовой информации объемом около 450 книг или звукового файла длительностью 74 минуты.</a:t>
            </a:r>
          </a:p>
        </p:txBody>
      </p:sp>
      <p:pic>
        <p:nvPicPr>
          <p:cNvPr id="5" name="Рисунок 4">
            <a:extLst>
              <a:ext uri="{FF2B5EF4-FFF2-40B4-BE49-F238E27FC236}">
                <a16:creationId xmlns:a16="http://schemas.microsoft.com/office/drawing/2014/main" id="{EB039DF9-E07A-468B-8F83-E5B964CB210D}"/>
              </a:ext>
            </a:extLst>
          </p:cNvPr>
          <p:cNvPicPr>
            <a:picLocks noChangeAspect="1"/>
          </p:cNvPicPr>
          <p:nvPr/>
        </p:nvPicPr>
        <p:blipFill>
          <a:blip r:embed="rId2"/>
          <a:stretch>
            <a:fillRect/>
          </a:stretch>
        </p:blipFill>
        <p:spPr>
          <a:xfrm>
            <a:off x="7802880" y="685799"/>
            <a:ext cx="2407920" cy="1529029"/>
          </a:xfrm>
          <a:prstGeom prst="rect">
            <a:avLst/>
          </a:prstGeom>
        </p:spPr>
      </p:pic>
    </p:spTree>
    <p:extLst>
      <p:ext uri="{BB962C8B-B14F-4D97-AF65-F5344CB8AC3E}">
        <p14:creationId xmlns:p14="http://schemas.microsoft.com/office/powerpoint/2010/main" val="2928329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9F654BC-9591-4DEA-8623-095D2A773A19}"/>
              </a:ext>
            </a:extLst>
          </p:cNvPr>
          <p:cNvSpPr>
            <a:spLocks noGrp="1"/>
          </p:cNvSpPr>
          <p:nvPr>
            <p:ph type="ctrTitle"/>
          </p:nvPr>
        </p:nvSpPr>
        <p:spPr>
          <a:xfrm>
            <a:off x="684212" y="807720"/>
            <a:ext cx="8001000" cy="1371600"/>
          </a:xfrm>
        </p:spPr>
        <p:txBody>
          <a:bodyPr>
            <a:normAutofit/>
          </a:bodyPr>
          <a:lstStyle/>
          <a:p>
            <a:r>
              <a:rPr lang="ru-RU" sz="3100" b="1" dirty="0">
                <a:solidFill>
                  <a:schemeClr val="bg1"/>
                </a:solidFill>
                <a:latin typeface="Arial" panose="020B0604020202020204" pitchFamily="34" charset="0"/>
                <a:cs typeface="Arial" panose="020B0604020202020204" pitchFamily="34" charset="0"/>
              </a:rPr>
              <a:t>Магнитные ленты</a:t>
            </a:r>
            <a:br>
              <a:rPr lang="ru-RU" dirty="0"/>
            </a:br>
            <a:endParaRPr lang="ru-RU" dirty="0"/>
          </a:p>
        </p:txBody>
      </p:sp>
      <p:sp>
        <p:nvSpPr>
          <p:cNvPr id="3" name="Подзаголовок 2">
            <a:extLst>
              <a:ext uri="{FF2B5EF4-FFF2-40B4-BE49-F238E27FC236}">
                <a16:creationId xmlns:a16="http://schemas.microsoft.com/office/drawing/2014/main" id="{9BFE2572-315E-4EC4-A3EB-B6DE9FCA9B21}"/>
              </a:ext>
            </a:extLst>
          </p:cNvPr>
          <p:cNvSpPr>
            <a:spLocks noGrp="1"/>
          </p:cNvSpPr>
          <p:nvPr>
            <p:ph type="subTitle" idx="1"/>
          </p:nvPr>
        </p:nvSpPr>
        <p:spPr>
          <a:xfrm>
            <a:off x="684212" y="2072640"/>
            <a:ext cx="6400800" cy="4434839"/>
          </a:xfrm>
        </p:spPr>
        <p:txBody>
          <a:bodyPr>
            <a:normAutofit/>
          </a:bodyPr>
          <a:lstStyle/>
          <a:p>
            <a:r>
              <a:rPr lang="ru-RU" sz="2000" b="1" dirty="0">
                <a:solidFill>
                  <a:schemeClr val="bg1"/>
                </a:solidFill>
                <a:latin typeface="Arial" panose="020B0604020202020204" pitchFamily="34" charset="0"/>
                <a:cs typeface="Arial" panose="020B0604020202020204" pitchFamily="34" charset="0"/>
              </a:rPr>
              <a:t>Магнитные ленты представляют собой носитель, аналогичный используемому в аудиокассетах бытовых магнитофонов. Устройство, которое обеспечивает запись и считывание информации с магнитных лент, называется стримером (от англ. </a:t>
            </a:r>
            <a:r>
              <a:rPr lang="ru-RU" sz="2000" b="1" dirty="0" err="1">
                <a:solidFill>
                  <a:schemeClr val="bg1"/>
                </a:solidFill>
                <a:latin typeface="Arial" panose="020B0604020202020204" pitchFamily="34" charset="0"/>
                <a:cs typeface="Arial" panose="020B0604020202020204" pitchFamily="34" charset="0"/>
              </a:rPr>
              <a:t>stream</a:t>
            </a:r>
            <a:r>
              <a:rPr lang="ru-RU" sz="2000" b="1" dirty="0">
                <a:solidFill>
                  <a:schemeClr val="bg1"/>
                </a:solidFill>
                <a:latin typeface="Arial" panose="020B0604020202020204" pitchFamily="34" charset="0"/>
                <a:cs typeface="Arial" panose="020B0604020202020204" pitchFamily="34" charset="0"/>
              </a:rPr>
              <a:t> — поток, течение; струиться). Стример относится к устройствам с последовательным доступом к информации и характеризуется гораздо меньшей скоростью записи и считывания информации по сравнению с дисководами</a:t>
            </a:r>
            <a:r>
              <a:rPr lang="ru-RU" dirty="0"/>
              <a:t>.</a:t>
            </a:r>
          </a:p>
        </p:txBody>
      </p:sp>
      <p:pic>
        <p:nvPicPr>
          <p:cNvPr id="5" name="Рисунок 4">
            <a:extLst>
              <a:ext uri="{FF2B5EF4-FFF2-40B4-BE49-F238E27FC236}">
                <a16:creationId xmlns:a16="http://schemas.microsoft.com/office/drawing/2014/main" id="{28C56273-9578-40F3-8D89-A3A14E70EBA2}"/>
              </a:ext>
            </a:extLst>
          </p:cNvPr>
          <p:cNvPicPr>
            <a:picLocks noChangeAspect="1"/>
          </p:cNvPicPr>
          <p:nvPr/>
        </p:nvPicPr>
        <p:blipFill>
          <a:blip r:embed="rId2"/>
          <a:stretch>
            <a:fillRect/>
          </a:stretch>
        </p:blipFill>
        <p:spPr>
          <a:xfrm>
            <a:off x="6739211" y="807720"/>
            <a:ext cx="2646325" cy="1706880"/>
          </a:xfrm>
          <a:prstGeom prst="rect">
            <a:avLst/>
          </a:prstGeom>
        </p:spPr>
      </p:pic>
    </p:spTree>
    <p:extLst>
      <p:ext uri="{BB962C8B-B14F-4D97-AF65-F5344CB8AC3E}">
        <p14:creationId xmlns:p14="http://schemas.microsoft.com/office/powerpoint/2010/main" val="37330525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B496669-A035-4B21-8BAB-1EB63D6EE503}"/>
              </a:ext>
            </a:extLst>
          </p:cNvPr>
          <p:cNvSpPr>
            <a:spLocks noGrp="1"/>
          </p:cNvSpPr>
          <p:nvPr>
            <p:ph type="ctrTitle"/>
          </p:nvPr>
        </p:nvSpPr>
        <p:spPr>
          <a:xfrm>
            <a:off x="684212" y="685799"/>
            <a:ext cx="8001000" cy="53340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Флэш-память</a:t>
            </a:r>
          </a:p>
        </p:txBody>
      </p:sp>
      <p:sp>
        <p:nvSpPr>
          <p:cNvPr id="3" name="Подзаголовок 2">
            <a:extLst>
              <a:ext uri="{FF2B5EF4-FFF2-40B4-BE49-F238E27FC236}">
                <a16:creationId xmlns:a16="http://schemas.microsoft.com/office/drawing/2014/main" id="{1AFB3F7A-43F8-420A-8D66-6A734EA24F80}"/>
              </a:ext>
            </a:extLst>
          </p:cNvPr>
          <p:cNvSpPr>
            <a:spLocks noGrp="1"/>
          </p:cNvSpPr>
          <p:nvPr>
            <p:ph type="subTitle" idx="1"/>
          </p:nvPr>
        </p:nvSpPr>
        <p:spPr>
          <a:xfrm>
            <a:off x="684212" y="1706880"/>
            <a:ext cx="6844348" cy="4998720"/>
          </a:xfrm>
        </p:spPr>
        <p:txBody>
          <a:bodyPr>
            <a:noAutofit/>
          </a:bodyPr>
          <a:lstStyle/>
          <a:p>
            <a:r>
              <a:rPr lang="ru-RU" sz="2000" b="1" dirty="0">
                <a:solidFill>
                  <a:schemeClr val="bg1"/>
                </a:solidFill>
                <a:latin typeface="Arial" panose="020B0604020202020204" pitchFamily="34" charset="0"/>
                <a:cs typeface="Arial" panose="020B0604020202020204" pitchFamily="34" charset="0"/>
              </a:rPr>
              <a:t>Флэш-память относится к электронному энергонезависимому типу памяти. Принцип работы флэш-памяти аналогичен принципу работы модулей оперативной памяти компьютера.</a:t>
            </a:r>
          </a:p>
          <a:p>
            <a:r>
              <a:rPr lang="ru-RU" sz="2000" b="1" dirty="0">
                <a:solidFill>
                  <a:schemeClr val="bg1"/>
                </a:solidFill>
                <a:latin typeface="Arial" panose="020B0604020202020204" pitchFamily="34" charset="0"/>
                <a:cs typeface="Arial" panose="020B0604020202020204" pitchFamily="34" charset="0"/>
              </a:rPr>
              <a:t>Главное отличие состоит в том, что она энергонезависима, то есть хранит данные до тех пор, пока вы их сами не удалите. При работе с флэш-памятью используются такие же операции, что и с другими носителями: запись, чтение, стирание (удаление).</a:t>
            </a:r>
          </a:p>
          <a:p>
            <a:r>
              <a:rPr lang="ru-RU" sz="2000" b="1" dirty="0">
                <a:solidFill>
                  <a:schemeClr val="bg1"/>
                </a:solidFill>
                <a:latin typeface="Arial" panose="020B0604020202020204" pitchFamily="34" charset="0"/>
                <a:cs typeface="Arial" panose="020B0604020202020204" pitchFamily="34" charset="0"/>
              </a:rPr>
              <a:t>Флэш-память имеет ограниченный срок службы, который зависит от объема перезаписываемой информации и от частоты ее обновления.</a:t>
            </a:r>
          </a:p>
        </p:txBody>
      </p:sp>
      <p:pic>
        <p:nvPicPr>
          <p:cNvPr id="5" name="Рисунок 4">
            <a:extLst>
              <a:ext uri="{FF2B5EF4-FFF2-40B4-BE49-F238E27FC236}">
                <a16:creationId xmlns:a16="http://schemas.microsoft.com/office/drawing/2014/main" id="{51FEF49C-9810-465D-937B-D8EFDEA79E99}"/>
              </a:ext>
            </a:extLst>
          </p:cNvPr>
          <p:cNvPicPr>
            <a:picLocks noChangeAspect="1"/>
          </p:cNvPicPr>
          <p:nvPr/>
        </p:nvPicPr>
        <p:blipFill>
          <a:blip r:embed="rId2"/>
          <a:stretch>
            <a:fillRect/>
          </a:stretch>
        </p:blipFill>
        <p:spPr>
          <a:xfrm>
            <a:off x="7686992" y="758714"/>
            <a:ext cx="1996440" cy="1484852"/>
          </a:xfrm>
          <a:prstGeom prst="rect">
            <a:avLst/>
          </a:prstGeom>
        </p:spPr>
      </p:pic>
    </p:spTree>
    <p:extLst>
      <p:ext uri="{BB962C8B-B14F-4D97-AF65-F5344CB8AC3E}">
        <p14:creationId xmlns:p14="http://schemas.microsoft.com/office/powerpoint/2010/main" val="38614650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C7AD0977-FD9F-41C0-8E80-DD9FE07F4C9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95785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66809E-EE5C-4CEC-910C-E06271645045}"/>
              </a:ext>
            </a:extLst>
          </p:cNvPr>
          <p:cNvSpPr>
            <a:spLocks noGrp="1"/>
          </p:cNvSpPr>
          <p:nvPr>
            <p:ph type="ctrTitle"/>
          </p:nvPr>
        </p:nvSpPr>
        <p:spPr>
          <a:xfrm>
            <a:off x="684212" y="685799"/>
            <a:ext cx="8001000" cy="60960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вывод</a:t>
            </a:r>
          </a:p>
        </p:txBody>
      </p:sp>
      <p:sp>
        <p:nvSpPr>
          <p:cNvPr id="3" name="Подзаголовок 2">
            <a:extLst>
              <a:ext uri="{FF2B5EF4-FFF2-40B4-BE49-F238E27FC236}">
                <a16:creationId xmlns:a16="http://schemas.microsoft.com/office/drawing/2014/main" id="{4FE903CE-78FD-4DCA-B44B-7008C92FB147}"/>
              </a:ext>
            </a:extLst>
          </p:cNvPr>
          <p:cNvSpPr>
            <a:spLocks noGrp="1"/>
          </p:cNvSpPr>
          <p:nvPr>
            <p:ph type="subTitle" idx="1"/>
          </p:nvPr>
        </p:nvSpPr>
        <p:spPr>
          <a:xfrm>
            <a:off x="684212" y="1920240"/>
            <a:ext cx="6400800" cy="4480559"/>
          </a:xfrm>
        </p:spPr>
        <p:txBody>
          <a:bodyPr>
            <a:normAutofit/>
          </a:bodyPr>
          <a:lstStyle/>
          <a:p>
            <a:r>
              <a:rPr lang="ru-RU" sz="2000" b="1" dirty="0">
                <a:solidFill>
                  <a:schemeClr val="bg1"/>
                </a:solidFill>
                <a:latin typeface="Arial" panose="020B0604020202020204" pitchFamily="34" charset="0"/>
                <a:cs typeface="Arial" panose="020B0604020202020204" pitchFamily="34" charset="0"/>
              </a:rPr>
              <a:t>Современные компьютеры, как правило, имеют внешнюю память в составе: винчестер, дисковод для 3,5-дюймовых дискет, CD-ROM, флэш-память. Следует помнить, что магнитные диски и ленты чувствительны к воздействию магнитных полей. В частности, размещение поблизости с ними сильного магнита может разрушить информацию, хранимую на перечисленных носителях.</a:t>
            </a:r>
          </a:p>
          <a:p>
            <a:r>
              <a:rPr lang="ru-RU" sz="2000" b="1" dirty="0">
                <a:solidFill>
                  <a:schemeClr val="bg1"/>
                </a:solidFill>
                <a:latin typeface="Arial" panose="020B0604020202020204" pitchFamily="34" charset="0"/>
                <a:cs typeface="Arial" panose="020B0604020202020204" pitchFamily="34" charset="0"/>
              </a:rPr>
              <a:t> Поэтому, используя магнитные носители, необходимо обеспечить их удаленность от источников магнитных полей</a:t>
            </a:r>
            <a:r>
              <a:rPr lang="ru-RU" dirty="0"/>
              <a:t>.</a:t>
            </a:r>
          </a:p>
        </p:txBody>
      </p:sp>
    </p:spTree>
    <p:extLst>
      <p:ext uri="{BB962C8B-B14F-4D97-AF65-F5344CB8AC3E}">
        <p14:creationId xmlns:p14="http://schemas.microsoft.com/office/powerpoint/2010/main" val="878413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847793E0-3D96-404C-9018-9871AFCF9BAA}"/>
              </a:ext>
            </a:extLst>
          </p:cNvPr>
          <p:cNvPicPr>
            <a:picLocks noChangeAspect="1"/>
          </p:cNvPicPr>
          <p:nvPr/>
        </p:nvPicPr>
        <p:blipFill>
          <a:blip r:embed="rId2"/>
          <a:stretch>
            <a:fillRect/>
          </a:stretch>
        </p:blipFill>
        <p:spPr>
          <a:xfrm>
            <a:off x="883920" y="499236"/>
            <a:ext cx="9067800" cy="5909183"/>
          </a:xfrm>
          <a:prstGeom prst="rect">
            <a:avLst/>
          </a:prstGeom>
        </p:spPr>
      </p:pic>
    </p:spTree>
    <p:extLst>
      <p:ext uri="{BB962C8B-B14F-4D97-AF65-F5344CB8AC3E}">
        <p14:creationId xmlns:p14="http://schemas.microsoft.com/office/powerpoint/2010/main" val="415695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A3D4A6F-EDD1-42CF-AE16-DC50CCF9F540}"/>
              </a:ext>
            </a:extLst>
          </p:cNvPr>
          <p:cNvSpPr>
            <a:spLocks noGrp="1"/>
          </p:cNvSpPr>
          <p:nvPr>
            <p:ph idx="1"/>
          </p:nvPr>
        </p:nvSpPr>
        <p:spPr>
          <a:xfrm>
            <a:off x="684212" y="-899160"/>
            <a:ext cx="10136188" cy="7406640"/>
          </a:xfrm>
        </p:spPr>
        <p:txBody>
          <a:bodyPr>
            <a:normAutofit/>
          </a:bodyPr>
          <a:lstStyle/>
          <a:p>
            <a:pPr marL="0" indent="0">
              <a:buNone/>
            </a:pPr>
            <a:r>
              <a:rPr lang="ru-RU" sz="2400" b="1" dirty="0">
                <a:solidFill>
                  <a:schemeClr val="bg1"/>
                </a:solidFill>
                <a:latin typeface="Arial" panose="020B0604020202020204" pitchFamily="34" charset="0"/>
                <a:cs typeface="Arial" panose="020B0604020202020204" pitchFamily="34" charset="0"/>
              </a:rPr>
              <a:t>          Назначение и основные характеристики памяти</a:t>
            </a:r>
          </a:p>
          <a:p>
            <a:endParaRPr lang="ru-RU" sz="2400" b="1" dirty="0">
              <a:solidFill>
                <a:schemeClr val="bg1"/>
              </a:solidFill>
              <a:latin typeface="Arial" panose="020B0604020202020204" pitchFamily="34" charset="0"/>
              <a:cs typeface="Arial" panose="020B0604020202020204" pitchFamily="34" charset="0"/>
            </a:endParaRPr>
          </a:p>
          <a:p>
            <a:r>
              <a:rPr lang="ru-RU" sz="2400" b="1" dirty="0">
                <a:solidFill>
                  <a:schemeClr val="bg1"/>
                </a:solidFill>
                <a:latin typeface="Arial" panose="020B0604020202020204" pitchFamily="34" charset="0"/>
                <a:cs typeface="Arial" panose="020B0604020202020204" pitchFamily="34" charset="0"/>
              </a:rPr>
              <a:t>В процессе работы компьютера программы, исходные данные, а также промежуточные и окончательные результаты необходимо где-то хранить и иметь возможность обращаться к ним. Для этого в составе компьютера имеются различные запоминающие устройства, которые называют памятью. Информация, хранящаяся в запоминающем устройстве, представляет собой закодированные с помощью цифр 0 и 1 различные символы (цифры, буквы, знаки), звуки, изображения</a:t>
            </a:r>
            <a:r>
              <a:rPr lang="ru-RU" dirty="0"/>
              <a:t>.</a:t>
            </a:r>
          </a:p>
        </p:txBody>
      </p:sp>
    </p:spTree>
    <p:extLst>
      <p:ext uri="{BB962C8B-B14F-4D97-AF65-F5344CB8AC3E}">
        <p14:creationId xmlns:p14="http://schemas.microsoft.com/office/powerpoint/2010/main" val="3553494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4BE0DFAD-B1B4-4959-93A5-96E32FE21CB4}"/>
              </a:ext>
            </a:extLst>
          </p:cNvPr>
          <p:cNvPicPr>
            <a:picLocks noChangeAspect="1"/>
          </p:cNvPicPr>
          <p:nvPr/>
        </p:nvPicPr>
        <p:blipFill>
          <a:blip r:embed="rId2"/>
          <a:stretch>
            <a:fillRect/>
          </a:stretch>
        </p:blipFill>
        <p:spPr>
          <a:xfrm>
            <a:off x="1828430" y="2676078"/>
            <a:ext cx="8535140" cy="1505843"/>
          </a:xfrm>
          <a:prstGeom prst="rect">
            <a:avLst/>
          </a:prstGeom>
        </p:spPr>
      </p:pic>
      <p:pic>
        <p:nvPicPr>
          <p:cNvPr id="4" name="Объект 3">
            <a:extLst>
              <a:ext uri="{FF2B5EF4-FFF2-40B4-BE49-F238E27FC236}">
                <a16:creationId xmlns:a16="http://schemas.microsoft.com/office/drawing/2014/main" id="{D7DE10F6-32EB-4AC1-AEF2-A7597E71BDE5}"/>
              </a:ext>
            </a:extLst>
          </p:cNvPr>
          <p:cNvPicPr>
            <a:picLocks noGrp="1" noChangeAspect="1"/>
          </p:cNvPicPr>
          <p:nvPr>
            <p:ph idx="1"/>
          </p:nvPr>
        </p:nvPicPr>
        <p:blipFill>
          <a:blip r:embed="rId2"/>
          <a:stretch>
            <a:fillRect/>
          </a:stretch>
        </p:blipFill>
        <p:spPr>
          <a:xfrm>
            <a:off x="684213" y="1740313"/>
            <a:ext cx="8534400" cy="1505712"/>
          </a:xfrm>
          <a:prstGeom prst="rect">
            <a:avLst/>
          </a:prstGeom>
        </p:spPr>
      </p:pic>
      <p:sp>
        <p:nvSpPr>
          <p:cNvPr id="7" name="TextBox 6">
            <a:extLst>
              <a:ext uri="{FF2B5EF4-FFF2-40B4-BE49-F238E27FC236}">
                <a16:creationId xmlns:a16="http://schemas.microsoft.com/office/drawing/2014/main" id="{207762C3-781A-49F0-BA98-B7860611B3A5}"/>
              </a:ext>
            </a:extLst>
          </p:cNvPr>
          <p:cNvSpPr txBox="1"/>
          <p:nvPr/>
        </p:nvSpPr>
        <p:spPr>
          <a:xfrm>
            <a:off x="684213" y="1417320"/>
            <a:ext cx="10271759" cy="4431983"/>
          </a:xfrm>
          <a:prstGeom prst="rect">
            <a:avLst/>
          </a:prstGeom>
          <a:noFill/>
        </p:spPr>
        <p:txBody>
          <a:bodyPr wrap="square">
            <a:spAutoFit/>
          </a:bodyPr>
          <a:lstStyle/>
          <a:p>
            <a:r>
              <a:rPr lang="ru-RU" sz="2400" b="1" dirty="0">
                <a:solidFill>
                  <a:schemeClr val="bg1"/>
                </a:solidFill>
                <a:latin typeface="Arial" panose="020B0604020202020204" pitchFamily="34" charset="0"/>
                <a:cs typeface="Arial" panose="020B0604020202020204" pitchFamily="34" charset="0"/>
              </a:rPr>
              <a:t>Память компьютера — совокупность устройств для хранения информации.</a:t>
            </a:r>
          </a:p>
          <a:p>
            <a:endParaRPr lang="ru-RU" sz="2400" b="1" dirty="0">
              <a:solidFill>
                <a:schemeClr val="bg1"/>
              </a:solidFill>
              <a:latin typeface="Arial" panose="020B0604020202020204" pitchFamily="34" charset="0"/>
              <a:cs typeface="Arial" panose="020B0604020202020204" pitchFamily="34" charset="0"/>
            </a:endParaRPr>
          </a:p>
          <a:p>
            <a:r>
              <a:rPr lang="ru-RU" sz="2400" b="1" dirty="0">
                <a:solidFill>
                  <a:schemeClr val="bg1"/>
                </a:solidFill>
                <a:latin typeface="Arial" panose="020B0604020202020204" pitchFamily="34" charset="0"/>
                <a:cs typeface="Arial" panose="020B0604020202020204" pitchFamily="34" charset="0"/>
              </a:rPr>
              <a:t>В процессе развития вычислительной техники люди вольно или невольно пытались по образу и подобию собственной памяти проектировать и создавать различные технические устройства хранения информации. Чтобы лучше понять назначение и возможности различных запоминающих устройств компьютера, можно провести аналогию с тем, как хранится информация в памяти человека.</a:t>
            </a:r>
          </a:p>
          <a:p>
            <a:endParaRPr lang="ru-RU" sz="2400" b="1" dirty="0">
              <a:solidFill>
                <a:schemeClr val="bg1"/>
              </a:solidFill>
              <a:latin typeface="Arial" panose="020B060402020202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166525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DC6DE83-8E0E-4F81-8DED-BBB06BD1F79B}"/>
              </a:ext>
            </a:extLst>
          </p:cNvPr>
          <p:cNvSpPr>
            <a:spLocks noGrp="1"/>
          </p:cNvSpPr>
          <p:nvPr>
            <p:ph idx="1"/>
          </p:nvPr>
        </p:nvSpPr>
        <p:spPr>
          <a:xfrm>
            <a:off x="684212" y="685800"/>
            <a:ext cx="9678988" cy="5288280"/>
          </a:xfrm>
        </p:spPr>
        <p:txBody>
          <a:bodyPr>
            <a:normAutofit/>
          </a:bodyPr>
          <a:lstStyle/>
          <a:p>
            <a:r>
              <a:rPr lang="ru-RU" b="1" dirty="0">
                <a:solidFill>
                  <a:schemeClr val="bg1"/>
                </a:solidFill>
                <a:latin typeface="Arial" panose="020B0604020202020204" pitchFamily="34" charset="0"/>
                <a:cs typeface="Arial" panose="020B0604020202020204" pitchFamily="34" charset="0"/>
              </a:rPr>
              <a:t>Информация, которую человек постоянно хранит в своей внутренней памяти, характеризуется гораздо меньшим объемом по сравнению с информацией, сосредоточенной в книгах, кинолентах, на видеокассетах, дисках и других материальных носителях. </a:t>
            </a:r>
          </a:p>
          <a:p>
            <a:r>
              <a:rPr lang="ru-RU" b="1" dirty="0">
                <a:solidFill>
                  <a:schemeClr val="bg1"/>
                </a:solidFill>
                <a:latin typeface="Arial" panose="020B0604020202020204" pitchFamily="34" charset="0"/>
                <a:cs typeface="Arial" panose="020B0604020202020204" pitchFamily="34" charset="0"/>
              </a:rPr>
              <a:t>Можно сказать, что материальные носители, используемые для хранения информации, составляют внешнюю память человека. Для того чтобы воспользоваться информацией, хранящейся в этой внешней памяти, человек должен затратить гораздо больше времени, чем если бы она хранилась в его собственной памяти. Этот недостаток компенсируется тем, что внешняя память позволяет сохранять информацию сколь угодно длительное время и использовать ее может множество людей.</a:t>
            </a:r>
          </a:p>
        </p:txBody>
      </p:sp>
    </p:spTree>
    <p:extLst>
      <p:ext uri="{BB962C8B-B14F-4D97-AF65-F5344CB8AC3E}">
        <p14:creationId xmlns:p14="http://schemas.microsoft.com/office/powerpoint/2010/main" val="2738752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4AA1FA2-EB15-449D-820F-FE77670991D5}"/>
              </a:ext>
            </a:extLst>
          </p:cNvPr>
          <p:cNvSpPr>
            <a:spLocks noGrp="1"/>
          </p:cNvSpPr>
          <p:nvPr>
            <p:ph idx="1"/>
          </p:nvPr>
        </p:nvSpPr>
        <p:spPr>
          <a:xfrm>
            <a:off x="684212" y="441960"/>
            <a:ext cx="6691948" cy="5928360"/>
          </a:xfrm>
        </p:spPr>
        <p:txBody>
          <a:bodyPr/>
          <a:lstStyle/>
          <a:p>
            <a:r>
              <a:rPr lang="ru-RU" b="1" dirty="0">
                <a:solidFill>
                  <a:schemeClr val="bg1"/>
                </a:solidFill>
                <a:latin typeface="Arial" panose="020B0604020202020204" pitchFamily="34" charset="0"/>
                <a:cs typeface="Arial" panose="020B0604020202020204" pitchFamily="34" charset="0"/>
              </a:rPr>
              <a:t>Подобный принцип разделения памяти использован и в компьютере. </a:t>
            </a:r>
          </a:p>
          <a:p>
            <a:r>
              <a:rPr lang="ru-RU" b="1" dirty="0">
                <a:solidFill>
                  <a:schemeClr val="bg1"/>
                </a:solidFill>
                <a:latin typeface="Arial" panose="020B0604020202020204" pitchFamily="34" charset="0"/>
                <a:cs typeface="Arial" panose="020B0604020202020204" pitchFamily="34" charset="0"/>
              </a:rPr>
              <a:t>Вся компьютерная память поделена на </a:t>
            </a:r>
            <a:r>
              <a:rPr lang="ru-RU" sz="2400" b="1" dirty="0">
                <a:solidFill>
                  <a:schemeClr val="bg1"/>
                </a:solidFill>
                <a:latin typeface="Arial" panose="020B0604020202020204" pitchFamily="34" charset="0"/>
                <a:cs typeface="Arial" panose="020B0604020202020204" pitchFamily="34" charset="0"/>
              </a:rPr>
              <a:t>внутреннюю и внешнюю.</a:t>
            </a:r>
          </a:p>
          <a:p>
            <a:r>
              <a:rPr lang="ru-RU" b="1" dirty="0">
                <a:solidFill>
                  <a:schemeClr val="bg1"/>
                </a:solidFill>
                <a:latin typeface="Arial" panose="020B0604020202020204" pitchFamily="34" charset="0"/>
                <a:cs typeface="Arial" panose="020B0604020202020204" pitchFamily="34" charset="0"/>
              </a:rPr>
              <a:t> Аналогично памяти человека, внутренняя память компьютера является быстродействующей, но имеет ограниченный объем.</a:t>
            </a:r>
          </a:p>
          <a:p>
            <a:r>
              <a:rPr lang="ru-RU" b="1" dirty="0">
                <a:solidFill>
                  <a:schemeClr val="bg1"/>
                </a:solidFill>
                <a:latin typeface="Arial" panose="020B0604020202020204" pitchFamily="34" charset="0"/>
                <a:cs typeface="Arial" panose="020B0604020202020204" pitchFamily="34" charset="0"/>
              </a:rPr>
              <a:t> Работа же с внешней памятью требует гораздо большего времени, но она позволяет хранить практически неограниченное количество информации.</a:t>
            </a:r>
          </a:p>
        </p:txBody>
      </p:sp>
      <p:pic>
        <p:nvPicPr>
          <p:cNvPr id="5" name="Рисунок 4">
            <a:extLst>
              <a:ext uri="{FF2B5EF4-FFF2-40B4-BE49-F238E27FC236}">
                <a16:creationId xmlns:a16="http://schemas.microsoft.com/office/drawing/2014/main" id="{20B8168A-080F-4A71-A238-73E95D59CF3B}"/>
              </a:ext>
            </a:extLst>
          </p:cNvPr>
          <p:cNvPicPr>
            <a:picLocks noChangeAspect="1"/>
          </p:cNvPicPr>
          <p:nvPr/>
        </p:nvPicPr>
        <p:blipFill>
          <a:blip r:embed="rId2"/>
          <a:stretch>
            <a:fillRect/>
          </a:stretch>
        </p:blipFill>
        <p:spPr>
          <a:xfrm>
            <a:off x="7650481" y="1485900"/>
            <a:ext cx="2983344" cy="3886200"/>
          </a:xfrm>
          <a:prstGeom prst="rect">
            <a:avLst/>
          </a:prstGeom>
        </p:spPr>
      </p:pic>
    </p:spTree>
    <p:extLst>
      <p:ext uri="{BB962C8B-B14F-4D97-AF65-F5344CB8AC3E}">
        <p14:creationId xmlns:p14="http://schemas.microsoft.com/office/powerpoint/2010/main" val="1690245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5F76DE5-74F6-4ADB-A619-80C2C61B0E68}"/>
              </a:ext>
            </a:extLst>
          </p:cNvPr>
          <p:cNvSpPr>
            <a:spLocks noGrp="1"/>
          </p:cNvSpPr>
          <p:nvPr>
            <p:ph type="ctrTitle"/>
          </p:nvPr>
        </p:nvSpPr>
        <p:spPr>
          <a:xfrm>
            <a:off x="684212" y="685799"/>
            <a:ext cx="10943908" cy="731521"/>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Классификация видов компьютерной памяти</a:t>
            </a:r>
          </a:p>
        </p:txBody>
      </p:sp>
      <p:pic>
        <p:nvPicPr>
          <p:cNvPr id="5" name="Рисунок 4">
            <a:extLst>
              <a:ext uri="{FF2B5EF4-FFF2-40B4-BE49-F238E27FC236}">
                <a16:creationId xmlns:a16="http://schemas.microsoft.com/office/drawing/2014/main" id="{52B9342A-5365-454E-8AEF-ACED3733EA4B}"/>
              </a:ext>
            </a:extLst>
          </p:cNvPr>
          <p:cNvPicPr>
            <a:picLocks noChangeAspect="1"/>
          </p:cNvPicPr>
          <p:nvPr/>
        </p:nvPicPr>
        <p:blipFill>
          <a:blip r:embed="rId2"/>
          <a:stretch>
            <a:fillRect/>
          </a:stretch>
        </p:blipFill>
        <p:spPr>
          <a:xfrm>
            <a:off x="1263332" y="1909844"/>
            <a:ext cx="7850188" cy="4536676"/>
          </a:xfrm>
          <a:prstGeom prst="rect">
            <a:avLst/>
          </a:prstGeom>
        </p:spPr>
      </p:pic>
    </p:spTree>
    <p:extLst>
      <p:ext uri="{BB962C8B-B14F-4D97-AF65-F5344CB8AC3E}">
        <p14:creationId xmlns:p14="http://schemas.microsoft.com/office/powerpoint/2010/main" val="27247467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2DF6CE2-CBAB-4783-8422-BAC994DED912}"/>
              </a:ext>
            </a:extLst>
          </p:cNvPr>
          <p:cNvSpPr>
            <a:spLocks noGrp="1"/>
          </p:cNvSpPr>
          <p:nvPr>
            <p:ph idx="1"/>
          </p:nvPr>
        </p:nvSpPr>
        <p:spPr>
          <a:xfrm>
            <a:off x="120332" y="1783079"/>
            <a:ext cx="9038908" cy="4404360"/>
          </a:xfrm>
        </p:spPr>
        <p:txBody>
          <a:bodyPr>
            <a:normAutofit/>
          </a:bodyPr>
          <a:lstStyle/>
          <a:p>
            <a:r>
              <a:rPr lang="ru-RU" sz="2800" b="1" dirty="0">
                <a:solidFill>
                  <a:schemeClr val="bg1"/>
                </a:solidFill>
                <a:latin typeface="Arial" panose="020B0604020202020204" pitchFamily="34" charset="0"/>
                <a:cs typeface="Arial" panose="020B0604020202020204" pitchFamily="34" charset="0"/>
              </a:rPr>
              <a:t>Внутренняя</a:t>
            </a:r>
            <a:r>
              <a:rPr lang="ru-RU" sz="3200" b="1" dirty="0">
                <a:solidFill>
                  <a:schemeClr val="bg1"/>
                </a:solidFill>
                <a:latin typeface="Arial" panose="020B0604020202020204" pitchFamily="34" charset="0"/>
                <a:cs typeface="Arial" panose="020B0604020202020204" pitchFamily="34" charset="0"/>
              </a:rPr>
              <a:t> </a:t>
            </a:r>
            <a:r>
              <a:rPr lang="ru-RU" sz="2800" b="1" dirty="0">
                <a:solidFill>
                  <a:schemeClr val="bg1"/>
                </a:solidFill>
                <a:latin typeface="Arial" panose="020B0604020202020204" pitchFamily="34" charset="0"/>
                <a:cs typeface="Arial" panose="020B0604020202020204" pitchFamily="34" charset="0"/>
              </a:rPr>
              <a:t>память </a:t>
            </a:r>
            <a:r>
              <a:rPr lang="ru-RU" b="1" dirty="0">
                <a:solidFill>
                  <a:schemeClr val="bg1"/>
                </a:solidFill>
                <a:latin typeface="Arial" panose="020B0604020202020204" pitchFamily="34" charset="0"/>
                <a:cs typeface="Arial" panose="020B0604020202020204" pitchFamily="34" charset="0"/>
              </a:rPr>
              <a:t>состоит из нескольких частей: оперативной, постоянной и кэш-памяти. Это связано с тем, что используемые процессором программы можно условно разделить на две группы: временного (текущего) и постоянного использования. Программы и данные временного пользования хранятся в оперативной памяти и кэш-памяти только до тех пор, пока включено электропитание компьютера. После его выключения выделенная для них часть внутренней памяти полностью очищается. Другая часть внутренней памяти, называемая постоянной, является энергонезависимой, то есть записанные в нее программы и данные хранятся всегда, независимо от включения или выключения компьютера.</a:t>
            </a:r>
          </a:p>
        </p:txBody>
      </p:sp>
      <p:pic>
        <p:nvPicPr>
          <p:cNvPr id="5" name="Рисунок 4">
            <a:extLst>
              <a:ext uri="{FF2B5EF4-FFF2-40B4-BE49-F238E27FC236}">
                <a16:creationId xmlns:a16="http://schemas.microsoft.com/office/drawing/2014/main" id="{CCCDF3BE-45F4-4AD4-9F42-86913321B16E}"/>
              </a:ext>
            </a:extLst>
          </p:cNvPr>
          <p:cNvPicPr>
            <a:picLocks noChangeAspect="1"/>
          </p:cNvPicPr>
          <p:nvPr/>
        </p:nvPicPr>
        <p:blipFill>
          <a:blip r:embed="rId2"/>
          <a:stretch>
            <a:fillRect/>
          </a:stretch>
        </p:blipFill>
        <p:spPr>
          <a:xfrm>
            <a:off x="8625841" y="642849"/>
            <a:ext cx="3089882" cy="1634579"/>
          </a:xfrm>
          <a:prstGeom prst="rect">
            <a:avLst/>
          </a:prstGeom>
        </p:spPr>
      </p:pic>
    </p:spTree>
    <p:extLst>
      <p:ext uri="{BB962C8B-B14F-4D97-AF65-F5344CB8AC3E}">
        <p14:creationId xmlns:p14="http://schemas.microsoft.com/office/powerpoint/2010/main" val="3248707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22617DEA-CD15-499C-81F8-639AFE44DE5E}"/>
              </a:ext>
            </a:extLst>
          </p:cNvPr>
          <p:cNvSpPr>
            <a:spLocks noGrp="1"/>
          </p:cNvSpPr>
          <p:nvPr>
            <p:ph idx="1"/>
          </p:nvPr>
        </p:nvSpPr>
        <p:spPr>
          <a:xfrm>
            <a:off x="365760" y="274320"/>
            <a:ext cx="10500360" cy="5669280"/>
          </a:xfrm>
        </p:spPr>
        <p:txBody>
          <a:bodyPr>
            <a:noAutofit/>
          </a:bodyPr>
          <a:lstStyle/>
          <a:p>
            <a:r>
              <a:rPr lang="ru-RU" sz="2400" b="1" dirty="0">
                <a:solidFill>
                  <a:schemeClr val="bg1"/>
                </a:solidFill>
                <a:latin typeface="Arial" panose="020B0604020202020204" pitchFamily="34" charset="0"/>
                <a:cs typeface="Arial" panose="020B0604020202020204" pitchFamily="34" charset="0"/>
              </a:rPr>
              <a:t>Характерными особенностями </a:t>
            </a:r>
            <a:r>
              <a:rPr lang="ru-RU" b="1" dirty="0">
                <a:solidFill>
                  <a:schemeClr val="bg1"/>
                </a:solidFill>
                <a:latin typeface="Arial" panose="020B0604020202020204" pitchFamily="34" charset="0"/>
                <a:cs typeface="Arial" panose="020B0604020202020204" pitchFamily="34" charset="0"/>
              </a:rPr>
              <a:t>внутренней памяти по сравнению с внешней являются высокое быстродействие и ограниченный объем. Физически внутренняя память компьютера представляет собой интегральные микросхемы (чипы), которые размещаются в специальных подставках (гнездах) на плате. Чем больше размер внутренней памяти, тем более сложную задачу и с большей скоростью может решить компьютер.</a:t>
            </a:r>
            <a:br>
              <a:rPr lang="ru-RU" b="1" dirty="0">
                <a:solidFill>
                  <a:schemeClr val="bg1"/>
                </a:solidFill>
                <a:latin typeface="Arial" panose="020B0604020202020204" pitchFamily="34" charset="0"/>
                <a:cs typeface="Arial" panose="020B0604020202020204" pitchFamily="34" charset="0"/>
              </a:rPr>
            </a:br>
            <a:endParaRPr lang="ru-RU" b="1" dirty="0">
              <a:solidFill>
                <a:schemeClr val="bg1"/>
              </a:solidFill>
              <a:latin typeface="Arial" panose="020B0604020202020204" pitchFamily="34" charset="0"/>
              <a:cs typeface="Arial" panose="020B0604020202020204" pitchFamily="34" charset="0"/>
            </a:endParaRPr>
          </a:p>
          <a:p>
            <a:r>
              <a:rPr lang="ru-RU" sz="2400" b="1" dirty="0">
                <a:solidFill>
                  <a:schemeClr val="bg1"/>
                </a:solidFill>
                <a:latin typeface="Arial" panose="020B0604020202020204" pitchFamily="34" charset="0"/>
                <a:cs typeface="Arial" panose="020B0604020202020204" pitchFamily="34" charset="0"/>
              </a:rPr>
              <a:t>Постоянная память </a:t>
            </a:r>
            <a:r>
              <a:rPr lang="ru-RU" b="1" dirty="0">
                <a:solidFill>
                  <a:schemeClr val="bg1"/>
                </a:solidFill>
                <a:latin typeface="Arial" panose="020B0604020202020204" pitchFamily="34" charset="0"/>
                <a:cs typeface="Arial" panose="020B0604020202020204" pitchFamily="34" charset="0"/>
              </a:rPr>
              <a:t>хранит очень важную для нормальной работы компьютера информацию. Это свойство постоянной памяти объясняет часто используемое ее английское название </a:t>
            </a:r>
            <a:r>
              <a:rPr lang="ru-RU" b="1" dirty="0" err="1">
                <a:solidFill>
                  <a:schemeClr val="bg1"/>
                </a:solidFill>
                <a:latin typeface="Arial" panose="020B0604020202020204" pitchFamily="34" charset="0"/>
                <a:cs typeface="Arial" panose="020B0604020202020204" pitchFamily="34" charset="0"/>
              </a:rPr>
              <a:t>Read</a:t>
            </a:r>
            <a:r>
              <a:rPr lang="ru-RU" b="1" dirty="0">
                <a:solidFill>
                  <a:schemeClr val="bg1"/>
                </a:solidFill>
                <a:latin typeface="Arial" panose="020B0604020202020204" pitchFamily="34" charset="0"/>
                <a:cs typeface="Arial" panose="020B0604020202020204" pitchFamily="34" charset="0"/>
              </a:rPr>
              <a:t> </a:t>
            </a:r>
            <a:r>
              <a:rPr lang="ru-RU" b="1" dirty="0" err="1">
                <a:solidFill>
                  <a:schemeClr val="bg1"/>
                </a:solidFill>
                <a:latin typeface="Arial" panose="020B0604020202020204" pitchFamily="34" charset="0"/>
                <a:cs typeface="Arial" panose="020B0604020202020204" pitchFamily="34" charset="0"/>
              </a:rPr>
              <a:t>Only</a:t>
            </a:r>
            <a:r>
              <a:rPr lang="ru-RU" b="1" dirty="0">
                <a:solidFill>
                  <a:schemeClr val="bg1"/>
                </a:solidFill>
                <a:latin typeface="Arial" panose="020B0604020202020204" pitchFamily="34" charset="0"/>
                <a:cs typeface="Arial" panose="020B0604020202020204" pitchFamily="34" charset="0"/>
              </a:rPr>
              <a:t> </a:t>
            </a:r>
            <a:r>
              <a:rPr lang="ru-RU" b="1" dirty="0" err="1">
                <a:solidFill>
                  <a:schemeClr val="bg1"/>
                </a:solidFill>
                <a:latin typeface="Arial" panose="020B0604020202020204" pitchFamily="34" charset="0"/>
                <a:cs typeface="Arial" panose="020B0604020202020204" pitchFamily="34" charset="0"/>
              </a:rPr>
              <a:t>Memory</a:t>
            </a:r>
            <a:r>
              <a:rPr lang="ru-RU" b="1" dirty="0">
                <a:solidFill>
                  <a:schemeClr val="bg1"/>
                </a:solidFill>
                <a:latin typeface="Arial" panose="020B0604020202020204" pitchFamily="34" charset="0"/>
                <a:cs typeface="Arial" panose="020B0604020202020204" pitchFamily="34" charset="0"/>
              </a:rPr>
              <a:t> (ROM) — память только для чтения. </a:t>
            </a:r>
            <a:br>
              <a:rPr lang="ru-RU" b="1" dirty="0">
                <a:solidFill>
                  <a:schemeClr val="bg1"/>
                </a:solidFill>
                <a:latin typeface="Arial" panose="020B0604020202020204" pitchFamily="34" charset="0"/>
                <a:cs typeface="Arial" panose="020B0604020202020204" pitchFamily="34" charset="0"/>
              </a:rPr>
            </a:br>
            <a:r>
              <a:rPr lang="ru-RU" b="1" dirty="0">
                <a:solidFill>
                  <a:schemeClr val="bg1"/>
                </a:solidFill>
                <a:latin typeface="Arial" panose="020B0604020202020204" pitchFamily="34" charset="0"/>
                <a:cs typeface="Arial" panose="020B0604020202020204" pitchFamily="34" charset="0"/>
              </a:rPr>
              <a:t>Вся записанная в постоянную память информация сохраняется и после выключения компьютера, так как микросхемы являются энергонезависимыми. Запись информации в постоянную память происходит обычно только один раз — при производстве соответствующих чипов фирмой-изготовителем</a:t>
            </a:r>
            <a:r>
              <a:rPr lang="ru-RU"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93262904"/>
      </p:ext>
    </p:extLst>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117</TotalTime>
  <Words>1651</Words>
  <Application>Microsoft Office PowerPoint</Application>
  <PresentationFormat>Широкоэкранный</PresentationFormat>
  <Paragraphs>52</Paragraphs>
  <Slides>21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Arial</vt:lpstr>
      <vt:lpstr>Century Gothic</vt:lpstr>
      <vt:lpstr>Wingdings 3</vt:lpstr>
      <vt:lpstr>Сектор</vt:lpstr>
      <vt:lpstr>Министерство образования и молодежной политики Свердловской области  ГАПОУ СО «Ирбитский гуманитарный колледж» специальность 44.02.01 Дошкольное образование </vt:lpstr>
      <vt:lpstr>Презентация PowerPoint</vt:lpstr>
      <vt:lpstr>Презентация PowerPoint</vt:lpstr>
      <vt:lpstr>Презентация PowerPoint</vt:lpstr>
      <vt:lpstr>Презентация PowerPoint</vt:lpstr>
      <vt:lpstr>Презентация PowerPoint</vt:lpstr>
      <vt:lpstr>Классификация видов компьютерной памяти</vt:lpstr>
      <vt:lpstr>Презентация PowerPoint</vt:lpstr>
      <vt:lpstr>Презентация PowerPoint</vt:lpstr>
      <vt:lpstr>Презентация PowerPoint</vt:lpstr>
      <vt:lpstr>Презентация PowerPoint</vt:lpstr>
      <vt:lpstr>Презентация PowerPoint</vt:lpstr>
      <vt:lpstr>Гибкие магнитные диски</vt:lpstr>
      <vt:lpstr>Презентация PowerPoint</vt:lpstr>
      <vt:lpstr>Жесткие магнитные диски</vt:lpstr>
      <vt:lpstr>Презентация PowerPoint</vt:lpstr>
      <vt:lpstr>Оптические диски</vt:lpstr>
      <vt:lpstr>Магнитные ленты </vt:lpstr>
      <vt:lpstr>Флэш-память</vt:lpstr>
      <vt:lpstr>вывод</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katekulikova0505@mail.ru</dc:creator>
  <cp:lastModifiedBy>katekulikova0505@mail.ru</cp:lastModifiedBy>
  <cp:revision>2</cp:revision>
  <dcterms:created xsi:type="dcterms:W3CDTF">2020-12-10T10:30:45Z</dcterms:created>
  <dcterms:modified xsi:type="dcterms:W3CDTF">2020-12-10T16:27:12Z</dcterms:modified>
</cp:coreProperties>
</file>