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9" r:id="rId3"/>
    <p:sldId id="272" r:id="rId4"/>
    <p:sldId id="273" r:id="rId5"/>
    <p:sldId id="281" r:id="rId6"/>
    <p:sldId id="300" r:id="rId7"/>
    <p:sldId id="280" r:id="rId8"/>
    <p:sldId id="278" r:id="rId9"/>
    <p:sldId id="276" r:id="rId10"/>
    <p:sldId id="284" r:id="rId11"/>
    <p:sldId id="285" r:id="rId12"/>
    <p:sldId id="308" r:id="rId13"/>
    <p:sldId id="306" r:id="rId14"/>
    <p:sldId id="294" r:id="rId15"/>
    <p:sldId id="290" r:id="rId16"/>
    <p:sldId id="292" r:id="rId17"/>
    <p:sldId id="288" r:id="rId18"/>
    <p:sldId id="295" r:id="rId19"/>
    <p:sldId id="296" r:id="rId20"/>
    <p:sldId id="298" r:id="rId21"/>
    <p:sldId id="299" r:id="rId22"/>
    <p:sldId id="283" r:id="rId23"/>
    <p:sldId id="301" r:id="rId24"/>
    <p:sldId id="302" r:id="rId25"/>
    <p:sldId id="27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A"/>
    <a:srgbClr val="002776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1548" y="72"/>
      </p:cViewPr>
      <p:guideLst>
        <p:guide orient="horz" pos="43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204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A66B1AB-DB46-4F9D-8881-E21D57FA65D2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6D65C47-30DF-489E-95F1-06C619967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B01EB84-99E5-4C32-9255-DD6B2B0A8E68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DF84A80-5288-407C-A822-8E20B85F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4522A-F1E2-4A7C-A651-3683E267EC5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7858180" cy="1470025"/>
          </a:xfrm>
        </p:spPr>
        <p:txBody>
          <a:bodyPr/>
          <a:lstStyle>
            <a:lvl1pPr>
              <a:defRPr baseline="0">
                <a:ea typeface="+mj-ea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3071810"/>
            <a:ext cx="8001056" cy="642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29291-5368-4007-83D2-078FD6D4A33D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94563-2A84-4473-9034-85CA9C971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507EE-DF11-4C99-B401-18194358287A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3EC9-E019-46E3-A90A-E731B85A1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FBB06-E09A-473A-9508-B9534B1620CA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C56A8-3BFE-4510-A637-B0BA2236E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4F7E-2929-49BC-A70A-8F8911495FA7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503A7-1507-4A17-A3DF-F59243A1A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95D21-62E1-443B-B50B-00E86668002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303BB-648E-405F-873E-8B780A077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B76A6-B684-447E-B623-5AF4BAF1AA0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41EDE-3BEF-431A-BA0B-B4486C596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7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42D67-5DCD-4DEE-8995-67118906C43E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B3D9A-A99D-4D99-A17B-B2AFC3762C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2490B-E756-44A0-B6FC-D88DF4E1509F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C5192-1458-44FE-A5F1-319DA9D2C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20B74-FA2C-4189-B364-A9A233DF6CB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ADEA-DDE1-423B-8AFA-37C75C831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4DF18-F0DB-4987-80AD-CDF6DAD9FD2E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47BE3-EEB5-49E6-AAE9-ECA801A4E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9AC44-5369-4009-A889-35251F33B6B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94C6B-EB64-416C-8DA6-A71FA2C40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62C38F71-454B-4DE0-A530-DEA88FBF3FBA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2060"/>
                </a:solidFill>
                <a:latin typeface="+mn-lt"/>
              </a:defRPr>
            </a:lvl1pPr>
          </a:lstStyle>
          <a:p>
            <a:pPr>
              <a:defRPr/>
            </a:pPr>
            <a:fld id="{28A73C8C-98AA-4AAA-979C-F7949325F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advClick="0" advTm="10000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905">
            <a:solidFill>
              <a:schemeClr val="bg1">
                <a:lumMod val="95000"/>
              </a:schemeClr>
            </a:solidFill>
          </a:ln>
          <a:solidFill>
            <a:srgbClr val="00339A"/>
          </a:soli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484784"/>
            <a:ext cx="7858180" cy="9898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Мастерская для родителей</a:t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6183345" y="5381488"/>
            <a:ext cx="2778102" cy="1095683"/>
          </a:xfrm>
        </p:spPr>
        <p:txBody>
          <a:bodyPr/>
          <a:lstStyle/>
          <a:p>
            <a:pPr algn="r" eaLnBrk="1" hangingPunct="1"/>
            <a:r>
              <a:rPr lang="ru-RU" sz="2000" b="1" dirty="0" smtClean="0">
                <a:solidFill>
                  <a:srgbClr val="FF0000"/>
                </a:solidFill>
              </a:rPr>
              <a:t>Подготовила: </a:t>
            </a:r>
          </a:p>
          <a:p>
            <a:pPr algn="r" eaLnBrk="1" hangingPunct="1"/>
            <a:r>
              <a:rPr lang="ru-RU" sz="2000" b="1" dirty="0">
                <a:solidFill>
                  <a:srgbClr val="FF0000"/>
                </a:solidFill>
              </a:rPr>
              <a:t>у</a:t>
            </a:r>
            <a:r>
              <a:rPr lang="ru-RU" sz="2000" b="1" dirty="0" smtClean="0">
                <a:solidFill>
                  <a:srgbClr val="FF0000"/>
                </a:solidFill>
              </a:rPr>
              <a:t>читель-логопед Русакова О.В.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85728"/>
            <a:ext cx="63127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ИМК управления образования, спорта и молодежной политики администрации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Тоншаевского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муниципального района Нижегородской области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929330"/>
            <a:ext cx="10994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2019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14685" y="2900960"/>
            <a:ext cx="7498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</a:rPr>
              <a:t>«Наши руки не для скуки»</a:t>
            </a:r>
            <a:endParaRPr lang="ru-RU" sz="4400" b="1" i="1" dirty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 fontScale="85000" lnSpcReduction="1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семья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дедушка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бабушка,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папочка,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мамочка,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деточка моя,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и вся семья.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Поочередно пригибать пальчики к ладошке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большого, а со слов «А вот и вся семья»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рукой охватывать весь кулачок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Кошки-мышки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кулак,                                                                     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кулак левой руки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– ладошка,                           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пальцы, ладонь вверх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ладошку села кошка.                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«когти» правой руки водят по ладошке левой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мышек посчитать,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 пять.                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правой рукой загибать по одному пальцу левой  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Мышки очень испугались,                                           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вращать кулаком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норки быстро разбежались                       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спрятать кулак под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правую подмышку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Пальчиковые игры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976622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071678"/>
            <a:ext cx="4536504" cy="37999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ea typeface="Times New Roman"/>
              </a:rPr>
              <a:t>Эти игры оказывают прекрасное тонизирующее и оздоравливающее действие. Детям предлагается сортировать, угадывать с закрытыми глазами, катать между большим и указательным пальцем, придавливать поочередно всеми пальцами обеих рук к столу, стараясь при этом делать вращательные движения. Отлично развивает руку разнообразное нанизывание. Нанизывать можно все что нанизывается: пуговицы, бусы, рожки и макароны, сушки и т. п.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357314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Игры с крупой, бусинками, пуговицами и другим материалом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14" y="1959102"/>
            <a:ext cx="3600400" cy="21602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14" y="4365104"/>
            <a:ext cx="3131840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17807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91512" cy="1143000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 с крупами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2" y="1785926"/>
            <a:ext cx="4500594" cy="532765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Найди </a:t>
            </a:r>
            <a:r>
              <a:rPr lang="ru-RU" sz="2800" dirty="0">
                <a:solidFill>
                  <a:schemeClr val="tx1"/>
                </a:solidFill>
              </a:rPr>
              <a:t>игрушку</a:t>
            </a:r>
          </a:p>
          <a:p>
            <a:r>
              <a:rPr lang="ru-RU" sz="2800" dirty="0">
                <a:solidFill>
                  <a:schemeClr val="tx1"/>
                </a:solidFill>
              </a:rPr>
              <a:t>Игра «Золушка»</a:t>
            </a:r>
          </a:p>
          <a:p>
            <a:r>
              <a:rPr lang="ru-RU" sz="2800" dirty="0">
                <a:solidFill>
                  <a:schemeClr val="tx1"/>
                </a:solidFill>
              </a:rPr>
              <a:t>«Отгадай, какая крупа в мешочке»</a:t>
            </a:r>
          </a:p>
          <a:p>
            <a:r>
              <a:rPr lang="ru-RU" sz="2800" dirty="0">
                <a:solidFill>
                  <a:schemeClr val="tx1"/>
                </a:solidFill>
              </a:rPr>
              <a:t>«Сухой бассейн» из гороха и фасоли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617" y="1785926"/>
            <a:ext cx="3936438" cy="2952328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158162" cy="1500190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Игры с крупой, бусинками, пуговицами, бросовым материалом 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250620"/>
            <a:ext cx="3797781" cy="2848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52936"/>
            <a:ext cx="3840427" cy="2880320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8363"/>
          </a:xfrm>
        </p:spPr>
        <p:txBody>
          <a:bodyPr/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Игры с природным материалом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81525"/>
            <a:ext cx="9144000" cy="22764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rgbClr val="990033"/>
                </a:solidFill>
              </a:rPr>
              <a:t>		</a:t>
            </a:r>
            <a:r>
              <a:rPr lang="ru-RU" sz="2400" dirty="0">
                <a:solidFill>
                  <a:schemeClr val="tx1"/>
                </a:solidFill>
                <a:cs typeface="Times New Roman" pitchFamily="18" charset="0"/>
              </a:rPr>
              <a:t>Гуляя с ребенком во дворе, в парке, в лесу, обратите внимание на то, как щедро может одарить природа наблюдательного человека. Из камешков и палочек можно создавать интересные творческие композиции, из снега и глины лепить большие и маленькие фигуры. Все это позволяет развивать тактильно-двигательное восприятие ребенка.</a:t>
            </a:r>
          </a:p>
        </p:txBody>
      </p:sp>
      <p:pic>
        <p:nvPicPr>
          <p:cNvPr id="139270" name="Picture 6" descr="P10303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83113" y="1383903"/>
            <a:ext cx="3920040" cy="2942431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</p:pic>
      <p:pic>
        <p:nvPicPr>
          <p:cNvPr id="139271" name="Picture 7" descr="P10303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383903"/>
            <a:ext cx="3551336" cy="2663502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9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9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9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/>
      <p:bldP spid="1392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07984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Игры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пластилином, глиной и соленым тестом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00496" y="1142984"/>
            <a:ext cx="4978400" cy="53990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990033"/>
                </a:solidFill>
              </a:rPr>
              <a:t>		</a:t>
            </a:r>
            <a:r>
              <a:rPr lang="ru-RU" sz="2800" dirty="0">
                <a:solidFill>
                  <a:schemeClr val="tx1"/>
                </a:solidFill>
                <a:cs typeface="Times New Roman" pitchFamily="18" charset="0"/>
              </a:rPr>
              <a:t>Пластилин дает уникальные возможности проводить интересные игры с пользой для общего развития ребенка. Покажите малышу все чудеса пластилинового мира, заинтересуйте его, и вы удивитесь, как быстро детские пальчики начнут создавать сначала неуклюжие, а потом все более сложные фигурки.</a:t>
            </a: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0" y="2238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050" name="Picture 2" descr="https://avatars.mds.yandex.net/get-pdb/1535458/2dc81212-1a10-41df-b068-9345923f7935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74349"/>
            <a:ext cx="3923165" cy="2206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0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/>
      <p:bldP spid="1402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88913"/>
            <a:ext cx="7127875" cy="661987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Игры с конструктором, мозаикой</a:t>
            </a:r>
          </a:p>
        </p:txBody>
      </p:sp>
      <p:pic>
        <p:nvPicPr>
          <p:cNvPr id="138246" name="Picture 6" descr="P10303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4581525"/>
            <a:ext cx="2376488" cy="2101850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</p:spPr>
      </p:pic>
      <p:pic>
        <p:nvPicPr>
          <p:cNvPr id="13825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052513"/>
            <a:ext cx="3810000" cy="333375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  <p:pic>
        <p:nvPicPr>
          <p:cNvPr id="138252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9788" y="981075"/>
            <a:ext cx="1914525" cy="2236788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  <p:pic>
        <p:nvPicPr>
          <p:cNvPr id="138253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3429000"/>
            <a:ext cx="4613275" cy="313055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8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8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8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1934" y="1357298"/>
            <a:ext cx="4896544" cy="4411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ea typeface="Times New Roman"/>
              </a:rPr>
              <a:t>   Сейчас в продаже встречается множество разнообразных игр со шнурками. Все они делятся на три вида:</a:t>
            </a:r>
          </a:p>
          <a:p>
            <a:pPr marL="0" indent="0">
              <a:buNone/>
            </a:pP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 1. </a:t>
            </a:r>
            <a:r>
              <a:rPr lang="ru-RU" sz="2000" dirty="0">
                <a:ea typeface="Times New Roman"/>
              </a:rPr>
              <a:t>Ш</a:t>
            </a:r>
            <a:r>
              <a:rPr lang="ru-RU" sz="2000" dirty="0" smtClean="0">
                <a:effectLst/>
                <a:ea typeface="Times New Roman"/>
              </a:rPr>
              <a:t>нуровки сюжетные. Ребенку предлагается “незаконченная” картинка к которой нужно </a:t>
            </a:r>
            <a:r>
              <a:rPr lang="ru-RU" sz="2000" dirty="0" err="1" smtClean="0">
                <a:effectLst/>
                <a:ea typeface="Times New Roman"/>
              </a:rPr>
              <a:t>пришнуровать</a:t>
            </a:r>
            <a:r>
              <a:rPr lang="ru-RU" sz="2000" dirty="0" smtClean="0">
                <a:effectLst/>
                <a:ea typeface="Times New Roman"/>
              </a:rPr>
              <a:t> недостающие детали</a:t>
            </a:r>
            <a:r>
              <a:rPr lang="ru-RU" sz="2000" dirty="0" smtClean="0">
                <a:ea typeface="Times New Roman"/>
              </a:rPr>
              <a:t>.</a:t>
            </a:r>
            <a:r>
              <a:rPr lang="ru-RU" sz="2000" dirty="0">
                <a:ea typeface="Times New Roman"/>
              </a:rPr>
              <a:t> </a:t>
            </a:r>
            <a:r>
              <a:rPr lang="ru-RU" sz="2000" dirty="0" smtClean="0">
                <a:ea typeface="Times New Roman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ea typeface="Times New Roman"/>
              </a:rPr>
              <a:t>  2. </a:t>
            </a:r>
            <a:r>
              <a:rPr lang="ru-RU" sz="2000" dirty="0" smtClean="0">
                <a:effectLst/>
                <a:ea typeface="Times New Roman"/>
              </a:rPr>
              <a:t> Пуговицы. </a:t>
            </a:r>
            <a:r>
              <a:rPr lang="ru-RU" sz="2000" dirty="0">
                <a:ea typeface="Times New Roman"/>
              </a:rPr>
              <a:t>К</a:t>
            </a:r>
            <a:r>
              <a:rPr lang="ru-RU" sz="2000" dirty="0" smtClean="0">
                <a:effectLst/>
                <a:ea typeface="Times New Roman"/>
              </a:rPr>
              <a:t> ним прилагаются веревочки и инструкции по созданию художественных переплетений на игрушке-основе. </a:t>
            </a:r>
          </a:p>
          <a:p>
            <a:pPr marL="0" indent="0">
              <a:buNone/>
            </a:pPr>
            <a:r>
              <a:rPr lang="ru-RU" sz="2000" dirty="0" smtClean="0">
                <a:effectLst/>
                <a:ea typeface="Times New Roman"/>
              </a:rPr>
              <a:t>  3. </a:t>
            </a:r>
            <a:r>
              <a:rPr lang="ru-RU" sz="2000" dirty="0">
                <a:ea typeface="Times New Roman"/>
              </a:rPr>
              <a:t>И</a:t>
            </a:r>
            <a:r>
              <a:rPr lang="ru-RU" sz="2000" dirty="0" smtClean="0">
                <a:effectLst/>
                <a:ea typeface="Times New Roman"/>
              </a:rPr>
              <a:t>зготовленные из ткани детали домиков,  которые предлагается соединить с помощью шнурков</a:t>
            </a:r>
            <a:r>
              <a:rPr lang="ru-RU" sz="2000" dirty="0">
                <a:ea typeface="Times New Roman"/>
              </a:rPr>
              <a:t>.</a:t>
            </a:r>
            <a:r>
              <a:rPr lang="ru-RU" sz="2000" dirty="0" smtClean="0">
                <a:effectLst/>
                <a:ea typeface="Times New Roman"/>
              </a:rPr>
              <a:t>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Шнуровки –зачем они?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04864"/>
            <a:ext cx="3645740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43453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313" y="476250"/>
            <a:ext cx="4854575" cy="771525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68" y="1500174"/>
            <a:ext cx="5032382" cy="3986226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>
                <a:solidFill>
                  <a:srgbClr val="000066"/>
                </a:solidFill>
              </a:rPr>
              <a:t>		</a:t>
            </a:r>
            <a:r>
              <a:rPr lang="ru-RU" sz="2400" dirty="0">
                <a:solidFill>
                  <a:schemeClr val="tx1"/>
                </a:solidFill>
              </a:rPr>
              <a:t>Рисование – занятие, любимое всеми детьми и очень полезное. И не обязательно рисовать только карандашом или кистью на бумаге или картоне. Можно рисовать на снегу и песке, на запотевшем окне и асфальте. Полезно рисовать пальцем, ладонью, палочкой, делать отпечатки кусочком ваты, скомканной бумаги.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1026" name="Picture 2" descr="https://ds04.infourok.ru/uploads/ex/00c9/00117970-d6bb29a2/hello_html_4a6252f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528392" cy="253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370138" y="333375"/>
            <a:ext cx="4630754" cy="7921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Пальчиковый театр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1928802"/>
            <a:ext cx="5184775" cy="452438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dirty="0">
                <a:solidFill>
                  <a:srgbClr val="800000"/>
                </a:solidFill>
              </a:rPr>
              <a:t>		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развития мелкой моторики используются куклы, соответствующие возможностям ребенка и развивающие их. Куклы бывают разные: петрушечные куклы, вязаные пальчиковые куклы, мягкие подвижные «куклы-рукавички», комбинированные куклы, «я–куклы», куклы-марионетки.</a:t>
            </a:r>
          </a:p>
        </p:txBody>
      </p:sp>
      <p:pic>
        <p:nvPicPr>
          <p:cNvPr id="146436" name="Picture 4" descr="BBY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765175"/>
            <a:ext cx="1163638" cy="1728788"/>
          </a:xfrm>
          <a:prstGeom prst="rect">
            <a:avLst/>
          </a:prstGeom>
          <a:noFill/>
        </p:spPr>
      </p:pic>
      <p:pic>
        <p:nvPicPr>
          <p:cNvPr id="146438" name="Picture 6" descr="girl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620713"/>
            <a:ext cx="1081088" cy="1873250"/>
          </a:xfrm>
          <a:prstGeom prst="rect">
            <a:avLst/>
          </a:prstGeom>
          <a:noFill/>
        </p:spPr>
      </p:pic>
      <p:pic>
        <p:nvPicPr>
          <p:cNvPr id="146439" name="Picture 7" descr="P10303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933825"/>
            <a:ext cx="1779588" cy="237172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146440" name="Picture 8" descr="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51725" y="3933825"/>
            <a:ext cx="1504950" cy="230822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6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6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«Я не умею , не учусь!»</a:t>
            </a:r>
            <a:endParaRPr lang="ru-RU" sz="8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676871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Девиз: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078370938"/>
      </p:ext>
    </p:extLst>
  </p:cSld>
  <p:clrMapOvr>
    <a:masterClrMapping/>
  </p:clrMapOvr>
  <p:transition advClick="0" advTm="10000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 dirty="0"/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Массаж кистей рук и пальцев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5400675" cy="5329237"/>
          </a:xfrm>
        </p:spPr>
        <p:txBody>
          <a:bodyPr/>
          <a:lstStyle/>
          <a:p>
            <a:r>
              <a:rPr lang="ru-RU" sz="2400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является одним из видов пассивной гимнастики. Он оказывает общеукрепляющее действие на мышечную систему, повышая тонус, эластичность и сократительную способность мышц. </a:t>
            </a:r>
          </a:p>
          <a:p>
            <a:pPr algn="ctr">
              <a:buFontTx/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Приемы массажа и </a:t>
            </a:r>
            <a:r>
              <a:rPr lang="ru-RU" sz="2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кистей и пальцев рук:</a:t>
            </a:r>
            <a:endParaRPr lang="ru-RU" sz="2400" b="1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тыльной стороны кистей рук 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  ладони </a:t>
            </a:r>
          </a:p>
          <a:p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массаж пальцев рук </a:t>
            </a:r>
          </a:p>
        </p:txBody>
      </p:sp>
      <p:pic>
        <p:nvPicPr>
          <p:cNvPr id="13415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005263"/>
            <a:ext cx="2952750" cy="25606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3415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1052513"/>
            <a:ext cx="2132013" cy="2692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5627688" cy="792162"/>
          </a:xfrm>
        </p:spPr>
        <p:txBody>
          <a:bodyPr>
            <a:normAutofit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Массажеры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9211" name="Picture 11" descr="P10402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0438" y="3141663"/>
            <a:ext cx="4681537" cy="3513137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17921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147050" cy="2016125"/>
          </a:xfrm>
          <a:noFill/>
          <a:ln/>
        </p:spPr>
        <p:txBody>
          <a:bodyPr/>
          <a:lstStyle/>
          <a:p>
            <a:pPr marL="533400" indent="-533400"/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Упражнения с </a:t>
            </a:r>
            <a:r>
              <a:rPr lang="ru-RU" sz="2400" b="1" i="1" dirty="0" err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массажерами</a:t>
            </a:r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: катать по столу от кончиков пальцев до локтя, между ладонями, по тыльной стороне кисти.</a:t>
            </a:r>
          </a:p>
          <a:p>
            <a:pPr marL="533400" indent="-533400"/>
            <a:r>
              <a:rPr lang="ru-RU" sz="240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Выполнять упражнения надо обязательно каждой рукой по очереди.</a:t>
            </a: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прищепками, скрепками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1417638"/>
            <a:ext cx="4217987" cy="3163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7" y="3501008"/>
            <a:ext cx="4330823" cy="2822501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0"/>
            <a:ext cx="5399088" cy="6477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Заключение 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150"/>
            <a:ext cx="9144000" cy="27368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accent2"/>
                </a:solidFill>
              </a:rPr>
              <a:t>		</a:t>
            </a:r>
            <a:r>
              <a:rPr lang="ru-RU" sz="2400" dirty="0">
                <a:solidFill>
                  <a:schemeClr val="tx1"/>
                </a:solidFill>
              </a:rPr>
              <a:t>Развитие мелкой моторики и тактильно-двигательного восприятия у детей позволяет детям </a:t>
            </a:r>
          </a:p>
          <a:p>
            <a:pPr>
              <a:lnSpc>
                <a:spcPct val="80000"/>
              </a:lnSpc>
            </a:pPr>
            <a:r>
              <a:rPr lang="ru-RU" altLang="zh-C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овладеть навыками письма, рисования, ручного труда, что в будущем поможет избежать многих проблем школьного обучения,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лучше адаптироваться в практической жизни, </a:t>
            </a:r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понимать многие явления окружающего мира. </a:t>
            </a:r>
          </a:p>
        </p:txBody>
      </p:sp>
      <p:pic>
        <p:nvPicPr>
          <p:cNvPr id="13722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213100"/>
            <a:ext cx="3333750" cy="3333750"/>
          </a:xfrm>
          <a:prstGeom prst="rect">
            <a:avLst/>
          </a:prstGeom>
          <a:noFill/>
          <a:ln w="9525">
            <a:solidFill>
              <a:srgbClr val="990033"/>
            </a:solidFill>
            <a:miter lim="800000"/>
            <a:headEnd/>
            <a:tailEnd/>
          </a:ln>
          <a:effectLst/>
        </p:spPr>
      </p:pic>
      <p:pic>
        <p:nvPicPr>
          <p:cNvPr id="13722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3429000"/>
            <a:ext cx="1905000" cy="26193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  <p:pic>
        <p:nvPicPr>
          <p:cNvPr id="13722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3644900"/>
            <a:ext cx="2095500" cy="28384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Спрашивайте в магазинах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книги и …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5338763" cy="36734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sz="28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</a:rPr>
              <a:t>DVD</a:t>
            </a:r>
            <a:r>
              <a:rPr lang="ru-RU" sz="2800" dirty="0">
                <a:solidFill>
                  <a:schemeClr val="tx1"/>
                </a:solidFill>
              </a:rPr>
              <a:t> «Пальчиковая гимнастика»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</a:rPr>
              <a:t>DVD</a:t>
            </a:r>
            <a:r>
              <a:rPr lang="ru-RU" sz="2800" dirty="0">
                <a:solidFill>
                  <a:schemeClr val="tx1"/>
                </a:solidFill>
              </a:rPr>
              <a:t> «Веселые пальчики» (Е. Железнова)</a:t>
            </a:r>
            <a:endParaRPr lang="en-US" sz="28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</a:rPr>
              <a:t>DVD</a:t>
            </a:r>
            <a:r>
              <a:rPr lang="ru-RU" sz="2800" dirty="0">
                <a:solidFill>
                  <a:schemeClr val="tx1"/>
                </a:solidFill>
              </a:rPr>
              <a:t>«Оригами»</a:t>
            </a:r>
          </a:p>
          <a:p>
            <a:pPr>
              <a:lnSpc>
                <a:spcPct val="90000"/>
              </a:lnSpc>
            </a:pPr>
            <a:r>
              <a:rPr lang="ru-RU" sz="2800" dirty="0">
                <a:solidFill>
                  <a:schemeClr val="tx1"/>
                </a:solidFill>
              </a:rPr>
              <a:t>Аудио-</a:t>
            </a:r>
            <a:r>
              <a:rPr lang="en-US" sz="2800" dirty="0">
                <a:solidFill>
                  <a:schemeClr val="tx1"/>
                </a:solidFill>
              </a:rPr>
              <a:t>CD</a:t>
            </a: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«Пять поросят», авторы С. и Е. Железновы</a:t>
            </a:r>
          </a:p>
        </p:txBody>
      </p:sp>
      <p:pic>
        <p:nvPicPr>
          <p:cNvPr id="160772" name="Picture 4" descr="9209036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643050"/>
            <a:ext cx="1000125" cy="15827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73" name="Picture 5" descr="bk249_19_02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013325"/>
            <a:ext cx="892175" cy="136683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75" name="Picture 7" descr="k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5963" y="3213100"/>
            <a:ext cx="1189037" cy="16192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76" name="Picture 8" descr="261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4437063"/>
            <a:ext cx="1466850" cy="20955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80" name="Picture 12" descr="sd45_01_0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32138" y="4941888"/>
            <a:ext cx="1012825" cy="1655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81" name="Picture 13" descr="pt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48263" y="4941888"/>
            <a:ext cx="1044575" cy="165576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160783" name="Picture 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92950" y="1268413"/>
            <a:ext cx="1857375" cy="24384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baby07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1571625"/>
            <a:ext cx="2214562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3714752"/>
            <a:ext cx="785818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Желаю удачи!</a:t>
            </a: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повышение профессиональной компетентности родителей по использованию пальчиковой гимнастики и пальчиковых игр в работе с детьми, пропаганда и распространение разновидностей форм работы. Показ родителям приёмы и способы развития мелкой моторики рук у детей дошкольного возраста. 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pPr lvl="0"/>
            <a:r>
              <a:rPr lang="ru-RU" dirty="0" smtClean="0"/>
              <a:t> </a:t>
            </a:r>
            <a:r>
              <a:rPr lang="ru-RU" dirty="0"/>
              <a:t>Раскрыть влияние мелкой моторики рук на развитие речи детей.</a:t>
            </a:r>
          </a:p>
          <a:p>
            <a:pPr lvl="0"/>
            <a:r>
              <a:rPr lang="ru-RU" dirty="0"/>
              <a:t>Показать важность работы по развитию мелкой моторики рук.</a:t>
            </a:r>
          </a:p>
          <a:p>
            <a:pPr lvl="0"/>
            <a:r>
              <a:rPr lang="ru-RU" dirty="0"/>
              <a:t>Заинтересовать проблемой.</a:t>
            </a:r>
          </a:p>
          <a:p>
            <a:pPr lvl="0"/>
            <a:r>
              <a:rPr lang="ru-RU" dirty="0"/>
              <a:t>Научить родителей по-новому играть с детьми, применяя методы развития мелкой моторики рук, привить навыки игрового взаимодействия.</a:t>
            </a:r>
          </a:p>
          <a:p>
            <a:endParaRPr lang="ru-RU" sz="2800" dirty="0" smtClean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2908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/>
              <a:t>Мелкая моторика</a:t>
            </a:r>
            <a:r>
              <a:rPr lang="ru-RU" dirty="0"/>
              <a:t> – </a:t>
            </a:r>
            <a:r>
              <a:rPr lang="ru-RU" i="1" dirty="0"/>
              <a:t>это способность выполнять мелкие и точные движения кистями и пальцами рук и ног в результате скоординированных действий важнейших систем: нервной, мышечной и костной.</a:t>
            </a:r>
            <a:endParaRPr lang="ru-RU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Что такое мелкая моторика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6972"/>
      </p:ext>
    </p:extLst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мелкая моторика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989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Массируя </a:t>
            </a:r>
            <a:r>
              <a:rPr lang="ru-RU" dirty="0"/>
              <a:t>пальцы и развивая мелкую моторику, мы стимулируем, активизируем соответствующие отделы мозга, отвечающие за речь. Иными словами, наша речь находится на кончиках наших пальцев. Эффективные пути для развития мелкой моторики рук и развитие ручной умелости продуктивная деятельность (рисование, лепка, конструирование, аппликация), вышивание, различные игры с мелкими предметами, пальчиковая гимнастика с речевым сопровождением и без него, пальчиковый театр, упражнения по подготовке руки к письму (работа с трафаретами, шаблонами).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333375"/>
            <a:ext cx="7775575" cy="12033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dirty="0">
                <a:solidFill>
                  <a:srgbClr val="00339A"/>
                </a:solidFill>
                <a:latin typeface="+mj-lt"/>
              </a:rPr>
              <a:t>Эффективные пути </a:t>
            </a:r>
            <a:r>
              <a:rPr lang="ru-RU" sz="3600" b="1" dirty="0" smtClean="0">
                <a:solidFill>
                  <a:srgbClr val="00339A"/>
                </a:solidFill>
                <a:latin typeface="+mj-lt"/>
                <a:cs typeface="Times New Roman" pitchFamily="18" charset="0"/>
              </a:rPr>
              <a:t>развития </a:t>
            </a:r>
            <a:r>
              <a:rPr lang="ru-RU" sz="3600" b="1" dirty="0">
                <a:solidFill>
                  <a:srgbClr val="00339A"/>
                </a:solidFill>
                <a:latin typeface="+mj-lt"/>
                <a:cs typeface="Times New Roman" pitchFamily="18" charset="0"/>
              </a:rPr>
              <a:t>мелкой моторики</a:t>
            </a:r>
            <a:endParaRPr lang="ru-RU" sz="3600" b="1" u="sng" dirty="0">
              <a:solidFill>
                <a:srgbClr val="00339A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2100" name="Oval 4"/>
          <p:cNvSpPr>
            <a:spLocks noChangeArrowheads="1"/>
          </p:cNvSpPr>
          <p:nvPr/>
        </p:nvSpPr>
        <p:spPr bwMode="auto">
          <a:xfrm>
            <a:off x="323850" y="2708275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1" name="Oval 5"/>
          <p:cNvSpPr>
            <a:spLocks noChangeArrowheads="1"/>
          </p:cNvSpPr>
          <p:nvPr/>
        </p:nvSpPr>
        <p:spPr bwMode="auto">
          <a:xfrm>
            <a:off x="186640" y="1247775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2" name="Oval 6"/>
          <p:cNvSpPr>
            <a:spLocks noChangeArrowheads="1"/>
          </p:cNvSpPr>
          <p:nvPr/>
        </p:nvSpPr>
        <p:spPr bwMode="auto">
          <a:xfrm>
            <a:off x="395288" y="436562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3" name="Oval 7"/>
          <p:cNvSpPr>
            <a:spLocks noChangeArrowheads="1"/>
          </p:cNvSpPr>
          <p:nvPr/>
        </p:nvSpPr>
        <p:spPr bwMode="auto">
          <a:xfrm>
            <a:off x="3059113" y="184467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4" name="Oval 8"/>
          <p:cNvSpPr>
            <a:spLocks noChangeArrowheads="1"/>
          </p:cNvSpPr>
          <p:nvPr/>
        </p:nvSpPr>
        <p:spPr bwMode="auto">
          <a:xfrm>
            <a:off x="5795963" y="2708275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5" name="Oval 9"/>
          <p:cNvSpPr>
            <a:spLocks noChangeArrowheads="1"/>
          </p:cNvSpPr>
          <p:nvPr/>
        </p:nvSpPr>
        <p:spPr bwMode="auto">
          <a:xfrm>
            <a:off x="5867400" y="4365625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6" name="Oval 10"/>
          <p:cNvSpPr>
            <a:spLocks noChangeArrowheads="1"/>
          </p:cNvSpPr>
          <p:nvPr/>
        </p:nvSpPr>
        <p:spPr bwMode="auto">
          <a:xfrm>
            <a:off x="6500826" y="1052513"/>
            <a:ext cx="2319324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Крышки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07" name="Oval 11"/>
          <p:cNvSpPr>
            <a:spLocks noChangeArrowheads="1"/>
          </p:cNvSpPr>
          <p:nvPr/>
        </p:nvSpPr>
        <p:spPr bwMode="auto">
          <a:xfrm>
            <a:off x="3203575" y="3573463"/>
            <a:ext cx="3024188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Шнурки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782645" y="1519723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solidFill>
                  <a:srgbClr val="990033"/>
                </a:solidFill>
              </a:rPr>
              <a:t>Пластилин</a:t>
            </a:r>
          </a:p>
        </p:txBody>
      </p:sp>
      <p:sp>
        <p:nvSpPr>
          <p:cNvPr id="132111" name="Text Box 15"/>
          <p:cNvSpPr txBox="1">
            <a:spLocks noChangeArrowheads="1"/>
          </p:cNvSpPr>
          <p:nvPr/>
        </p:nvSpPr>
        <p:spPr bwMode="auto">
          <a:xfrm>
            <a:off x="900113" y="2852738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Крупа, бусы, пуговицы</a:t>
            </a:r>
          </a:p>
        </p:txBody>
      </p:sp>
      <p:sp>
        <p:nvSpPr>
          <p:cNvPr id="132113" name="Text Box 17"/>
          <p:cNvSpPr txBox="1">
            <a:spLocks noChangeArrowheads="1"/>
          </p:cNvSpPr>
          <p:nvPr/>
        </p:nvSpPr>
        <p:spPr bwMode="auto">
          <a:xfrm>
            <a:off x="3492500" y="1989138"/>
            <a:ext cx="2089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Природный материал</a:t>
            </a:r>
          </a:p>
        </p:txBody>
      </p:sp>
      <p:sp>
        <p:nvSpPr>
          <p:cNvPr id="132117" name="Text Box 21"/>
          <p:cNvSpPr txBox="1">
            <a:spLocks noChangeArrowheads="1"/>
          </p:cNvSpPr>
          <p:nvPr/>
        </p:nvSpPr>
        <p:spPr bwMode="auto">
          <a:xfrm>
            <a:off x="6372225" y="2997200"/>
            <a:ext cx="1943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Куклы</a:t>
            </a:r>
          </a:p>
        </p:txBody>
      </p:sp>
      <p:sp>
        <p:nvSpPr>
          <p:cNvPr id="132118" name="Oval 22"/>
          <p:cNvSpPr>
            <a:spLocks noChangeArrowheads="1"/>
          </p:cNvSpPr>
          <p:nvPr/>
        </p:nvSpPr>
        <p:spPr bwMode="auto">
          <a:xfrm>
            <a:off x="3210828" y="5157787"/>
            <a:ext cx="3024187" cy="1152525"/>
          </a:xfrm>
          <a:prstGeom prst="ellipse">
            <a:avLst/>
          </a:prstGeom>
          <a:solidFill>
            <a:srgbClr val="FFCCCC"/>
          </a:solidFill>
          <a:ln w="9525">
            <a:solidFill>
              <a:srgbClr val="FF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Краски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2119" name="Text Box 23"/>
          <p:cNvSpPr txBox="1">
            <a:spLocks noChangeArrowheads="1"/>
          </p:cNvSpPr>
          <p:nvPr/>
        </p:nvSpPr>
        <p:spPr bwMode="auto">
          <a:xfrm>
            <a:off x="900113" y="465296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0033"/>
                </a:solidFill>
              </a:rPr>
              <a:t>Песок</a:t>
            </a:r>
          </a:p>
        </p:txBody>
      </p:sp>
      <p:sp>
        <p:nvSpPr>
          <p:cNvPr id="132120" name="Text Box 24"/>
          <p:cNvSpPr txBox="1">
            <a:spLocks noChangeArrowheads="1"/>
          </p:cNvSpPr>
          <p:nvPr/>
        </p:nvSpPr>
        <p:spPr bwMode="auto">
          <a:xfrm>
            <a:off x="6443663" y="4652963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Прищепки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2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2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2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 animBg="1"/>
      <p:bldP spid="132101" grpId="0" animBg="1"/>
      <p:bldP spid="132102" grpId="0" animBg="1"/>
      <p:bldP spid="132103" grpId="0" animBg="1"/>
      <p:bldP spid="132104" grpId="0" animBg="1"/>
      <p:bldP spid="132105" grpId="0" animBg="1"/>
      <p:bldP spid="132106" grpId="0" animBg="1"/>
      <p:bldP spid="132107" grpId="0" animBg="1"/>
      <p:bldP spid="132108" grpId="0"/>
      <p:bldP spid="132111" grpId="0"/>
      <p:bldP spid="132113" grpId="0"/>
      <p:bldP spid="132117" grpId="0"/>
      <p:bldP spid="132118" grpId="0" animBg="1"/>
      <p:bldP spid="132119" grpId="0"/>
      <p:bldP spid="1321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67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развития мелкой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169770" y="1481744"/>
            <a:ext cx="2266326" cy="1348677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пластилином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285149" y="1268760"/>
            <a:ext cx="2342635" cy="1601923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1871964" y="2830422"/>
            <a:ext cx="2088232" cy="1571636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прищепками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5862068" y="1340198"/>
            <a:ext cx="1872208" cy="1302984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шнуровки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4200599" y="2893215"/>
            <a:ext cx="2214578" cy="1571636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Рисование и раскрашивание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7020272" y="2420638"/>
            <a:ext cx="1857388" cy="1500198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Массаж кистей  рук и пальцев</a:t>
            </a:r>
            <a:endParaRPr lang="ru-RU" dirty="0"/>
          </a:p>
        </p:txBody>
      </p:sp>
      <p:sp>
        <p:nvSpPr>
          <p:cNvPr id="24" name="Облако 23"/>
          <p:cNvSpPr/>
          <p:nvPr/>
        </p:nvSpPr>
        <p:spPr>
          <a:xfrm>
            <a:off x="7143768" y="4214818"/>
            <a:ext cx="1857388" cy="1571636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Пальчиковый театр</a:t>
            </a:r>
            <a:endParaRPr lang="ru-RU" dirty="0"/>
          </a:p>
        </p:txBody>
      </p:sp>
      <p:sp>
        <p:nvSpPr>
          <p:cNvPr id="25" name="Облако 24"/>
          <p:cNvSpPr/>
          <p:nvPr/>
        </p:nvSpPr>
        <p:spPr>
          <a:xfrm>
            <a:off x="115883" y="3964785"/>
            <a:ext cx="1928826" cy="1785950"/>
          </a:xfrm>
          <a:prstGeom prst="cloud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конструкторами и мозаикой</a:t>
            </a:r>
            <a:endParaRPr lang="ru-RU" dirty="0"/>
          </a:p>
        </p:txBody>
      </p:sp>
      <p:sp>
        <p:nvSpPr>
          <p:cNvPr id="26" name="Облако 25"/>
          <p:cNvSpPr/>
          <p:nvPr/>
        </p:nvSpPr>
        <p:spPr>
          <a:xfrm>
            <a:off x="2250265" y="4652091"/>
            <a:ext cx="2214578" cy="1785950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 с крупой, бусинками, пуговицами, камешками</a:t>
            </a:r>
            <a:endParaRPr lang="ru-RU" dirty="0"/>
          </a:p>
        </p:txBody>
      </p:sp>
      <p:sp>
        <p:nvSpPr>
          <p:cNvPr id="27" name="Облако 26"/>
          <p:cNvSpPr/>
          <p:nvPr/>
        </p:nvSpPr>
        <p:spPr>
          <a:xfrm>
            <a:off x="4714876" y="4714884"/>
            <a:ext cx="1928826" cy="1643074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Пескотера-пия</a:t>
            </a:r>
            <a:endParaRPr lang="ru-RU" dirty="0"/>
          </a:p>
        </p:txBody>
      </p:sp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571612"/>
            <a:ext cx="4614866" cy="448311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0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Пальчиковые игры» - это инсценировка каких-либо рифмованных историй, сказок при помощи пальцев. Многие игры требуют участия обеих рук, что дает возможность детям ориентироваться в понятиях «вправо», «влево», «вверх», «вниз» и др. Дети старше 5 лет могут оформить игры разнообразным реквизитом - домиками, кубиками, мелкими предметами и т. д.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r"/>
            <a:endParaRPr lang="ru-RU" sz="2000" dirty="0"/>
          </a:p>
        </p:txBody>
      </p:sp>
      <p:pic>
        <p:nvPicPr>
          <p:cNvPr id="1026" name="Picture 2" descr="Пальчиковые игры для развития мелкой моторики рук у дошкольников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652" y="1916832"/>
            <a:ext cx="3605526" cy="270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и школа">
  <a:themeElements>
    <a:clrScheme name="Calligraphy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природа и школа</Template>
  <TotalTime>0</TotalTime>
  <Words>709</Words>
  <Application>Microsoft Office PowerPoint</Application>
  <PresentationFormat>Экран (4:3)</PresentationFormat>
  <Paragraphs>99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Arial</vt:lpstr>
      <vt:lpstr>Arial Black</vt:lpstr>
      <vt:lpstr>Calibri</vt:lpstr>
      <vt:lpstr>Franklin Gothic Book</vt:lpstr>
      <vt:lpstr>Franklin Gothic Medium</vt:lpstr>
      <vt:lpstr>华文楷体</vt:lpstr>
      <vt:lpstr>Tahoma</vt:lpstr>
      <vt:lpstr>Times New Roman</vt:lpstr>
      <vt:lpstr>природа и школа</vt:lpstr>
      <vt:lpstr>Мастерская для родителей </vt:lpstr>
      <vt:lpstr>Презентация PowerPoint</vt:lpstr>
      <vt:lpstr>Цель</vt:lpstr>
      <vt:lpstr>Задачи</vt:lpstr>
      <vt:lpstr>Что такое мелкая моторика</vt:lpstr>
      <vt:lpstr>Что такое мелкая моторика</vt:lpstr>
      <vt:lpstr>Презентация PowerPoint</vt:lpstr>
      <vt:lpstr>Способы развития мелкой моторики</vt:lpstr>
      <vt:lpstr>Пальчиковая гимнастика</vt:lpstr>
      <vt:lpstr>Пальчиковые игры</vt:lpstr>
      <vt:lpstr>Игры с крупой, бусинками, пуговицами и другим материалом </vt:lpstr>
      <vt:lpstr>Игры с крупами</vt:lpstr>
      <vt:lpstr>Игры с крупой, бусинками, пуговицами, бросовым материалом </vt:lpstr>
      <vt:lpstr>Игры с природным материалом</vt:lpstr>
      <vt:lpstr>Игры с пластилином, глиной и соленым тестом</vt:lpstr>
      <vt:lpstr>Игры с конструктором, мозаикой</vt:lpstr>
      <vt:lpstr>Шнуровки –зачем они?</vt:lpstr>
      <vt:lpstr>Рисование</vt:lpstr>
      <vt:lpstr>Пальчиковый театр</vt:lpstr>
      <vt:lpstr> Массаж кистей рук и пальцев</vt:lpstr>
      <vt:lpstr>Массажеры</vt:lpstr>
      <vt:lpstr>Игры с прищепками, скрепками</vt:lpstr>
      <vt:lpstr>Заключение </vt:lpstr>
      <vt:lpstr>Спрашивайте в магазинах  книги и …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2010-01-27T14:48:45Z</dcterms:created>
  <dcterms:modified xsi:type="dcterms:W3CDTF">2021-04-16T10:31:16Z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TC103626451049</vt:lpwstr>
  </property>
</Properties>
</file>