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72" r:id="rId6"/>
    <p:sldId id="274" r:id="rId7"/>
    <p:sldId id="273" r:id="rId8"/>
    <p:sldId id="261" r:id="rId9"/>
    <p:sldId id="275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35"/>
  </p:normalViewPr>
  <p:slideViewPr>
    <p:cSldViewPr>
      <p:cViewPr varScale="1">
        <p:scale>
          <a:sx n="44" d="100"/>
          <a:sy n="44" d="100"/>
        </p:scale>
        <p:origin x="-68" y="-2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2240" y="2386744"/>
            <a:ext cx="693952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5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1396" y="4352544"/>
            <a:ext cx="5101209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19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0178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073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9834" y="937260"/>
            <a:ext cx="1053966" cy="498348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6046" y="937260"/>
            <a:ext cx="4716174" cy="498348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3397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004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2386744"/>
            <a:ext cx="6940296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5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1396" y="4352465"/>
            <a:ext cx="5101209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1900">
                <a:solidFill>
                  <a:schemeClr val="tx1"/>
                </a:solidFill>
              </a:defRPr>
            </a:lvl1pPr>
            <a:lvl2pPr marL="4572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6899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2239" y="2638044"/>
            <a:ext cx="3288023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3737" y="2638044"/>
            <a:ext cx="3290516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698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2239" y="2313434"/>
            <a:ext cx="3288024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2239" y="3143250"/>
            <a:ext cx="3288024" cy="2596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3737" y="3143250"/>
            <a:ext cx="3290516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753737" y="2313434"/>
            <a:ext cx="3290516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2037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966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71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703" y="2243829"/>
            <a:ext cx="3290594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2060" y="804672"/>
            <a:ext cx="361188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8"/>
            <a:ext cx="284607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640703" y="6236208"/>
            <a:ext cx="3806398" cy="320040"/>
          </a:xfrm>
        </p:spPr>
        <p:txBody>
          <a:bodyPr>
            <a:normAutofit/>
          </a:bodyPr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100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0" y="2243828"/>
            <a:ext cx="3291840" cy="1143000"/>
          </a:xfrm>
          <a:solidFill>
            <a:srgbClr val="FFFFFF"/>
          </a:solidFill>
          <a:ln>
            <a:solidFill>
              <a:srgbClr val="262626"/>
            </a:solidFill>
          </a:ln>
        </p:spPr>
        <p:txBody>
          <a:bodyPr anchor="ctr" anchorCtr="1">
            <a:no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2000" y="0"/>
            <a:ext cx="4576573" cy="6858000"/>
          </a:xfrm>
          <a:solidFill>
            <a:schemeClr val="bg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9"/>
            <a:ext cx="284607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40080" y="6236208"/>
            <a:ext cx="3803904" cy="320040"/>
          </a:xfrm>
        </p:spPr>
        <p:txBody>
          <a:bodyPr>
            <a:normAutofit/>
          </a:bodyPr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342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6045" y="964692"/>
            <a:ext cx="5937755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6045" y="2638045"/>
            <a:ext cx="5937755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78943" y="6238816"/>
            <a:ext cx="2065310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02239" y="6236208"/>
            <a:ext cx="4556664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0112" y="6217920"/>
            <a:ext cx="365760" cy="365760"/>
          </a:xfrm>
          <a:prstGeom prst="ellipse">
            <a:avLst/>
          </a:prstGeom>
          <a:solidFill>
            <a:srgbClr val="1D1D1D">
              <a:alpha val="69804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905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6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44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28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916832"/>
            <a:ext cx="7772400" cy="2808312"/>
          </a:xfrm>
          <a:noFill/>
          <a:ln>
            <a:noFill/>
          </a:ln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FFFF00"/>
                </a:solidFill>
              </a:rPr>
              <a:t>Мастер – класс для педагогов</a:t>
            </a:r>
            <a:r>
              <a:rPr lang="ru-RU" sz="5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«Необычные игрушки»</a:t>
            </a:r>
            <a:r>
              <a:rPr lang="ru-RU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B8612657-8E18-2A48-BBC7-BD5EC973594C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627784" y="5085184"/>
            <a:ext cx="4320480" cy="1512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C000"/>
                </a:solidFill>
              </a:rPr>
              <a:t>Подготовила: воспитатель: </a:t>
            </a:r>
          </a:p>
          <a:p>
            <a:pPr algn="ctr"/>
            <a:r>
              <a:rPr lang="ru-RU" b="1" i="1" dirty="0" smtClean="0">
                <a:solidFill>
                  <a:srgbClr val="FFC000"/>
                </a:solidFill>
              </a:rPr>
              <a:t>Красникова А.А.</a:t>
            </a:r>
          </a:p>
          <a:p>
            <a:pPr algn="ctr"/>
            <a:r>
              <a:rPr lang="ru-RU" b="1" i="1" dirty="0" smtClean="0">
                <a:solidFill>
                  <a:srgbClr val="FFC000"/>
                </a:solidFill>
              </a:rPr>
              <a:t>МБДОУ №10 Детский сад «ЗВЕЗДОЧКА»</a:t>
            </a:r>
          </a:p>
          <a:p>
            <a:pPr algn="ctr"/>
            <a:r>
              <a:rPr lang="ru-RU" b="1" i="1" dirty="0" smtClean="0">
                <a:solidFill>
                  <a:srgbClr val="FFC000"/>
                </a:solidFill>
              </a:rPr>
              <a:t>г. Тейково</a:t>
            </a:r>
            <a:endParaRPr lang="ru-RU" b="1" i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32856"/>
            <a:ext cx="8229600" cy="2376264"/>
          </a:xfrm>
          <a:noFill/>
          <a:ln>
            <a:noFill/>
          </a:ln>
        </p:spPr>
        <p:txBody>
          <a:bodyPr>
            <a:noAutofit/>
          </a:bodyPr>
          <a:lstStyle/>
          <a:p>
            <a:r>
              <a:rPr lang="ru-RU" sz="7200" b="1" dirty="0">
                <a:solidFill>
                  <a:srgbClr val="FFFF00"/>
                </a:solidFill>
              </a:rPr>
              <a:t>СПАСИБО ЗА ВНИМАНИЕ!!!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A1CE3E6B-18DF-BD43-893E-972281575169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3122" y="260648"/>
            <a:ext cx="5937755" cy="857324"/>
          </a:xfrm>
        </p:spPr>
        <p:txBody>
          <a:bodyPr/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Цель и задачи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700808"/>
            <a:ext cx="8712968" cy="4536503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Цель: 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создание условий для обмена опытом с коллегами по вопросу развития речевого дыхания детей дошкольного возраста посредством использования разного рода тренажеров.</a:t>
            </a:r>
          </a:p>
          <a:p>
            <a:pPr indent="0">
              <a:buNone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Задачи:</a:t>
            </a:r>
          </a:p>
          <a:p>
            <a:pPr indent="0">
              <a:buNone/>
            </a:pP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- познакомить педагогов с разнообразными формами работы для активизации речевого развития детей;</a:t>
            </a:r>
          </a:p>
          <a:p>
            <a:pPr indent="0">
              <a:buNone/>
            </a:pP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- формировать практические навыки с целью профилактики речевых нарушений у детей.</a:t>
            </a:r>
          </a:p>
          <a:p>
            <a:pPr indent="0">
              <a:buNone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3570CC92-A5B8-6149-9F86-37A693294CED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613466" y="260648"/>
            <a:ext cx="5937755" cy="792088"/>
          </a:xfrm>
        </p:spPr>
        <p:txBody>
          <a:bodyPr/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Немного теории…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Формирование звукопроизношения должно завершиться к 5-6 годам. </a:t>
            </a:r>
          </a:p>
          <a:p>
            <a:pPr algn="ctr">
              <a:buNone/>
            </a:pP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Однако, как показывает практика, многие первоклассники имеют те или иные логопедические проблемы</a:t>
            </a:r>
          </a:p>
          <a:p>
            <a:pPr algn="ctr">
              <a:buNone/>
            </a:pP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Профилактика нарушений звукопроизношения – вот основная задача педагогов дошкольных учреждений. Незаменимым помощником в этом становится артикуляционная гимнастика.</a:t>
            </a:r>
          </a:p>
          <a:p>
            <a:pPr algn="r">
              <a:buNone/>
            </a:pP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1B83554C-07F8-2341-B189-79F52D5E98FA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3122" y="260648"/>
            <a:ext cx="5937755" cy="72008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Логопедические игрушки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805264"/>
            <a:ext cx="8229600" cy="720080"/>
          </a:xfrm>
        </p:spPr>
        <p:txBody>
          <a:bodyPr>
            <a:normAutofit/>
          </a:bodyPr>
          <a:lstStyle/>
          <a:p>
            <a:pPr indent="342900" algn="ctr">
              <a:buNone/>
            </a:pPr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Логопедические игрушки с четко – выраженными органами артикуляции.</a:t>
            </a:r>
          </a:p>
        </p:txBody>
      </p:sp>
      <p:pic>
        <p:nvPicPr>
          <p:cNvPr id="4" name="Рисунок 3" descr="Логопедическая кукла &quot;Собачка&quot;"/>
          <p:cNvPicPr/>
          <p:nvPr/>
        </p:nvPicPr>
        <p:blipFill>
          <a:blip r:embed="rId2" cstate="print"/>
          <a:srcRect l="7029" r="6868"/>
          <a:stretch>
            <a:fillRect/>
          </a:stretch>
        </p:blipFill>
        <p:spPr bwMode="auto">
          <a:xfrm rot="21329107">
            <a:off x="683568" y="1412776"/>
            <a:ext cx="3528392" cy="40978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Логопедическая кукл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82507">
            <a:off x="4716267" y="1406681"/>
            <a:ext cx="3537481" cy="41044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6B44EAF8-BBEA-6B48-A8BF-2D45CD0D38A6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276" y="239985"/>
            <a:ext cx="7221488" cy="64807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Логопедические игрушки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309320"/>
            <a:ext cx="8229600" cy="648072"/>
          </a:xfrm>
        </p:spPr>
        <p:txBody>
          <a:bodyPr>
            <a:normAutofit/>
          </a:bodyPr>
          <a:lstStyle/>
          <a:p>
            <a:pPr indent="342900" algn="ctr">
              <a:buNone/>
            </a:pP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Фетровые конструкторы</a:t>
            </a:r>
          </a:p>
        </p:txBody>
      </p:sp>
      <p:pic>
        <p:nvPicPr>
          <p:cNvPr id="6" name="Рисунок 5" descr="Домик язычка"/>
          <p:cNvPicPr/>
          <p:nvPr/>
        </p:nvPicPr>
        <p:blipFill>
          <a:blip r:embed="rId2" cstate="print"/>
          <a:srcRect t="8571" b="8571"/>
          <a:stretch>
            <a:fillRect/>
          </a:stretch>
        </p:blipFill>
        <p:spPr bwMode="auto">
          <a:xfrm>
            <a:off x="1763688" y="1268760"/>
            <a:ext cx="5976664" cy="48965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BEE9FE1A-BB21-3443-80E5-B0B556402C2C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309320"/>
            <a:ext cx="8229600" cy="648072"/>
          </a:xfrm>
        </p:spPr>
        <p:txBody>
          <a:bodyPr>
            <a:normAutofit/>
          </a:bodyPr>
          <a:lstStyle/>
          <a:p>
            <a:pPr indent="342900" algn="ctr">
              <a:buNone/>
            </a:pPr>
            <a:r>
              <a:rPr lang="ru-RU" sz="2000" dirty="0" err="1">
                <a:solidFill>
                  <a:schemeClr val="accent2">
                    <a:lumMod val="75000"/>
                  </a:schemeClr>
                </a:solidFill>
              </a:rPr>
              <a:t>Ковролиновый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 конструктор для ознакомления со звуками</a:t>
            </a:r>
          </a:p>
        </p:txBody>
      </p:sp>
      <p:pic>
        <p:nvPicPr>
          <p:cNvPr id="5" name="Рисунок 4" descr="Звуковые гусеницы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124744"/>
            <a:ext cx="5688632" cy="49685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DBAEEB38-5A04-2F40-A352-716FCEAC5EA8}"/>
              </a:ext>
            </a:extLst>
          </p:cNvPr>
          <p:cNvSpPr txBox="1">
            <a:spLocks/>
          </p:cNvSpPr>
          <p:nvPr/>
        </p:nvSpPr>
        <p:spPr>
          <a:xfrm>
            <a:off x="1141276" y="239985"/>
            <a:ext cx="7221488" cy="648072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 fontScale="90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00" kern="1200" cap="all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>
                <a:solidFill>
                  <a:schemeClr val="accent2">
                    <a:lumMod val="50000"/>
                  </a:schemeClr>
                </a:solidFill>
              </a:rPr>
              <a:t>Логопедические игрушки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0B1E4691-D25D-1047-9FDF-18E854E7798F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93296"/>
            <a:ext cx="8229600" cy="648072"/>
          </a:xfrm>
        </p:spPr>
        <p:txBody>
          <a:bodyPr>
            <a:normAutofit/>
          </a:bodyPr>
          <a:lstStyle/>
          <a:p>
            <a:pPr indent="342900" algn="ctr">
              <a:buNone/>
            </a:pPr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Тренажер для развития речевого дыхания</a:t>
            </a:r>
          </a:p>
        </p:txBody>
      </p:sp>
      <p:pic>
        <p:nvPicPr>
          <p:cNvPr id="7" name="Рисунок 6" descr="https://birkinn.ru/images/stories/virtuemart/product/13650b9664b711e7bf132cd05af3972e_13650b9764b711e7bf132cd05af3972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28800"/>
            <a:ext cx="4194348" cy="39234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https://cache3.youla.io/files/images/780_780/5c/67/5c67b9009f35997bf67c68a6.jpg"/>
          <p:cNvPicPr/>
          <p:nvPr/>
        </p:nvPicPr>
        <p:blipFill>
          <a:blip r:embed="rId3" cstate="print"/>
          <a:srcRect b="1786"/>
          <a:stretch>
            <a:fillRect/>
          </a:stretch>
        </p:blipFill>
        <p:spPr bwMode="auto">
          <a:xfrm>
            <a:off x="4788024" y="1628800"/>
            <a:ext cx="4032448" cy="3960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Заголовок 1">
            <a:extLst>
              <a:ext uri="{FF2B5EF4-FFF2-40B4-BE49-F238E27FC236}">
                <a16:creationId xmlns:a16="http://schemas.microsoft.com/office/drawing/2014/main" xmlns="" id="{610ACB04-8E7C-9043-B265-39761024C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276" y="239985"/>
            <a:ext cx="7221488" cy="64807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Логопедические игрушки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095D140-79AF-FA48-AC20-565E556F8156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ru-RU" b="1" dirty="0" err="1">
                <a:solidFill>
                  <a:schemeClr val="accent2">
                    <a:lumMod val="75000"/>
                  </a:schemeClr>
                </a:solidFill>
              </a:rPr>
              <a:t>Попрактикуем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?!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2473" y="6165304"/>
            <a:ext cx="8229600" cy="5040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Тренажер для развития дыхания «Забавный хамелеон»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5AD05A18-080A-C941-9B82-3F9CF6A39923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 descr="D:\Игорь\Рабочий стол\мастер класс хамелион\IMG_20210413_21572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94" y="1484784"/>
            <a:ext cx="8423970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212" y="216025"/>
            <a:ext cx="8229600" cy="764703"/>
          </a:xfrm>
        </p:spPr>
        <p:txBody>
          <a:bodyPr/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Важно!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11256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Для ребенка игрушка ценится не стоимостью, а пользой, которую она принесет, интересом, который она вызовет. </a:t>
            </a:r>
          </a:p>
        </p:txBody>
      </p:sp>
      <p:pic>
        <p:nvPicPr>
          <p:cNvPr id="29698" name="Picture 2" descr="https://avatars.mds.yandex.net/get-pdb/472427/457045bf-54ac-4df4-a508-b047b5e69069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772" y="3068960"/>
            <a:ext cx="8676456" cy="3659701"/>
          </a:xfrm>
          <a:prstGeom prst="rect">
            <a:avLst/>
          </a:prstGeom>
          <a:noFill/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31A4E11C-EE53-884B-A822-EAF5B12225ED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Посылка">
  <a:themeElements>
    <a:clrScheme name="Посылка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A6B727"/>
      </a:accent1>
      <a:accent2>
        <a:srgbClr val="418AB3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Посылка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осылка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cel" id="{8BEC4385-4EB9-4D53-BFB5-0EA123736B6D}" vid="{A425FB89-E954-4A2A-81DC-D90804A94DB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{F37B5B1C-B901-9147-856A-83CD6B0F82FB}tf10001120</Template>
  <TotalTime>551</TotalTime>
  <Words>190</Words>
  <Application>Microsoft Office PowerPoint</Application>
  <PresentationFormat>Экран (4:3)</PresentationFormat>
  <Paragraphs>27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Посылка</vt:lpstr>
      <vt:lpstr>Мастер – класс для педагогов  «Необычные игрушки» </vt:lpstr>
      <vt:lpstr>Цель и задачи</vt:lpstr>
      <vt:lpstr>Немного теории…</vt:lpstr>
      <vt:lpstr>Логопедические игрушки</vt:lpstr>
      <vt:lpstr>Логопедические игрушки</vt:lpstr>
      <vt:lpstr>Презентация PowerPoint</vt:lpstr>
      <vt:lpstr>Логопедические игрушки</vt:lpstr>
      <vt:lpstr>Попрактикуем?!</vt:lpstr>
      <vt:lpstr>Важно!</vt:lpstr>
      <vt:lpstr>СПАСИБО ЗА ВНИМАНИЕ!!!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– класс для педагогов  «Театрализованная игра как средство развития интонационной выразительности речи детей дошкольного возраста» </dc:title>
  <dc:creator>Irina Popo</dc:creator>
  <cp:lastModifiedBy>123</cp:lastModifiedBy>
  <cp:revision>8</cp:revision>
  <dcterms:created xsi:type="dcterms:W3CDTF">2018-11-28T20:47:53Z</dcterms:created>
  <dcterms:modified xsi:type="dcterms:W3CDTF">2021-04-15T19:10:47Z</dcterms:modified>
</cp:coreProperties>
</file>