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5" r:id="rId4"/>
    <p:sldId id="257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детском возрасте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выделяют: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29063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кризис</a:t>
            </a:r>
            <a:r>
              <a:rPr lang="ru-RU" dirty="0" smtClean="0"/>
              <a:t> 1 года жизни;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/>
              <a:t>кризис</a:t>
            </a:r>
            <a:r>
              <a:rPr lang="ru-RU" dirty="0" smtClean="0"/>
              <a:t> 3 лет;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/>
              <a:t>кризис</a:t>
            </a:r>
            <a:r>
              <a:rPr lang="ru-RU" dirty="0" smtClean="0"/>
              <a:t> 6-7 лет;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 ранний кризис подросткового возраста </a:t>
            </a:r>
            <a:r>
              <a:rPr lang="ru-RU" dirty="0" smtClean="0"/>
              <a:t>(10-11 лет);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поздний</a:t>
            </a:r>
            <a:r>
              <a:rPr lang="ru-RU" dirty="0" smtClean="0"/>
              <a:t> </a:t>
            </a:r>
            <a:r>
              <a:rPr lang="ru-RU" b="1" dirty="0" smtClean="0"/>
              <a:t>кризис подросткового возраста </a:t>
            </a:r>
            <a:r>
              <a:rPr lang="ru-RU" dirty="0" smtClean="0"/>
              <a:t>(13-14 лет).</a:t>
            </a:r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Для </a:t>
            </a:r>
            <a:r>
              <a:rPr lang="ru-RU" sz="3600" b="1" dirty="0" smtClean="0">
                <a:solidFill>
                  <a:srgbClr val="FF0000"/>
                </a:solidFill>
              </a:rPr>
              <a:t>самоутверждения в коллективе </a:t>
            </a:r>
            <a:r>
              <a:rPr lang="ru-RU" sz="3600" b="1" dirty="0" smtClean="0">
                <a:solidFill>
                  <a:srgbClr val="FF0000"/>
                </a:solidFill>
              </a:rPr>
              <a:t>подросток может выбрать одну из «ролей»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5214974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«Увлеченные» </a:t>
            </a:r>
            <a:r>
              <a:rPr lang="ru-RU" dirty="0" smtClean="0"/>
              <a:t>- дети, которым свойственна тяга к хобби типа коллекционирования (монет, марок, дисков и т. д.);</a:t>
            </a:r>
          </a:p>
          <a:p>
            <a:pPr lvl="0"/>
            <a:r>
              <a:rPr lang="ru-RU" b="1" dirty="0" smtClean="0"/>
              <a:t>«Надежный друг, верный товарищ</a:t>
            </a:r>
            <a:r>
              <a:rPr lang="ru-RU" dirty="0" smtClean="0"/>
              <a:t>» - сверстники, главное достоинство которых заключается в умении дружить. 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http://sevizm.mos.ru/presscenter/PHOTO/%D0%9A%D1%83%D1%80%D1%81%D1%8B%20%D0%B2%D0%BE%D0%B6%D0%B0%D1%82%D1%8B%D1%85%20%D1%86%D0%B5%D0%BD%D1%82%D1%80%20%D0%B7%D0%B0%D0%BD%D1%8F%D1%82%D0%BE%D1%81%D1%82%D0%B8%D1%81%20%D1%81%D0%B0%D0%B9%D1%82%D0%B0%20gorodkovrov.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90861"/>
            <a:ext cx="3857620" cy="256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взрослых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929718" cy="450059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300" b="1" dirty="0" smtClean="0"/>
              <a:t>Внимательно</a:t>
            </a:r>
            <a:r>
              <a:rPr lang="ru-RU" sz="3300" dirty="0" smtClean="0"/>
              <a:t> относиться к возрастному развитию своего ребенка. Не считать его маленьким, когда ребенок  уже начинает ощущать себя подростком;</a:t>
            </a:r>
          </a:p>
          <a:p>
            <a:pPr algn="just"/>
            <a:r>
              <a:rPr lang="ru-RU" sz="3300" b="1" dirty="0" smtClean="0"/>
              <a:t>С уважением </a:t>
            </a:r>
            <a:r>
              <a:rPr lang="ru-RU" sz="3300" dirty="0" smtClean="0"/>
              <a:t>отнеситесь  ко всем заявлениям и позициям подростка, какими бы глупыми и незрелыми они Вам не казались. </a:t>
            </a:r>
            <a:r>
              <a:rPr lang="ru-RU" sz="3300" dirty="0" smtClean="0"/>
              <a:t>Обсуждайте </a:t>
            </a:r>
            <a:r>
              <a:rPr lang="ru-RU" sz="3300" dirty="0" smtClean="0"/>
              <a:t>и </a:t>
            </a:r>
            <a:r>
              <a:rPr lang="ru-RU" sz="3300" dirty="0" smtClean="0"/>
              <a:t>анализируйте </a:t>
            </a:r>
            <a:r>
              <a:rPr lang="ru-RU" sz="3300" dirty="0" smtClean="0"/>
              <a:t>вместе с сыном (или дочкой) каждый пункт. </a:t>
            </a:r>
            <a:r>
              <a:rPr lang="ru-RU" sz="3300" dirty="0" smtClean="0"/>
              <a:t>Добивайтесь </a:t>
            </a:r>
            <a:r>
              <a:rPr lang="ru-RU" sz="3300" dirty="0" smtClean="0"/>
              <a:t>того, чтобы Вы одинаково </a:t>
            </a:r>
            <a:r>
              <a:rPr lang="ru-RU" sz="3300" dirty="0" smtClean="0"/>
              <a:t>понимали друг друга;</a:t>
            </a:r>
            <a:endParaRPr lang="ru-RU" sz="3300" dirty="0" smtClean="0"/>
          </a:p>
          <a:p>
            <a:pPr algn="just"/>
            <a:r>
              <a:rPr lang="ru-RU" sz="3300" b="1" dirty="0" smtClean="0"/>
              <a:t>Как можно раньше</a:t>
            </a:r>
            <a:r>
              <a:rPr lang="ru-RU" sz="3300" dirty="0" smtClean="0"/>
              <a:t> дайте подростку столько самостоятельности, сколько он может принять. </a:t>
            </a:r>
            <a:r>
              <a:rPr lang="ru-RU" sz="3300" dirty="0" smtClean="0"/>
              <a:t>С</a:t>
            </a:r>
            <a:r>
              <a:rPr lang="ru-RU" sz="3300" dirty="0" smtClean="0"/>
              <a:t>оветуйтесь </a:t>
            </a:r>
            <a:r>
              <a:rPr lang="ru-RU" sz="3300" dirty="0" smtClean="0"/>
              <a:t>с ним по каждому </a:t>
            </a:r>
            <a:r>
              <a:rPr lang="ru-RU" sz="3300" dirty="0" smtClean="0"/>
              <a:t>пустяку, привлекайте его к семейным делам, традициям, вместе ходите по магазинам, проводите совместно выходные, вечера;</a:t>
            </a:r>
            <a:endParaRPr lang="ru-RU" sz="33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 descr="http://timelady.ru/uploads/posts/2014-07/1405909921_otec_i_s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05282"/>
            <a:ext cx="2786042" cy="1852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взрослых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229600" cy="642942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Обязательно сами делайте то</a:t>
            </a:r>
            <a:r>
              <a:rPr lang="ru-RU" sz="2400" dirty="0" smtClean="0"/>
              <a:t>, чего </a:t>
            </a:r>
            <a:r>
              <a:rPr lang="ru-RU" sz="2400" dirty="0" smtClean="0"/>
              <a:t>Вы</a:t>
            </a:r>
            <a:r>
              <a:rPr lang="ru-RU" sz="2400" dirty="0" smtClean="0"/>
              <a:t> хотите добиться от своего сына (или дочки). Звоните домой, если где-то задерживаетесь. Рассказывайте не только о том, куда и с кем Вы ходите, давайте </a:t>
            </a:r>
            <a:r>
              <a:rPr lang="ru-RU" sz="2400" dirty="0" smtClean="0"/>
              <a:t>развернутые</a:t>
            </a:r>
            <a:r>
              <a:rPr lang="ru-RU" sz="2400" dirty="0" smtClean="0"/>
              <a:t> по возможности характеристики своим друзьям и знакомым. </a:t>
            </a:r>
          </a:p>
          <a:p>
            <a:pPr algn="just"/>
            <a:r>
              <a:rPr lang="ru-RU" sz="2400" b="1" dirty="0" smtClean="0"/>
              <a:t>Чаще приглашайте к себе друзей сына (или дочери</a:t>
            </a:r>
            <a:r>
              <a:rPr lang="ru-RU" sz="2400" b="1" dirty="0" smtClean="0"/>
              <a:t>).</a:t>
            </a:r>
            <a:r>
              <a:rPr lang="ru-RU" sz="2400" dirty="0" smtClean="0"/>
              <a:t>Так, вы </a:t>
            </a:r>
            <a:r>
              <a:rPr lang="ru-RU" sz="2400" dirty="0" smtClean="0"/>
              <a:t>будете видеть тех, с кем проводит время ваш ребенок. И вовремя сможете принять меры, если что-то пойдет не так;</a:t>
            </a:r>
          </a:p>
          <a:p>
            <a:r>
              <a:rPr lang="ru-RU" sz="2400" b="1" dirty="0" smtClean="0"/>
              <a:t>Помогите ребенку сделать его свободное время полезным и содержательным</a:t>
            </a:r>
            <a:r>
              <a:rPr lang="ru-RU" sz="2400" dirty="0" smtClean="0"/>
              <a:t>;</a:t>
            </a:r>
          </a:p>
          <a:p>
            <a:pPr>
              <a:buNone/>
            </a:pPr>
            <a:endParaRPr lang="ru-RU" sz="2600" dirty="0" smtClean="0"/>
          </a:p>
          <a:p>
            <a:endParaRPr lang="ru-RU" sz="2600" dirty="0" smtClean="0"/>
          </a:p>
          <a:p>
            <a:endParaRPr lang="ru-RU" sz="2600" dirty="0" smtClean="0"/>
          </a:p>
          <a:p>
            <a:endParaRPr lang="ru-RU" dirty="0"/>
          </a:p>
        </p:txBody>
      </p:sp>
      <p:pic>
        <p:nvPicPr>
          <p:cNvPr id="25602" name="Picture 2" descr="http://timeforwoman.ru/upload/medialibrary/bc7/78631196-mother-talking-to-teenag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2610" y="4402045"/>
            <a:ext cx="3681390" cy="2455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взрослых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642942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Не сравнивайте своего ребёнка</a:t>
            </a:r>
            <a:r>
              <a:rPr lang="ru-RU" sz="2400" dirty="0" smtClean="0"/>
              <a:t>, и его успехи с другими, лучше сравнить его с самим собой;</a:t>
            </a:r>
          </a:p>
          <a:p>
            <a:pPr algn="just"/>
            <a:r>
              <a:rPr lang="ru-RU" sz="2400" b="1" dirty="0" smtClean="0"/>
              <a:t>В разговоре с ребенком стремитесь избежать </a:t>
            </a:r>
            <a:r>
              <a:rPr lang="ru-RU" sz="2400" dirty="0" smtClean="0"/>
              <a:t>допросов, поддерживайте доверительные отношения;</a:t>
            </a:r>
          </a:p>
          <a:p>
            <a:pPr algn="just"/>
            <a:r>
              <a:rPr lang="ru-RU" sz="2400" b="1" dirty="0" smtClean="0"/>
              <a:t>Что бы ни делал ваш ребенок, пытайтесь понять причину</a:t>
            </a:r>
            <a:r>
              <a:rPr lang="ru-RU" sz="2400" dirty="0" smtClean="0"/>
              <a:t>, искоренить ее стремитесь вместе. Возможно в чем-то была и Ваша вина.</a:t>
            </a:r>
          </a:p>
          <a:p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endParaRPr lang="ru-RU" sz="2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http://mirmam.pro/userfiles/images/eto_interesno/chernoe_i_beloe_ne_ber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357562"/>
            <a:ext cx="4262424" cy="3200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0413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Ранний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кризис подросткового возраста </a:t>
            </a:r>
            <a:r>
              <a:rPr lang="ru-RU" dirty="0" smtClean="0">
                <a:solidFill>
                  <a:srgbClr val="FF0000"/>
                </a:solidFill>
              </a:rPr>
              <a:t>(10-11 лет)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8358246" cy="278608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    Именно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 этот период от родителей можно услышать такие слова: «Мой ребенок становится неуправляемым», «Как трудно стало с ним общаться», «Ребенка словно подменили» и т.д.</a:t>
            </a:r>
          </a:p>
          <a:p>
            <a:endParaRPr lang="ru-RU" dirty="0"/>
          </a:p>
        </p:txBody>
      </p:sp>
      <p:pic>
        <p:nvPicPr>
          <p:cNvPr id="3074" name="Picture 2" descr="http://polzavred.ru/wp-content/uploads/perehodnyi_vozrast_u_malchikov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571876"/>
            <a:ext cx="463637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dirty="0" smtClean="0"/>
              <a:t> На этом этапе дети становятся раздражительными, плаксивыми, агрессивными, непослушными, грубыми. 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Но </a:t>
            </a:r>
            <a:r>
              <a:rPr lang="ru-RU" dirty="0" smtClean="0"/>
              <a:t>в то же время у подростков происходит обогащение психики, эмоций, приобретается жизненный опыт, расширяются возможности.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Ранний </a:t>
            </a:r>
            <a:r>
              <a:rPr lang="ru-RU" b="1" dirty="0" smtClean="0">
                <a:solidFill>
                  <a:srgbClr val="FF0000"/>
                </a:solidFill>
              </a:rPr>
              <a:t>кризис подросткового возраста </a:t>
            </a:r>
            <a:r>
              <a:rPr lang="ru-RU" dirty="0" smtClean="0">
                <a:solidFill>
                  <a:srgbClr val="FF0000"/>
                </a:solidFill>
              </a:rPr>
              <a:t>(10-11 лет)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www.education-meridian.ru/files/sections_prod/2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8367" y="4597078"/>
            <a:ext cx="3395633" cy="2260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45259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Более значимой становится оценка сверстников;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Ведущей деятельностью стала не учеба, а общение со сверстниками;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Происходит осознание своей индивидуальности, неповторимости;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Дети начинают критически оценивать поведение взрослых и рассматривают мир с точки зрения того, как его можно изменить;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У подростков оформляются взгляды на смысл жизни, на отношения между людьми.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0"/>
            <a:ext cx="7772400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8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8000" b="1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р</a:t>
            </a:r>
            <a:r>
              <a:rPr kumimoji="0" lang="ru-RU" sz="8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аннем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подростковом возрасте</a:t>
            </a: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(10-11 лет)</a:t>
            </a: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://www.wbc2t.ru/upload/information_system_93/1/0/3/item_1032/information_items_1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245650"/>
            <a:ext cx="2428860" cy="1612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чем проявляется стремление ко взрослости?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ü"/>
            </a:pPr>
            <a:r>
              <a:rPr lang="ru-RU" sz="2800" dirty="0" smtClean="0"/>
              <a:t>Дети требуют, чтобы с ними общались как со взрослыми;</a:t>
            </a:r>
            <a:endParaRPr lang="ru-RU" sz="2800" dirty="0" smtClean="0"/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dirty="0" smtClean="0"/>
              <a:t>Меняется манера ходить, одеваться, разговаривать;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2800" dirty="0" smtClean="0"/>
              <a:t>Подростки овладевают в общении со взрослыми многими полезными навыками и умениями. </a:t>
            </a:r>
            <a:endParaRPr lang="ru-RU" sz="2800" dirty="0"/>
          </a:p>
        </p:txBody>
      </p:sp>
      <p:pic>
        <p:nvPicPr>
          <p:cNvPr id="17410" name="Picture 2" descr="http://www.syl.ru/misc/i/ai/167370/6227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1" y="4643446"/>
            <a:ext cx="3119089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чем проявляется стремление ко взрослости?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    Однако в тяготении стать взрослым возникает противоречие.</a:t>
            </a:r>
            <a:r>
              <a:rPr lang="ru-RU" dirty="0" smtClean="0">
                <a:solidFill>
                  <a:srgbClr val="FF0000"/>
                </a:solidFill>
              </a:rPr>
              <a:t> Подросток ощущает себя взрослым, но в реальном  положение - ребенок. </a:t>
            </a:r>
          </a:p>
          <a:p>
            <a:pPr algn="just">
              <a:buNone/>
            </a:pPr>
            <a:r>
              <a:rPr lang="ru-RU" dirty="0" smtClean="0"/>
              <a:t>        Отсюда желание казаться старше. Девочки начинают одеваться как молодые женщины, пользоваться косметикой. Мальчики могут пробовать курить, чтобы быть, как им кажется, настоящими мужчинами.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6386" name="Picture 2" descr="http://polzavred.ru/wp-content/uploads/perehodnyi_vozrast_u_devochek_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905388"/>
            <a:ext cx="3016786" cy="195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Взаимоотношения со сверстниками  обладают большей ценностью, чем с родителями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515352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Одна из самых главных, основополагающих потребностей раннего подросткового возраста - </a:t>
            </a:r>
            <a:r>
              <a:rPr lang="ru-RU" b="1" dirty="0" smtClean="0"/>
              <a:t>потребность самоутвердиться, занять достойное место в коллективе.</a:t>
            </a:r>
            <a:r>
              <a:rPr lang="ru-RU" dirty="0" smtClean="0"/>
              <a:t> Подростки очень болезненно реагируют на каждый факт, который вредит их престижу в глазах товарищей.</a:t>
            </a:r>
            <a:endParaRPr lang="ru-RU" dirty="0"/>
          </a:p>
        </p:txBody>
      </p:sp>
      <p:pic>
        <p:nvPicPr>
          <p:cNvPr id="18434" name="Picture 2" descr="https://img-fotki.yandex.ru/get/5905/311890530.0/0_11bb77_fc80dde0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072074"/>
            <a:ext cx="2738414" cy="158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Взаимоотношения подростков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501122" cy="58579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sz="2800" dirty="0" smtClean="0"/>
              <a:t>Идеалом отношений сверстников в этом возрасте является девиз - </a:t>
            </a:r>
            <a:r>
              <a:rPr lang="ru-RU" sz="2800" b="1" dirty="0" smtClean="0"/>
              <a:t>«всегда вместе, все пополам». </a:t>
            </a:r>
          </a:p>
          <a:p>
            <a:pPr algn="just">
              <a:buNone/>
            </a:pPr>
            <a:r>
              <a:rPr lang="ru-RU" sz="2800" dirty="0" smtClean="0"/>
              <a:t>         Отсюда требование: взаимная откровенность, сопереживание и умение хранить тайну. </a:t>
            </a:r>
          </a:p>
          <a:p>
            <a:pPr algn="just">
              <a:buNone/>
            </a:pPr>
            <a:r>
              <a:rPr lang="ru-RU" sz="2800" dirty="0" smtClean="0"/>
              <a:t>        В общении дети начинают учитывать требования сверстников, ориентироваться на них. Даже разговоры «по пустякам» имеют огромное психологическое значение в познании мира человеческих отношений.</a:t>
            </a:r>
          </a:p>
          <a:p>
            <a:endParaRPr lang="ru-RU" dirty="0"/>
          </a:p>
        </p:txBody>
      </p:sp>
      <p:pic>
        <p:nvPicPr>
          <p:cNvPr id="23554" name="Picture 2" descr="http://m001.bcm.ru/3188/abe0cd31-f4bb-4b3d-a150-6d0e30069e0c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714884"/>
            <a:ext cx="3357586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Для </a:t>
            </a:r>
            <a:r>
              <a:rPr lang="ru-RU" sz="3600" b="1" dirty="0" smtClean="0">
                <a:solidFill>
                  <a:srgbClr val="FF0000"/>
                </a:solidFill>
              </a:rPr>
              <a:t>самоутверждения в коллективе </a:t>
            </a:r>
            <a:r>
              <a:rPr lang="ru-RU" sz="3600" b="1" dirty="0" smtClean="0">
                <a:solidFill>
                  <a:srgbClr val="FF0000"/>
                </a:solidFill>
              </a:rPr>
              <a:t>подросток может выбрать одну из «ролей»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5214974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smtClean="0"/>
              <a:t>«Умные» </a:t>
            </a:r>
            <a:r>
              <a:rPr lang="ru-RU" dirty="0" smtClean="0"/>
              <a:t>- дети, претендующие на признание своих интеллектуальных способностей; </a:t>
            </a:r>
          </a:p>
          <a:p>
            <a:pPr lvl="0"/>
            <a:r>
              <a:rPr lang="ru-RU" b="1" dirty="0" smtClean="0"/>
              <a:t>«Сильные, смелые, волевые»</a:t>
            </a:r>
            <a:r>
              <a:rPr lang="ru-RU" dirty="0" smtClean="0"/>
              <a:t> - ребята, утвердившие себя спортивными достижениями; </a:t>
            </a:r>
          </a:p>
          <a:p>
            <a:pPr lvl="0"/>
            <a:r>
              <a:rPr lang="ru-RU" b="1" dirty="0" smtClean="0"/>
              <a:t>«Активисты» </a:t>
            </a:r>
            <a:r>
              <a:rPr lang="ru-RU" dirty="0" smtClean="0"/>
              <a:t>- учащиеся, нашедшие себя в общественной деятельности; </a:t>
            </a:r>
          </a:p>
          <a:p>
            <a:pPr lvl="0"/>
            <a:r>
              <a:rPr lang="ru-RU" b="1" dirty="0" smtClean="0"/>
              <a:t>«Талантливые» </a:t>
            </a:r>
            <a:r>
              <a:rPr lang="ru-RU" dirty="0" smtClean="0"/>
              <a:t>- подростки, самоутверждение которых идет по пути развития каких-то творческих способностей;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562</Words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 детском возрасте выделяют:</vt:lpstr>
      <vt:lpstr> Ранний кризис подросткового возраста (10-11 лет)</vt:lpstr>
      <vt:lpstr> Ранний кризис подросткового возраста (10-11 лет)</vt:lpstr>
      <vt:lpstr>Слайд 4</vt:lpstr>
      <vt:lpstr>В чем проявляется стремление ко взрослости? </vt:lpstr>
      <vt:lpstr>В чем проявляется стремление ко взрослости? </vt:lpstr>
      <vt:lpstr> Взаимоотношения со сверстниками  обладают большей ценностью, чем с родителями</vt:lpstr>
      <vt:lpstr>Взаимоотношения подростков</vt:lpstr>
      <vt:lpstr>Для самоутверждения в коллективе подросток может выбрать одну из «ролей» </vt:lpstr>
      <vt:lpstr>Для самоутверждения в коллективе подросток может выбрать одну из «ролей» </vt:lpstr>
      <vt:lpstr>Задача взрослых</vt:lpstr>
      <vt:lpstr>Задача взрослых</vt:lpstr>
      <vt:lpstr>Задача взрослых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</cp:revision>
  <dcterms:modified xsi:type="dcterms:W3CDTF">2016-12-06T14:18:31Z</dcterms:modified>
</cp:coreProperties>
</file>