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7" r:id="rId2"/>
  </p:sldMasterIdLst>
  <p:notesMasterIdLst>
    <p:notesMasterId r:id="rId21"/>
  </p:notesMasterIdLst>
  <p:sldIdLst>
    <p:sldId id="285" r:id="rId3"/>
    <p:sldId id="284" r:id="rId4"/>
    <p:sldId id="286" r:id="rId5"/>
    <p:sldId id="287" r:id="rId6"/>
    <p:sldId id="288" r:id="rId7"/>
    <p:sldId id="264" r:id="rId8"/>
    <p:sldId id="266" r:id="rId9"/>
    <p:sldId id="267" r:id="rId10"/>
    <p:sldId id="268" r:id="rId11"/>
    <p:sldId id="269" r:id="rId12"/>
    <p:sldId id="289" r:id="rId13"/>
    <p:sldId id="294" r:id="rId14"/>
    <p:sldId id="295" r:id="rId15"/>
    <p:sldId id="291" r:id="rId16"/>
    <p:sldId id="296" r:id="rId17"/>
    <p:sldId id="297" r:id="rId18"/>
    <p:sldId id="293" r:id="rId19"/>
    <p:sldId id="26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4ECF5C-BC01-4DB8-AA09-E58D84021FD8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96B01-ADE8-4A7F-91E2-71B7F5E8FB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1337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96B01-ADE8-4A7F-91E2-71B7F5E8FBF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2818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502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761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0469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1996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261670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7221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3165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959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03186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914400" y="1981080"/>
            <a:ext cx="10363200" cy="411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spcBef>
                <a:spcPts val="7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2278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103632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851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02355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50568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4640" y="1981080"/>
            <a:ext cx="50568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08113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22285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914400" y="609120"/>
            <a:ext cx="10363200" cy="5299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spcBef>
                <a:spcPts val="7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00725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4640" y="1981080"/>
            <a:ext cx="50568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914400" y="413064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44391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50568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4640" y="198108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4640" y="413064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18868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4640" y="198108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914400" y="4130640"/>
            <a:ext cx="103632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81835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103632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914400" y="4130640"/>
            <a:ext cx="103632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0645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4640" y="198108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914400" y="413064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4640" y="4130640"/>
            <a:ext cx="505680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43122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333648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418400" y="1981080"/>
            <a:ext cx="333648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21920" y="1981080"/>
            <a:ext cx="333648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914400" y="4130640"/>
            <a:ext cx="333648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418400" y="4130640"/>
            <a:ext cx="333648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21920" y="4130640"/>
            <a:ext cx="3336480" cy="19627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i="1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71452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4/16/2021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461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908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07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2161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412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761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012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81B47-CEE1-49EE-9B5B-0862F06E641A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63E9F3-CF1D-4E51-A487-48AB0B3F2C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2380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 cstate="screen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609120"/>
            <a:ext cx="103632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0" i="1" strike="noStrike" spc="-1">
                <a:solidFill>
                  <a:srgbClr val="000000"/>
                </a:solidFill>
                <a:latin typeface="Times New Roman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914400" y="1981080"/>
            <a:ext cx="10363200" cy="41148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i="1" strike="noStrike" spc="-1">
                <a:solidFill>
                  <a:srgbClr val="000000"/>
                </a:solidFill>
                <a:latin typeface="Times New Roman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i="1" strike="noStrike" spc="-1">
                <a:solidFill>
                  <a:srgbClr val="000000"/>
                </a:solidFill>
                <a:latin typeface="Times New Roman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i="1" strike="noStrike" spc="-1">
                <a:solidFill>
                  <a:srgbClr val="000000"/>
                </a:solidFill>
                <a:latin typeface="Times New Roman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i="1" strike="noStrike" spc="-1">
                <a:solidFill>
                  <a:srgbClr val="000000"/>
                </a:solidFill>
                <a:latin typeface="Times New Roman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i="1" strike="noStrike" spc="-1">
                <a:solidFill>
                  <a:srgbClr val="000000"/>
                </a:solidFill>
                <a:latin typeface="Times New Roman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i="1" strike="noStrike" spc="-1">
                <a:solidFill>
                  <a:srgbClr val="000000"/>
                </a:solidFill>
                <a:latin typeface="Times New Roman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Times New Roman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i="1" strike="noStrike" spc="-1">
                <a:solidFill>
                  <a:srgbClr val="000000"/>
                </a:solidFill>
                <a:latin typeface="Times New Roman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914400" y="6248520"/>
            <a:ext cx="254016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pc="-1">
              <a:solidFill>
                <a:srgbClr val="000000"/>
              </a:solidFill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165440" y="6248520"/>
            <a:ext cx="386112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pc="-1">
              <a:solidFill>
                <a:srgbClr val="000000"/>
              </a:solidFill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737440" y="6248520"/>
            <a:ext cx="254016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AF978054-602A-4D19-AB3A-8BBA3D54FAEE}" type="slidenum">
              <a:rPr lang="en-US" sz="1400" spc="-1">
                <a:solidFill>
                  <a:srgbClr val="000000"/>
                </a:solidFill>
                <a:latin typeface="Times New Roman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‹#›</a:t>
            </a:fld>
            <a:endParaRPr lang="en-US" sz="1400" spc="-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247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fp=3&amp;uinfo=ww-1759-wh-827-fw-1534-fh-598-pd-1&amp;p=3&amp;text=%D0%BA%D0%B0%D1%80%D1%82%D0%B8%D0%BD%D0%BA%D0%B8%20%D0%BF%D0%BB%D0%BE%D1%81%D0%BA%D0%BE%D1%81%D1%82%D0%BE%D0%BF%D0%B8%D0%B5%20%D1%83%20%D0%B4%D0%B5%D1%82%D0%B5%D0%B9&amp;noreask=1&amp;pos=98&amp;rpt=simage&amp;lr=2&amp;img_url=http://imgn.dt00.net/2223/222366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png"/><Relationship Id="rId9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28750" y="1468438"/>
            <a:ext cx="10763250" cy="25654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570892" y="2625968"/>
            <a:ext cx="9147908" cy="1043355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«Сохраним стопы здоровыми»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средний дошкольный возраст)</a:t>
            </a:r>
            <a:endParaRPr lang="ru-RU" sz="2800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6459" y="6385810"/>
            <a:ext cx="2473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4439" y="329784"/>
            <a:ext cx="10732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вида (художественно - эстетического приоритетного направления развития воспитанников) второй категории № 6 «Сказка»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4392120"/>
            <a:ext cx="60960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sng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</a:rPr>
              <a:t>Разработчики: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</a:rPr>
              <a:t>Неграмотнова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</a:rPr>
              <a:t> Ольга Николаевна, воспитатель, 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</a:rPr>
              <a:t>Шабурова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 pitchFamily="18" charset="0"/>
              </a:rPr>
              <a:t> Светлана Васильевна,  воспитатель.</a:t>
            </a:r>
          </a:p>
        </p:txBody>
      </p:sp>
    </p:spTree>
    <p:extLst>
      <p:ext uri="{BB962C8B-B14F-4D97-AF65-F5344CB8AC3E}">
        <p14:creationId xmlns="" xmlns:p14="http://schemas.microsoft.com/office/powerpoint/2010/main" val="11918511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BE57C22B-5E16-40FF-99E9-DADE2FBF93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042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3620" y="-99552"/>
            <a:ext cx="9176085" cy="156732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плоскостопия у детей</a:t>
            </a:r>
            <a:b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исключить плоскостопие нужно придерживаться некоторых правил:</a:t>
            </a:r>
            <a:endParaRPr lang="ru-RU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4253" y="1627279"/>
            <a:ext cx="8651206" cy="5123145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полезная зарядка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мышцы укреплялись и нормально развивались им нужна нагрузка в виде ежедневной гимнастики;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если ребенок будет заниматься в спортивной секции нужно позаботиться о том, чтобы комплекс упражнений соответствовал его возрасту, росту и весу. Для профилактики плоскостопия лучше всего подойдет плавание;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 удобной обуви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стопа при ходьбе не деформировалась и принимала физиологическую форму. Детская обувь должна защищать ножку малыша от ударов, не препятствовать нормальному естественному развитию мышц стопы и придавать устойчивость. Она должна быть сделана из натуральных материалов, легкой, с жестким задником, с супинатором и маленьким каблучком;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лечебные ванны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Очень полезны каждодневные теплые ванны с морской солью;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профилактический массаж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4" descr="http://img.4mama.com.ua/pictures/content/0/596_slider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5018" y="782078"/>
            <a:ext cx="2619375" cy="261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Ирина\Pictures\uprajneniya-pri-ploskostopii-300x1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7593" y="3833907"/>
            <a:ext cx="2524324" cy="2491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422031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6669" y="-169335"/>
            <a:ext cx="10972800" cy="1169233"/>
          </a:xfrm>
        </p:spPr>
        <p:txBody>
          <a:bodyPr/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Физкультурный уголок в группе</a:t>
            </a:r>
          </a:p>
        </p:txBody>
      </p:sp>
      <p:pic>
        <p:nvPicPr>
          <p:cNvPr id="4" name="Содержимое 3" descr="IMG-20201125-WA0008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2889956" y="880518"/>
            <a:ext cx="6308084" cy="4731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83733" y="5724046"/>
            <a:ext cx="105212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Наличие оборудования и инвентаря, способствующего укреплению мышц стопы и голени: ребристые и наклонные доски, скошенные поверхности, гимнастическая стенка,  обручи, мячи, скакалки, массажные коврики, гимнастические палки, гимнастические маты.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63985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38913" y="48793"/>
            <a:ext cx="11574780" cy="721360"/>
            <a:chOff x="329184" y="48793"/>
            <a:chExt cx="8681085" cy="721360"/>
          </a:xfrm>
        </p:grpSpPr>
        <p:pic>
          <p:nvPicPr>
            <p:cNvPr id="3" name="object 3"/>
            <p:cNvPicPr/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29184" y="89890"/>
              <a:ext cx="8680704" cy="55018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1231392" y="48793"/>
              <a:ext cx="6877811" cy="72082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6428" y="117347"/>
              <a:ext cx="8590788" cy="460248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01904" y="145557"/>
            <a:ext cx="11454553" cy="403957"/>
          </a:xfrm>
          <a:prstGeom prst="rect">
            <a:avLst/>
          </a:prstGeom>
          <a:ln w="9144">
            <a:solidFill>
              <a:srgbClr val="97B853"/>
            </a:solidFill>
          </a:ln>
        </p:spPr>
        <p:txBody>
          <a:bodyPr vert="horz" wrap="square" lIns="0" tIns="3429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70"/>
              </a:spcBef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для профилактики плоскостопия без предметов</a:t>
            </a:r>
            <a:endParaRPr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29389" y="899410"/>
            <a:ext cx="3237877" cy="30912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движения пальцами ног;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-повороты пальцами</a:t>
            </a:r>
            <a:r>
              <a:rPr sz="2000" spc="-5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ног;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-круги пальцами</a:t>
            </a:r>
            <a:r>
              <a:rPr sz="2000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ног;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15" dirty="0">
                <a:solidFill>
                  <a:srgbClr val="002060"/>
                </a:solidFill>
                <a:latin typeface="Times New Roman"/>
                <a:cs typeface="Times New Roman"/>
              </a:rPr>
              <a:t>-перекаты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пальцами</a:t>
            </a:r>
            <a:r>
              <a:rPr sz="2000" spc="1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ног;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 marR="373380">
              <a:lnSpc>
                <a:spcPct val="100000"/>
              </a:lnSpc>
            </a:pPr>
            <a:r>
              <a:rPr sz="2000" spc="-15" dirty="0">
                <a:solidFill>
                  <a:srgbClr val="002060"/>
                </a:solidFill>
                <a:latin typeface="Times New Roman"/>
                <a:cs typeface="Times New Roman"/>
              </a:rPr>
              <a:t>-поглаживание </a:t>
            </a:r>
            <a:r>
              <a:rPr sz="2000" spc="-10" dirty="0">
                <a:solidFill>
                  <a:srgbClr val="002060"/>
                </a:solidFill>
                <a:latin typeface="Times New Roman"/>
                <a:cs typeface="Times New Roman"/>
              </a:rPr>
              <a:t>ступней  одной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ноги </a:t>
            </a:r>
            <a:r>
              <a:rPr sz="2000" spc="-5" dirty="0" err="1">
                <a:solidFill>
                  <a:srgbClr val="002060"/>
                </a:solidFill>
                <a:latin typeface="Times New Roman"/>
                <a:cs typeface="Times New Roman"/>
              </a:rPr>
              <a:t>по</a:t>
            </a:r>
            <a:r>
              <a:rPr sz="2000" spc="-3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15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голени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15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другой</a:t>
            </a:r>
            <a:r>
              <a:rPr sz="2000" spc="-15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5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ноги</a:t>
            </a:r>
            <a:r>
              <a:rPr lang="ru-RU" sz="2000" spc="-5" dirty="0" smtClean="0">
                <a:solidFill>
                  <a:srgbClr val="002060"/>
                </a:solidFill>
                <a:latin typeface="Times New Roman"/>
                <a:cs typeface="Times New Roman"/>
              </a:rPr>
              <a:t>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000" spc="-10" dirty="0">
                <a:solidFill>
                  <a:srgbClr val="002060"/>
                </a:solidFill>
                <a:latin typeface="Times New Roman"/>
                <a:cs typeface="Times New Roman"/>
              </a:rPr>
              <a:t>-пружинящие </a:t>
            </a:r>
            <a:r>
              <a:rPr sz="2000" spc="-5" dirty="0" err="1">
                <a:solidFill>
                  <a:srgbClr val="002060"/>
                </a:solidFill>
                <a:latin typeface="Times New Roman"/>
                <a:cs typeface="Times New Roman"/>
              </a:rPr>
              <a:t>движения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с 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сопротивлением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пальцами</a:t>
            </a:r>
            <a:r>
              <a:rPr sz="2000" spc="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60" dirty="0">
                <a:solidFill>
                  <a:srgbClr val="002060"/>
                </a:solidFill>
                <a:latin typeface="Times New Roman"/>
                <a:cs typeface="Times New Roman"/>
              </a:rPr>
              <a:t>ног.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screen"/>
          <a:stretch>
            <a:fillRect/>
          </a:stretch>
        </p:blipFill>
        <p:spPr>
          <a:xfrm>
            <a:off x="4088675" y="4206240"/>
            <a:ext cx="2481942" cy="150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IMG-20210111-WA001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97376" y="944381"/>
            <a:ext cx="3917428" cy="2938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G-20210114-WA0019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8386355" y="1137713"/>
            <a:ext cx="3043645" cy="2898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IMG-20210114-WA0009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092925" y="4271555"/>
            <a:ext cx="2812869" cy="2109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object 9"/>
          <p:cNvPicPr/>
          <p:nvPr/>
        </p:nvPicPr>
        <p:blipFill>
          <a:blip r:embed="rId9" cstate="screen"/>
          <a:stretch>
            <a:fillRect/>
          </a:stretch>
        </p:blipFill>
        <p:spPr>
          <a:xfrm>
            <a:off x="5852157" y="5160479"/>
            <a:ext cx="3079060" cy="1305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-20210115-WA0031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9130938" y="4366264"/>
            <a:ext cx="2834639" cy="2125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38913" y="48780"/>
            <a:ext cx="11574780" cy="1087120"/>
            <a:chOff x="329184" y="48780"/>
            <a:chExt cx="8681085" cy="1087120"/>
          </a:xfrm>
        </p:grpSpPr>
        <p:pic>
          <p:nvPicPr>
            <p:cNvPr id="3" name="object 3"/>
            <p:cNvPicPr/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329184" y="89928"/>
              <a:ext cx="8680704" cy="92048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45007" y="48780"/>
              <a:ext cx="8532876" cy="108659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376428" y="117348"/>
              <a:ext cx="8590788" cy="83057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01904" y="145992"/>
            <a:ext cx="11454553" cy="773289"/>
          </a:xfrm>
          <a:prstGeom prst="rect">
            <a:avLst/>
          </a:prstGeom>
          <a:ln w="9144">
            <a:solidFill>
              <a:srgbClr val="97B853"/>
            </a:solidFill>
          </a:ln>
        </p:spPr>
        <p:txBody>
          <a:bodyPr vert="horz" wrap="square" lIns="0" tIns="34290" rIns="0" bIns="0" rtlCol="0">
            <a:spAutoFit/>
          </a:bodyPr>
          <a:lstStyle/>
          <a:p>
            <a:pPr marL="324485" marR="283210" indent="-30480" algn="ctr">
              <a:lnSpc>
                <a:spcPct val="100000"/>
              </a:lnSpc>
              <a:spcBef>
                <a:spcPts val="270"/>
              </a:spcBef>
            </a:pPr>
            <a:r>
              <a:rPr sz="2400" b="1" spc="-2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sz="2400" b="1" spc="-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2400" b="1" spc="-1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профилактике </a:t>
            </a:r>
            <a:r>
              <a:rPr sz="2400" b="1" spc="-1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плоскостопия </a:t>
            </a:r>
            <a:r>
              <a:rPr sz="2400" b="1" spc="-1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направлены  </a:t>
            </a:r>
            <a:r>
              <a:rPr sz="2400" b="1" spc="-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</a:t>
            </a:r>
            <a:r>
              <a:rPr sz="2400" b="1" spc="-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мышц </a:t>
            </a:r>
            <a:r>
              <a:rPr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400" b="1" spc="-1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связок, </a:t>
            </a:r>
            <a:r>
              <a:rPr sz="2400" b="1" spc="-1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расположенных </a:t>
            </a:r>
            <a:r>
              <a:rPr sz="2400" b="1" spc="-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400" b="1" spc="5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b="1" spc="-5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стопах</a:t>
            </a:r>
            <a:endParaRPr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79714" y="1004341"/>
            <a:ext cx="3722915" cy="285607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359410">
              <a:lnSpc>
                <a:spcPct val="100000"/>
              </a:lnSpc>
              <a:spcBef>
                <a:spcPts val="105"/>
              </a:spcBef>
            </a:pPr>
            <a:r>
              <a:rPr sz="2000" spc="-20" dirty="0">
                <a:solidFill>
                  <a:srgbClr val="205868"/>
                </a:solidFill>
                <a:latin typeface="Times New Roman"/>
                <a:cs typeface="Times New Roman"/>
              </a:rPr>
              <a:t>-</a:t>
            </a:r>
            <a:r>
              <a:rPr sz="2000" spc="-20" dirty="0">
                <a:solidFill>
                  <a:srgbClr val="002060"/>
                </a:solidFill>
                <a:latin typeface="Times New Roman"/>
                <a:cs typeface="Times New Roman"/>
              </a:rPr>
              <a:t>ходьба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и </a:t>
            </a:r>
            <a:r>
              <a:rPr sz="2000" spc="-10" dirty="0">
                <a:solidFill>
                  <a:srgbClr val="002060"/>
                </a:solidFill>
                <a:latin typeface="Times New Roman"/>
                <a:cs typeface="Times New Roman"/>
              </a:rPr>
              <a:t>бег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по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ровной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наклонной 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плоскости;</a:t>
            </a:r>
          </a:p>
          <a:p>
            <a:pPr marL="12700" marR="455295">
              <a:lnSpc>
                <a:spcPct val="100000"/>
              </a:lnSpc>
            </a:pPr>
            <a:r>
              <a:rPr sz="2000" spc="-20" dirty="0">
                <a:solidFill>
                  <a:srgbClr val="002060"/>
                </a:solidFill>
                <a:latin typeface="Times New Roman"/>
                <a:cs typeface="Times New Roman"/>
              </a:rPr>
              <a:t>-комплекс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гимнастики </a:t>
            </a:r>
            <a:r>
              <a:rPr sz="2000" spc="5" dirty="0">
                <a:solidFill>
                  <a:srgbClr val="002060"/>
                </a:solidFill>
                <a:latin typeface="Times New Roman"/>
                <a:cs typeface="Times New Roman"/>
              </a:rPr>
              <a:t>после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сна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с 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упражнениями по </a:t>
            </a:r>
            <a:r>
              <a:rPr sz="2000" spc="-10" dirty="0">
                <a:solidFill>
                  <a:srgbClr val="002060"/>
                </a:solidFill>
                <a:latin typeface="Times New Roman"/>
                <a:cs typeface="Times New Roman"/>
              </a:rPr>
              <a:t>профилактике 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плоскостопия;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-самомассаж с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помощью</a:t>
            </a:r>
            <a:r>
              <a:rPr sz="2000" spc="-125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специальных 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приспособлений: массажеров для </a:t>
            </a:r>
            <a:r>
              <a:rPr sz="2000" spc="-60" dirty="0">
                <a:solidFill>
                  <a:srgbClr val="002060"/>
                </a:solidFill>
                <a:latin typeface="Times New Roman"/>
                <a:cs typeface="Times New Roman"/>
              </a:rPr>
              <a:t>ног, 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массажных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002060"/>
                </a:solidFill>
                <a:latin typeface="Times New Roman"/>
                <a:cs typeface="Times New Roman"/>
              </a:rPr>
              <a:t>мячиков.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13" name="Рисунок 12" descr="IMG-20210111-WA000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961883" y="1140110"/>
            <a:ext cx="1887199" cy="2516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G-20210111-WA0022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511111" y="1406504"/>
            <a:ext cx="2464455" cy="2094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IMG-20201118-WA0003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2073215" y="3944984"/>
            <a:ext cx="4677985" cy="2638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IMG-20210114-WA0027.jpg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7155724" y="1136469"/>
            <a:ext cx="2306773" cy="2520000"/>
          </a:xfrm>
          <a:prstGeom prst="rect">
            <a:avLst/>
          </a:prstGeom>
        </p:spPr>
      </p:pic>
      <p:pic>
        <p:nvPicPr>
          <p:cNvPr id="18" name="Рисунок 17" descr="IMG-20210114-WA0024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7602584" y="3978994"/>
            <a:ext cx="2860765" cy="254703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1094282"/>
          </a:xfrm>
        </p:spPr>
        <p:txBody>
          <a:bodyPr/>
          <a:lstStyle/>
          <a:p>
            <a:pPr algn="ctr"/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развитие </a:t>
            </a:r>
            <a:b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(непосредственно-образовательная деятельность с применением технологии </a:t>
            </a:r>
            <a:r>
              <a:rPr lang="ru-RU" sz="2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Н.Н.Ефименко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4" name="Содержимое 3" descr="091219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98594" y="3970462"/>
            <a:ext cx="4184251" cy="2822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6" descr="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50392" y="987496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81831" y="1003700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863985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2493" y="573151"/>
            <a:ext cx="5347547" cy="1860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615950">
              <a:lnSpc>
                <a:spcPct val="100000"/>
              </a:lnSpc>
            </a:pPr>
            <a:r>
              <a:rPr sz="2000" spc="-20" dirty="0" smtClean="0">
                <a:solidFill>
                  <a:srgbClr val="205868"/>
                </a:solidFill>
                <a:latin typeface="Times New Roman"/>
                <a:cs typeface="Times New Roman"/>
              </a:rPr>
              <a:t>-</a:t>
            </a:r>
            <a:r>
              <a:rPr sz="2000" spc="-20" dirty="0">
                <a:solidFill>
                  <a:srgbClr val="205868"/>
                </a:solidFill>
                <a:latin typeface="Times New Roman"/>
                <a:cs typeface="Times New Roman"/>
              </a:rPr>
              <a:t>ходьба </a:t>
            </a:r>
            <a:r>
              <a:rPr sz="2000" dirty="0">
                <a:solidFill>
                  <a:srgbClr val="205868"/>
                </a:solidFill>
                <a:latin typeface="Times New Roman"/>
                <a:cs typeface="Times New Roman"/>
              </a:rPr>
              <a:t>и </a:t>
            </a:r>
            <a:r>
              <a:rPr sz="2000" spc="-10" dirty="0">
                <a:solidFill>
                  <a:srgbClr val="205868"/>
                </a:solidFill>
                <a:latin typeface="Times New Roman"/>
                <a:cs typeface="Times New Roman"/>
              </a:rPr>
              <a:t>бег </a:t>
            </a:r>
            <a:r>
              <a:rPr sz="2000" spc="-5" dirty="0">
                <a:solidFill>
                  <a:srgbClr val="205868"/>
                </a:solidFill>
                <a:latin typeface="Times New Roman"/>
                <a:cs typeface="Times New Roman"/>
              </a:rPr>
              <a:t>по массирующим  </a:t>
            </a:r>
            <a:r>
              <a:rPr sz="2000" spc="-15" dirty="0">
                <a:solidFill>
                  <a:srgbClr val="205868"/>
                </a:solidFill>
                <a:latin typeface="Times New Roman"/>
                <a:cs typeface="Times New Roman"/>
              </a:rPr>
              <a:t>коврикам;</a:t>
            </a:r>
            <a:endParaRPr sz="20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sz="2000" spc="-10" dirty="0">
                <a:solidFill>
                  <a:srgbClr val="205868"/>
                </a:solidFill>
                <a:latin typeface="Times New Roman"/>
                <a:cs typeface="Times New Roman"/>
              </a:rPr>
              <a:t>-захваты </a:t>
            </a:r>
            <a:r>
              <a:rPr sz="2000" spc="-5" dirty="0">
                <a:solidFill>
                  <a:srgbClr val="205868"/>
                </a:solidFill>
                <a:latin typeface="Times New Roman"/>
                <a:cs typeface="Times New Roman"/>
              </a:rPr>
              <a:t>предметов, </a:t>
            </a:r>
            <a:r>
              <a:rPr sz="2000" spc="-15" dirty="0">
                <a:solidFill>
                  <a:srgbClr val="205868"/>
                </a:solidFill>
                <a:latin typeface="Times New Roman"/>
                <a:cs typeface="Times New Roman"/>
              </a:rPr>
              <a:t>удерживание</a:t>
            </a:r>
            <a:r>
              <a:rPr sz="2000" spc="-80" dirty="0">
                <a:solidFill>
                  <a:srgbClr val="205868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205868"/>
                </a:solidFill>
                <a:latin typeface="Times New Roman"/>
                <a:cs typeface="Times New Roman"/>
              </a:rPr>
              <a:t>их  </a:t>
            </a:r>
            <a:r>
              <a:rPr sz="2000" dirty="0">
                <a:solidFill>
                  <a:srgbClr val="205868"/>
                </a:solidFill>
                <a:latin typeface="Times New Roman"/>
                <a:cs typeface="Times New Roman"/>
              </a:rPr>
              <a:t>и </a:t>
            </a:r>
            <a:r>
              <a:rPr sz="2000" spc="10" dirty="0">
                <a:solidFill>
                  <a:srgbClr val="205868"/>
                </a:solidFill>
                <a:latin typeface="Times New Roman"/>
                <a:cs typeface="Times New Roman"/>
              </a:rPr>
              <a:t>бросание </a:t>
            </a:r>
            <a:r>
              <a:rPr sz="2000" spc="-5" dirty="0">
                <a:solidFill>
                  <a:srgbClr val="205868"/>
                </a:solidFill>
                <a:latin typeface="Times New Roman"/>
                <a:cs typeface="Times New Roman"/>
              </a:rPr>
              <a:t>пальцами</a:t>
            </a:r>
            <a:r>
              <a:rPr sz="2000" spc="-10" dirty="0">
                <a:solidFill>
                  <a:srgbClr val="205868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205868"/>
                </a:solidFill>
                <a:latin typeface="Times New Roman"/>
                <a:cs typeface="Times New Roman"/>
              </a:rPr>
              <a:t>ног;</a:t>
            </a:r>
            <a:endParaRPr sz="2000" dirty="0">
              <a:latin typeface="Times New Roman"/>
              <a:cs typeface="Times New Roman"/>
            </a:endParaRPr>
          </a:p>
          <a:p>
            <a:pPr marL="12700" marR="735965">
              <a:lnSpc>
                <a:spcPct val="100000"/>
              </a:lnSpc>
            </a:pPr>
            <a:r>
              <a:rPr sz="2000" spc="-10" dirty="0">
                <a:solidFill>
                  <a:srgbClr val="205868"/>
                </a:solidFill>
                <a:latin typeface="Times New Roman"/>
                <a:cs typeface="Times New Roman"/>
              </a:rPr>
              <a:t>-перекатывание </a:t>
            </a:r>
            <a:r>
              <a:rPr sz="2000" dirty="0">
                <a:solidFill>
                  <a:srgbClr val="205868"/>
                </a:solidFill>
                <a:latin typeface="Times New Roman"/>
                <a:cs typeface="Times New Roman"/>
              </a:rPr>
              <a:t>мячей</a:t>
            </a:r>
            <a:r>
              <a:rPr sz="2000" spc="-65" dirty="0">
                <a:solidFill>
                  <a:srgbClr val="205868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205868"/>
                </a:solidFill>
                <a:latin typeface="Times New Roman"/>
                <a:cs typeface="Times New Roman"/>
              </a:rPr>
              <a:t>разных  размеров</a:t>
            </a:r>
            <a:r>
              <a:rPr sz="2000" spc="-45" dirty="0">
                <a:solidFill>
                  <a:srgbClr val="205868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205868"/>
                </a:solidFill>
                <a:latin typeface="Times New Roman"/>
                <a:cs typeface="Times New Roman"/>
              </a:rPr>
              <a:t>ступнями;</a:t>
            </a:r>
            <a:endParaRPr sz="2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solidFill>
                  <a:srgbClr val="205868"/>
                </a:solidFill>
                <a:latin typeface="Times New Roman"/>
                <a:cs typeface="Times New Roman"/>
              </a:rPr>
              <a:t>-упражнение на</a:t>
            </a:r>
            <a:r>
              <a:rPr sz="2000" spc="15" dirty="0">
                <a:solidFill>
                  <a:srgbClr val="205868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205868"/>
                </a:solidFill>
                <a:latin typeface="Times New Roman"/>
                <a:cs typeface="Times New Roman"/>
              </a:rPr>
              <a:t>равновесие.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3" name="object 6"/>
          <p:cNvSpPr txBox="1">
            <a:spLocks/>
          </p:cNvSpPr>
          <p:nvPr/>
        </p:nvSpPr>
        <p:spPr>
          <a:xfrm>
            <a:off x="501904" y="145992"/>
            <a:ext cx="11454553" cy="403957"/>
          </a:xfrm>
          <a:prstGeom prst="rect">
            <a:avLst/>
          </a:prstGeom>
          <a:ln w="9144">
            <a:solidFill>
              <a:srgbClr val="97B853"/>
            </a:solidFill>
          </a:ln>
        </p:spPr>
        <p:txBody>
          <a:bodyPr vert="horz" wrap="square" lIns="0" tIns="34290" rIns="0" bIns="0" rtlCol="0">
            <a:spAutoFit/>
          </a:bodyPr>
          <a:lstStyle/>
          <a:p>
            <a:pPr marL="324485" marR="283210" lvl="0" indent="-30480" algn="ctr" defTabSz="914400" eaLnBrk="1" fontAlgn="auto" latinLnBrk="0" hangingPunct="1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-2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2400" b="1" kern="0" spc="-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ru-RU" sz="2400" b="1" i="0" u="none" strike="noStrike" kern="0" cap="none" spc="-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0" cap="none" spc="-1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профилактики </a:t>
            </a:r>
            <a:r>
              <a:rPr kumimoji="0" lang="ru-RU" sz="2400" b="1" i="0" u="none" strike="noStrike" kern="0" cap="none" spc="-1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плоскостопия с предметами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IMG-20210111-WA00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69485" y="2556680"/>
            <a:ext cx="24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Рисунок 17" descr="IMG-20210111-WA00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744698" y="2782389"/>
            <a:ext cx="2120294" cy="2913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Рисунок 22" descr="IMG-20210111-WA00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1490" y="3618412"/>
            <a:ext cx="2225878" cy="2967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" name="Рисунок 23" descr="IMG-20210111-WA002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87387" y="4466212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-20210114-WA0011.jpg"/>
          <p:cNvPicPr>
            <a:picLocks noChangeAspect="1"/>
          </p:cNvPicPr>
          <p:nvPr/>
        </p:nvPicPr>
        <p:blipFill>
          <a:blip r:embed="rId6" cstate="screen">
            <a:lum/>
          </a:blip>
          <a:stretch>
            <a:fillRect/>
          </a:stretch>
        </p:blipFill>
        <p:spPr>
          <a:xfrm>
            <a:off x="8725989" y="4545874"/>
            <a:ext cx="2838994" cy="2129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-20210114-WA001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081453" y="1920239"/>
            <a:ext cx="2730137" cy="2047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Рисунок 16" descr="IMG-20210111-WA0014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8027793" y="600891"/>
            <a:ext cx="2473235" cy="18549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92778" y="823093"/>
            <a:ext cx="3378568" cy="21800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67640">
              <a:lnSpc>
                <a:spcPct val="100000"/>
              </a:lnSpc>
              <a:spcBef>
                <a:spcPts val="10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000" spc="-20" dirty="0">
                <a:solidFill>
                  <a:srgbClr val="205868"/>
                </a:solidFill>
                <a:latin typeface="Times New Roman"/>
                <a:cs typeface="Times New Roman"/>
              </a:rPr>
              <a:t>-</a:t>
            </a:r>
            <a:r>
              <a:rPr sz="2000" spc="-20" dirty="0">
                <a:solidFill>
                  <a:srgbClr val="002060"/>
                </a:solidFill>
                <a:latin typeface="Times New Roman"/>
                <a:cs typeface="Times New Roman"/>
              </a:rPr>
              <a:t>ходьба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по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лесенке со</a:t>
            </a:r>
            <a:r>
              <a:rPr sz="2000" spc="-7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сменой  </a:t>
            </a:r>
            <a:r>
              <a:rPr sz="2000" spc="-30" dirty="0">
                <a:solidFill>
                  <a:srgbClr val="002060"/>
                </a:solidFill>
                <a:latin typeface="Times New Roman"/>
                <a:cs typeface="Times New Roman"/>
              </a:rPr>
              <a:t>угла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наклона;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-20" dirty="0">
                <a:solidFill>
                  <a:srgbClr val="002060"/>
                </a:solidFill>
                <a:latin typeface="Times New Roman"/>
                <a:cs typeface="Times New Roman"/>
              </a:rPr>
              <a:t>-ходьба </a:t>
            </a: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по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ребристым</a:t>
            </a:r>
            <a:r>
              <a:rPr sz="2000" spc="-60" dirty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до-</a:t>
            </a:r>
          </a:p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002060"/>
                </a:solidFill>
                <a:latin typeface="Times New Roman"/>
                <a:cs typeface="Times New Roman"/>
              </a:rPr>
              <a:t>рожкам;</a:t>
            </a:r>
            <a:endParaRPr sz="2000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marL="12700" marR="95250">
              <a:lnSpc>
                <a:spcPts val="2350"/>
              </a:lnSpc>
              <a:spcBef>
                <a:spcPts val="120"/>
              </a:spcBef>
            </a:pPr>
            <a:r>
              <a:rPr sz="2000" spc="-5" dirty="0">
                <a:solidFill>
                  <a:srgbClr val="002060"/>
                </a:solidFill>
                <a:latin typeface="Times New Roman"/>
                <a:cs typeface="Times New Roman"/>
              </a:rPr>
              <a:t>-лазание по </a:t>
            </a:r>
            <a:r>
              <a:rPr sz="2000" dirty="0">
                <a:solidFill>
                  <a:srgbClr val="002060"/>
                </a:solidFill>
                <a:latin typeface="Times New Roman"/>
                <a:cs typeface="Times New Roman"/>
              </a:rPr>
              <a:t>гимнастическим  лесенкам.</a:t>
            </a:r>
          </a:p>
        </p:txBody>
      </p:sp>
      <p:sp>
        <p:nvSpPr>
          <p:cNvPr id="8" name="object 6"/>
          <p:cNvSpPr txBox="1">
            <a:spLocks/>
          </p:cNvSpPr>
          <p:nvPr/>
        </p:nvSpPr>
        <p:spPr>
          <a:xfrm>
            <a:off x="501904" y="145992"/>
            <a:ext cx="11454553" cy="403957"/>
          </a:xfrm>
          <a:prstGeom prst="rect">
            <a:avLst/>
          </a:prstGeom>
          <a:ln w="9144">
            <a:solidFill>
              <a:srgbClr val="97B853"/>
            </a:solidFill>
          </a:ln>
        </p:spPr>
        <p:txBody>
          <a:bodyPr vert="horz" wrap="square" lIns="0" tIns="34290" rIns="0" bIns="0" rtlCol="0">
            <a:spAutoFit/>
          </a:bodyPr>
          <a:lstStyle/>
          <a:p>
            <a:pPr marL="324485" marR="283210" lvl="0" indent="-30480" algn="ctr" defTabSz="914400" eaLnBrk="1" fontAlgn="auto" latinLnBrk="0" hangingPunct="1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-2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sz="2400" b="1" kern="0" spc="-5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ru-RU" sz="2400" b="1" i="0" u="none" strike="noStrike" kern="0" cap="none" spc="-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kern="0" cap="none" spc="-15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профилактики </a:t>
            </a:r>
            <a:r>
              <a:rPr kumimoji="0" lang="ru-RU" sz="2400" b="1" i="0" u="none" strike="noStrike" kern="0" cap="none" spc="-1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плоскостопия на снарядах и приспособлениях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20210111-WA0009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9039069" y="3997234"/>
            <a:ext cx="2728606" cy="24649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-20210111-WA0011.jpg"/>
          <p:cNvPicPr>
            <a:picLocks noChangeAspect="1"/>
          </p:cNvPicPr>
          <p:nvPr/>
        </p:nvPicPr>
        <p:blipFill>
          <a:blip r:embed="rId3" cstate="screen"/>
          <a:srcRect t="-3061"/>
          <a:stretch>
            <a:fillRect/>
          </a:stretch>
        </p:blipFill>
        <p:spPr>
          <a:xfrm>
            <a:off x="5764788" y="3971108"/>
            <a:ext cx="3014467" cy="24950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-20201118-WA000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97879" y="3683726"/>
            <a:ext cx="5075457" cy="3006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-20210114-WA001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846423" y="736918"/>
            <a:ext cx="3583577" cy="2687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-20210114-WA002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454436" y="796698"/>
            <a:ext cx="3043644" cy="271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9372" y="1"/>
            <a:ext cx="11082728" cy="9144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Профилактике  плоскостопия способствуют плавание и езда на велосипеде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201118-WA0033.jpg"/>
          <p:cNvPicPr>
            <a:picLocks noChangeAspect="1"/>
          </p:cNvPicPr>
          <p:nvPr/>
        </p:nvPicPr>
        <p:blipFill>
          <a:blip r:embed="rId2" cstate="screen"/>
          <a:srcRect r="-370"/>
          <a:stretch>
            <a:fillRect/>
          </a:stretch>
        </p:blipFill>
        <p:spPr>
          <a:xfrm>
            <a:off x="10242559" y="836405"/>
            <a:ext cx="1663277" cy="2030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-20201118-WA004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281334" y="897981"/>
            <a:ext cx="2726612" cy="19581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-20201118-WA005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709333" y="886177"/>
            <a:ext cx="1857563" cy="1991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-20201118-WA004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835272" y="888230"/>
            <a:ext cx="2295684" cy="2001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-20201118-WA0049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flipH="1">
            <a:off x="924688" y="839481"/>
            <a:ext cx="1445981" cy="1994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IMG-20201118-WA0032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759203" y="3612443"/>
            <a:ext cx="2464507" cy="25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-20201118-WA0043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flipH="1">
            <a:off x="9523720" y="3595511"/>
            <a:ext cx="2105893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-20201118-WA0038.jpg"/>
          <p:cNvPicPr>
            <a:picLocks noChangeAspect="1"/>
          </p:cNvPicPr>
          <p:nvPr/>
        </p:nvPicPr>
        <p:blipFill>
          <a:blip r:embed="rId9" cstate="screen"/>
          <a:srcRect r="-641"/>
          <a:stretch>
            <a:fillRect/>
          </a:stretch>
        </p:blipFill>
        <p:spPr>
          <a:xfrm>
            <a:off x="6810347" y="3595510"/>
            <a:ext cx="2087661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E:\Здоровьесбережение\Фото для проекта\IMG-20201118-WA0039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095022" y="3628834"/>
            <a:ext cx="2254378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863985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7A55E1C-563D-484F-A81D-118CE8FC09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781" y="1606730"/>
            <a:ext cx="4554987" cy="3069773"/>
          </a:xfrm>
        </p:spPr>
        <p:txBody>
          <a:bodyPr>
            <a:noAutofit/>
          </a:bodyPr>
          <a:lstStyle/>
          <a:p>
            <a:pPr algn="ctr"/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b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!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Ирина\Pictures\slide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85367" y="663686"/>
            <a:ext cx="6961550" cy="5530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87742506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0063A3-C66E-4934-BBCE-BC008D2BA0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F2C453C-CEEF-4325-A556-BC58EB5FB6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58E25D5-3B3E-4899-BC7A-85A60B43A0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252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EFB6BEB-3757-4816-825A-0B80AE47CF7A}"/>
              </a:ext>
            </a:extLst>
          </p:cNvPr>
          <p:cNvSpPr/>
          <p:nvPr/>
        </p:nvSpPr>
        <p:spPr>
          <a:xfrm>
            <a:off x="914400" y="31331"/>
            <a:ext cx="11078817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здоровья дошкольников- одна из актуальнейших проблем нашего времени.</a:t>
            </a:r>
          </a:p>
          <a:p>
            <a:pPr algn="ctr"/>
            <a:endParaRPr lang="ru-RU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/>
              <a:t> 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плоскостопия у детей всегда была насущной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актуальной.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стоп – это здоровье всего организма. Формирование здоровья детей, полноценное развитие их организма – одна из основных проблем в современном обществе. Уже в детском саду практически не осталось детей с первой группой здоровья, постоянно возрастает число часто болеющих детей. Особенно тревожит ситуация по количеству детей с нарушением осанки и плоскостопием. Своевременная профилактическая работа в этом направлении позволит избежать существующих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проблем. Плоскостопие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нарушения осанки чаще встречается у слабых, физически плохо развитых детей. Нередко нагрузка при ходьбе, а чаше при длительной беготне, для сводов стоп таких детей оказывается чрезмерной. Связки и мышцы стопы перенапрягаются, растягиваются, теряют пружинящие свойства. Своды стопы (продольной и поперечной) расплющиваются, опускаются, и возникает плоскостопие: продольное, поперечное, и поперечно-продольное. Стопа является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опорой,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фундаментом тела, поэтому естественно, что нарушение этого фундамента обязательно отражается на формировании подрастающего организма.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9244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DF5435E-6BD8-4E2F-8AAF-EC8EC493F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A23A8B5-3153-4984-BCF8-F86C436A32A0}"/>
              </a:ext>
            </a:extLst>
          </p:cNvPr>
          <p:cNvSpPr/>
          <p:nvPr/>
        </p:nvSpPr>
        <p:spPr>
          <a:xfrm>
            <a:off x="1020417" y="251792"/>
            <a:ext cx="10959548" cy="6444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Сохранение и укрепление здоровья детей, формирование у детей практических навыков по профилактике плоскостопия. 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endParaRPr lang="ru-RU" sz="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педагога: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1.Проанализировать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подобрать физические упражнения по профилактике плоскостопия для детей среднего дошкольного возраста;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.Создать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нестандартное оборудование для профилактики  возможных нарушений опорно-двигательного аппарата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с детьми: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Привить интерес к выполнению упражнений с нестандартным оборудованием, воспитывая желание быть здоровыми.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2.Укреплять мышцы стоп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с родителями: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Углублять представления родителей  о  профилактических мероприятий по плоскостопию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 проекта: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 –  ноябрь, декабрь 2020г.</a:t>
            </a:r>
          </a:p>
          <a:p>
            <a:pPr fontAlgn="base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воспитанники средней группы, воспитатели, родители.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4106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DF5435E-6BD8-4E2F-8AAF-EC8EC493F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0C12245-6E18-4B18-8628-1FA833A28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2422750"/>
            <a:ext cx="11198086" cy="523537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A23A8B5-3153-4984-BCF8-F86C436A32A0}"/>
              </a:ext>
            </a:extLst>
          </p:cNvPr>
          <p:cNvSpPr/>
          <p:nvPr/>
        </p:nvSpPr>
        <p:spPr>
          <a:xfrm>
            <a:off x="980661" y="0"/>
            <a:ext cx="10999304" cy="805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952ABEE7-E44D-4329-BFDC-F540E573995C}"/>
              </a:ext>
            </a:extLst>
          </p:cNvPr>
          <p:cNvSpPr/>
          <p:nvPr/>
        </p:nvSpPr>
        <p:spPr>
          <a:xfrm>
            <a:off x="1123406" y="1227913"/>
            <a:ext cx="10567852" cy="3341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Ожидаемый результат: 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детей: 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уровня физической подготовленности, сформированность осознанной потребности в выполнении упражнений в домашних условиях, укрепление мышц стопы и голени ног.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родителей: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повышение родительской компетентности по вопросам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 сформированное желание и интерес к проведению профилактики самостоятельно.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педагога: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уменьшение доли детей среднего дошкольного возраста с нарушением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плоскостопия; повысить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 у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физкультурным занятиям, к здоровому образу жизни, приобщить детей  самостоятельно использовать предложенные комплексы упражнений.</a:t>
            </a:r>
            <a:endParaRPr lang="ru-RU" sz="20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53895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DF5435E-6BD8-4E2F-8AAF-EC8EC493F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0C12245-6E18-4B18-8628-1FA833A28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2149" y="0"/>
            <a:ext cx="11391482" cy="6581425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тапы проекта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</a:t>
            </a:r>
          </a:p>
          <a:p>
            <a:pPr algn="just">
              <a:lnSpc>
                <a:spcPts val="9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1.Определение проблемы, цели и задач проекта. Изучение литературы, сбор информации и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необходимого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для реализации проекта.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2.Вовлечение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участников проекта в план совместной деятельности по оздоровлению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9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3.Участие родителей: Сбор бросового материала (крышки от пластмассовых бутылок) для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изготовления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массажных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ковриков и др.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9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.Создание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предметно-развивающей среды:</a:t>
            </a:r>
          </a:p>
          <a:p>
            <a:pPr algn="just">
              <a:lnSpc>
                <a:spcPts val="9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 Изготовление массажных дорожек.</a:t>
            </a:r>
          </a:p>
          <a:p>
            <a:pPr algn="just">
              <a:lnSpc>
                <a:spcPts val="9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-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картотеки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и упражнений по профилактике плоскостопия. </a:t>
            </a:r>
          </a:p>
          <a:p>
            <a:pPr algn="just">
              <a:lnSpc>
                <a:spcPts val="9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ts val="9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1.Беседы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рассуждения с детьми: «С чего начинается физическая культура»,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здоровом- теле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дух», «Как следить за ногами».</a:t>
            </a:r>
          </a:p>
          <a:p>
            <a:pPr algn="just">
              <a:lnSpc>
                <a:spcPts val="900"/>
              </a:lnSpc>
            </a:pP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2.Консультации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родителей: «Профилактика плоскостопия у ребенка», «Как правильно выбрать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обувь?», «Пальчиковая зарядка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«Ходьба босиком, польза хождения босиком», «Массаж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</a:t>
            </a:r>
          </a:p>
          <a:p>
            <a:pPr algn="just">
              <a:lnSpc>
                <a:spcPts val="900"/>
              </a:lnSpc>
              <a:buFontTx/>
              <a:buChar char="-"/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эффективный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закаливания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3.Пополнение предметно-развивающей среды, изготовление своими руками нетрадиционного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оборудования для массажа стоп. 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4.Провести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досуг с использованием корригирующей гимнастики «Здоровые ножки».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5.Разучивание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комплексов гимнастики по профилактики плоскостопия. 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6.Формировать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устойчивый интерес к выполнению физических упражнений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900"/>
              </a:lnSpc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ЭТАП.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1.Презентация проекта для  родителей.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2.Анализ проектной деятельности. Подведение итогов.</a:t>
            </a:r>
          </a:p>
          <a:p>
            <a:pPr algn="just">
              <a:lnSpc>
                <a:spcPts val="900"/>
              </a:lnSpc>
            </a:pP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3.Фотоальбом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стране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здоровья».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952ABEE7-E44D-4329-BFDC-F540E573995C}"/>
              </a:ext>
            </a:extLst>
          </p:cNvPr>
          <p:cNvSpPr/>
          <p:nvPr/>
        </p:nvSpPr>
        <p:spPr>
          <a:xfrm>
            <a:off x="1099931" y="0"/>
            <a:ext cx="11092069" cy="368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5973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F128AC5-C898-4757-AA52-54289D0A6A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4390" y="530086"/>
            <a:ext cx="7337610" cy="28854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Плоскостопие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заболевание опорно-двигательного аппарата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(деформация стопы с уплощением ее продольного свода, что в свою очередь приводит к образованию плоской подошвы).</a:t>
            </a:r>
            <a:r>
              <a:rPr lang="ru-RU" sz="27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27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1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1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3718" y="3619499"/>
            <a:ext cx="9036423" cy="3238501"/>
          </a:xfrm>
        </p:spPr>
        <p:txBody>
          <a:bodyPr>
            <a:normAutofit fontScale="77500" lnSpcReduction="20000"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Точно определить плоскостопие у детей можно в возрасте 5-6лет. Это обусловлено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во-первых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тем, что костный аппарат стоп у малыша еще не окрепший, и стопы представляют из себя хрящевую структуру, мышцы и связки которой слабые и подвержены растяжению. 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подошвы малыша и так кажутся плоскими, потому что выемки свода стоп заполнены жировой «подушечкой», маскируя костную основу. К 5-6 годам, если опорно-двигательный аппарат развивается нормально, своды стоп приобретают нормальную форму. Иногда возникают отклонения в развитии, из-за которых возникает плоскостопие у детей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029" y="488130"/>
            <a:ext cx="3761383" cy="2943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24619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59573EB-AF25-4B05-A99B-41391F803CC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9576" y="578223"/>
            <a:ext cx="6414248" cy="1573305"/>
          </a:xfrm>
        </p:spPr>
        <p:txBody>
          <a:bodyPr/>
          <a:lstStyle/>
          <a:p>
            <a:pPr algn="ctr"/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плоскостопия </a:t>
            </a:r>
            <a:b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875" y="2671578"/>
            <a:ext cx="9235889" cy="3880773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75311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наследственность (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у близких родственников было или есть плоскостопие, то нужно регулярно показывать ребенка ортопеду);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75311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рахит;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75311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травмы стоп;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75311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чрезмерная гибкость суставов;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75311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чрезмерная нагрузка на ноги (к примеру, поднятие тяжестей или большая масса тела);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75311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ношение неправильно обуви (без супинатора, совсем без каблука, слишком широкая или узкая обувь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  <a:tabLst>
                <a:tab pos="7531100" algn="l"/>
              </a:tabLs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7531100" algn="l"/>
              </a:tabLst>
            </a:pPr>
            <a:endParaRPr lang="ru-RU" dirty="0"/>
          </a:p>
          <a:p>
            <a:pPr marL="0" indent="0">
              <a:buNone/>
              <a:tabLst>
                <a:tab pos="7531100" algn="l"/>
              </a:tabLst>
            </a:pPr>
            <a:endParaRPr lang="ru-RU" dirty="0"/>
          </a:p>
        </p:txBody>
      </p:sp>
      <p:pic>
        <p:nvPicPr>
          <p:cNvPr id="5" name="Рисунок 4" descr="IMG-20210114-WA002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698171" y="156754"/>
            <a:ext cx="3171169" cy="2364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61699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F4D9EAA-76FC-4FBB-A9FD-C95662EA35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1060" y="914400"/>
            <a:ext cx="7449671" cy="860611"/>
          </a:xfrm>
        </p:spPr>
        <p:txBody>
          <a:bodyPr>
            <a:normAutofit/>
          </a:bodyPr>
          <a:lstStyle/>
          <a:p>
            <a:pPr algn="ctr"/>
            <a:r>
              <a:rPr lang="ru-RU" sz="4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плоскостопия: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8870" y="2128269"/>
            <a:ext cx="7915849" cy="4481503"/>
          </a:xfrm>
        </p:spPr>
        <p:txBody>
          <a:bodyPr>
            <a:noAutofit/>
          </a:bodyPr>
          <a:lstStyle/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быстрая утомляемость ног;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вечеру возможное появления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отёка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стоп, которого не будет утром;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ноющие боли при стоянии или ходьбе в голенях и стопах;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быстрое изнашивание внутренней стороны подошвы;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ходит с широко расставленными ногами, слегка сгибая ноги в коленях, развернув стопы; 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стопа имеет неправильную форму или становится шире;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врастание ногтей пальцев ног в кожу;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искривление пальцев ног;</a:t>
            </a:r>
          </a:p>
          <a:p>
            <a:pPr>
              <a:buClr>
                <a:srgbClr val="002060"/>
              </a:buClr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появление мозолей.</a:t>
            </a:r>
          </a:p>
        </p:txBody>
      </p:sp>
    </p:spTree>
    <p:extLst>
      <p:ext uri="{BB962C8B-B14F-4D97-AF65-F5344CB8AC3E}">
        <p14:creationId xmlns="" xmlns:p14="http://schemas.microsoft.com/office/powerpoint/2010/main" val="23043883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8361E163-E799-4597-94CF-6328096D42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224592"/>
            <a:ext cx="11165305" cy="3805646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тест для выявления плоскостопия.</a:t>
            </a:r>
            <a:b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взять лист бумаги, смазать босые ноги маслом и затем поставить ребенка на него, так чтобы вес его тела распределялся равномерно. 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стопы в порядке, картинка на листочке будет выглядеть,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на </a:t>
            </a:r>
            <a:r>
              <a:rPr lang="ru-RU" sz="2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1.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отпечаток выглядит, как на </a:t>
            </a:r>
            <a:r>
              <a:rPr lang="ru-RU" sz="2400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2,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то это свидетельствует о наличие плоскостопия, и нужно скорее обратиться к ортопеду.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рисунок1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рисунок2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358" y="4222507"/>
            <a:ext cx="2820010" cy="23306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720" y="4253754"/>
            <a:ext cx="3006460" cy="22994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23679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1575</TotalTime>
  <Words>663</Words>
  <Application>Microsoft Office PowerPoint</Application>
  <PresentationFormat>Произвольный</PresentationFormat>
  <Paragraphs>119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Грань</vt:lpstr>
      <vt:lpstr>Office Theme</vt:lpstr>
      <vt:lpstr>     </vt:lpstr>
      <vt:lpstr>Слайд 2</vt:lpstr>
      <vt:lpstr>Слайд 3</vt:lpstr>
      <vt:lpstr>Слайд 4</vt:lpstr>
      <vt:lpstr>Слайд 5</vt:lpstr>
      <vt:lpstr>Плоскостопие  это заболевание опорно-двигательного аппарата (деформация стопы с уплощением ее продольного свода, что в свою очередь приводит к образованию плоской подошвы).   </vt:lpstr>
      <vt:lpstr>Причины плоскостопия  у детей:</vt:lpstr>
      <vt:lpstr>Признаки плоскостопия:</vt:lpstr>
      <vt:lpstr>Простой тест для выявления плоскостопия.  Нужно взять лист бумаги, смазать босые ноги маслом и затем поставить ребенка на него, так чтобы вес его тела распределялся равномерно.  Если стопы в порядке, картинка на листочке будет выглядеть,  как на рисунке 1.  Если отпечаток выглядит, как на рисунке 2,  то это свидетельствует о наличие плоскостопия, и нужно скорее обратиться к ортопеду.  рисунок1                                                          рисунок2</vt:lpstr>
      <vt:lpstr>Профилактика плоскостопия у детей чтобы исключить плоскостопие нужно придерживаться некоторых правил:</vt:lpstr>
      <vt:lpstr>Физкультурный уголок в группе</vt:lpstr>
      <vt:lpstr>Упражнения для профилактики плоскостопия без предметов</vt:lpstr>
      <vt:lpstr>Упражнения по профилактике плоскостопия направлены  на укрепление мышц и связок, расположенных на стопах</vt:lpstr>
      <vt:lpstr>Физическое развитие  (непосредственно-образовательная деятельность с применением технологии Н.Н.Ефименко)</vt:lpstr>
      <vt:lpstr>Слайд 15</vt:lpstr>
      <vt:lpstr>Слайд 16</vt:lpstr>
      <vt:lpstr>Профилактике  плоскостопия способствуют плавание и езда на велосипеде</vt:lpstr>
      <vt:lpstr>СПАСИБО  ЗА  ВНИМАНИЕ 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нарушения осанки и плоскостопия</dc:title>
  <dc:creator>Sanya</dc:creator>
  <cp:lastModifiedBy>Admin</cp:lastModifiedBy>
  <cp:revision>179</cp:revision>
  <dcterms:created xsi:type="dcterms:W3CDTF">2015-03-30T04:27:44Z</dcterms:created>
  <dcterms:modified xsi:type="dcterms:W3CDTF">2021-04-16T19:07:29Z</dcterms:modified>
</cp:coreProperties>
</file>