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73" r:id="rId7"/>
    <p:sldId id="272" r:id="rId8"/>
    <p:sldId id="259" r:id="rId9"/>
    <p:sldId id="265" r:id="rId10"/>
    <p:sldId id="270" r:id="rId11"/>
    <p:sldId id="274" r:id="rId12"/>
    <p:sldId id="275" r:id="rId13"/>
    <p:sldId id="269" r:id="rId14"/>
    <p:sldId id="268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i="1" dirty="0"/>
              <a:t>Кто лучше знает оксюмороны?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4285714285714287E-2"/>
          <c:y val="0.26274708199327879"/>
          <c:w val="0.94761904761904781"/>
          <c:h val="0.6938893506305788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Кто лучше знает оксюмороны?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alpha val="90000"/>
                </a:schemeClr>
              </a:solidFill>
              <a:ln w="19050">
                <a:solidFill>
                  <a:schemeClr val="accent1">
                    <a:lumMod val="75000"/>
                  </a:schemeClr>
                </a:solidFill>
              </a:ln>
              <a:effectLst>
                <a:innerShdw blurRad="114300">
                  <a:schemeClr val="accent1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1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alpha val="90000"/>
                </a:schemeClr>
              </a:solidFill>
              <a:ln w="19050">
                <a:solidFill>
                  <a:schemeClr val="accent2">
                    <a:lumMod val="75000"/>
                  </a:schemeClr>
                </a:solidFill>
              </a:ln>
              <a:effectLst>
                <a:innerShdw blurRad="114300">
                  <a:schemeClr val="accent2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2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1"/>
                  </a:solidFill>
                  <a:round/>
                </a:ln>
                <a:effectLst>
                  <a:outerShdw blurRad="50800" dist="38100" dir="2700000" algn="tl" rotWithShape="0">
                    <a:schemeClr val="accent1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1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2"/>
                  </a:solidFill>
                  <a:round/>
                </a:ln>
                <a:effectLst>
                  <a:outerShdw blurRad="50800" dist="38100" dir="2700000" algn="tl" rotWithShape="0">
                    <a:schemeClr val="accent2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330" b="0" i="0" u="none" strike="noStrike" kern="1200" baseline="0">
                      <a:solidFill>
                        <a:schemeClr val="accent2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inEnd"/>
              <c:showLegendKey val="0"/>
              <c:showVal val="0"/>
              <c:showCatName val="1"/>
              <c:showSerName val="0"/>
              <c:showPercent val="0"/>
              <c:showBubbleSize val="0"/>
            </c:dLbl>
            <c:spPr>
              <a:solidFill>
                <a:prstClr val="white">
                  <a:alpha val="90000"/>
                </a:prstClr>
              </a:solidFill>
              <a:ln w="12700" cap="flat" cmpd="sng" algn="ctr">
                <a:solidFill>
                  <a:srgbClr val="5B9BD5"/>
                </a:solidFill>
                <a:round/>
              </a:ln>
              <a:effectLst>
                <a:outerShdw blurRad="50800" dist="38100" dir="2700000" algn="tl" rotWithShape="0">
                  <a:srgbClr val="5B9BD5">
                    <a:lumMod val="75000"/>
                    <a:alpha val="40000"/>
                  </a:srgbClr>
                </a:outerShdw>
              </a:effectLst>
            </c:spPr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Мальчики </c:v>
                </c:pt>
                <c:pt idx="1">
                  <c:v>Девочки 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50</c:v>
                </c:pt>
                <c:pt idx="1">
                  <c:v>60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B9C-F94C-99F7-0FCBB8A152F0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4881253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599089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910751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846125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145575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3690650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663679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523867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160657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2311885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24552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E18DA-689F-4E64-B122-2C420FFDD45B}" type="datetimeFigureOut">
              <a:rPr lang="ru-RU" smtClean="0"/>
              <a:pPr/>
              <a:t>13.04.2021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C05A9-0614-4E12-9DFA-B48367F782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497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p=2&amp;text=%D1%81%D0%BC%D0%B0%D0%B9%D0%BB%D0%B8%D0%BA+%D0%B3%D0" TargetMode="External"/><Relationship Id="rId3" Type="http://schemas.openxmlformats.org/officeDocument/2006/relationships/hyperlink" Target="https://yandex.ru/images/search?p=1&amp;source=related-0&amp;text=%D1%86%D0%B5%D0%BB%D1%8C+%D1%258" TargetMode="External"/><Relationship Id="rId7" Type="http://schemas.openxmlformats.org/officeDocument/2006/relationships/hyperlink" Target="https://www.liveinternet.ru/users/nolina/post388146035/" TargetMode="External"/><Relationship Id="rId2" Type="http://schemas.openxmlformats.org/officeDocument/2006/relationships/hyperlink" Target="https://lingua-airlines.ru/articles/oxymor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&#1054;&#1082;&#1089;&#1102;&#1084;&#1086;&#1088;&#1086;&#1085;" TargetMode="External"/><Relationship Id="rId5" Type="http://schemas.openxmlformats.org/officeDocument/2006/relationships/hyperlink" Target="https://yandex.ru/images/search?source=related-0&amp;text=%D0%B7%D0%B0%D0%B4%D0%B0%D1%87%D0%B8+gif&amp;pos=3&amp;rpt=simage&amp;n" TargetMode="External"/><Relationship Id="rId4" Type="http://schemas.openxmlformats.org/officeDocument/2006/relationships/hyperlink" Target="https://yandex.ru/images/search?pos=13&amp;from=tabbar&amp;img_url=https://www.proza.ru/" TargetMode="External"/><Relationship Id="rId9" Type="http://schemas.openxmlformats.org/officeDocument/2006/relationships/hyperlink" Target="https://yandex.ru/images/search?text=%D0%BE%D0%BA%D1%81%D1%8E%D0%BC%D0%BE%D1%80%D0%BE%D0%BD%D1%8B+%D0%B2+%D1%80%D1%83%D1%81%D1%81%2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46" y="0"/>
            <a:ext cx="12037454" cy="115119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Оксюмороны в английском и русском языках 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5471" y="1197735"/>
            <a:ext cx="4218089" cy="4417454"/>
          </a:xfrm>
          <a:solidFill>
            <a:schemeClr val="bg2">
              <a:lumMod val="9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 algn="r">
              <a:buNone/>
            </a:pPr>
            <a:endParaRPr lang="ru-RU" i="1" dirty="0" smtClean="0"/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Работу выполнили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 </a:t>
            </a:r>
            <a:r>
              <a:rPr lang="ru-RU" i="1" dirty="0"/>
              <a:t>ученицы 9 «Г» класса </a:t>
            </a:r>
            <a:endParaRPr lang="ru-RU" i="1" dirty="0" smtClean="0"/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МБОУ Лицей </a:t>
            </a:r>
            <a:r>
              <a:rPr lang="ru-RU" i="1" dirty="0"/>
              <a:t>№1 </a:t>
            </a:r>
            <a:endParaRPr lang="ru-RU" i="1" dirty="0" smtClean="0"/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им. Г.С.Титова </a:t>
            </a:r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  </a:t>
            </a:r>
            <a:r>
              <a:rPr lang="ru-RU" i="1" dirty="0"/>
              <a:t>Соловьева Анна     </a:t>
            </a:r>
            <a:endParaRPr lang="ru-RU" i="1" dirty="0" smtClean="0"/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 </a:t>
            </a:r>
            <a:r>
              <a:rPr lang="ru-RU" i="1" dirty="0"/>
              <a:t>Строй Виолетта . </a:t>
            </a:r>
            <a:endParaRPr lang="ru-RU" i="1" dirty="0" smtClean="0"/>
          </a:p>
          <a:p>
            <a:pPr marL="0" indent="0" algn="r">
              <a:lnSpc>
                <a:spcPct val="110000"/>
              </a:lnSpc>
              <a:buNone/>
            </a:pPr>
            <a:r>
              <a:rPr lang="ru-RU" i="1" dirty="0" smtClean="0"/>
              <a:t>Научный руководитель</a:t>
            </a:r>
            <a:r>
              <a:rPr lang="ru-RU" i="1" dirty="0"/>
              <a:t>: Аникушина Лариса Ивановна </a:t>
            </a:r>
            <a:endParaRPr lang="ru-RU" i="1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155" y="1512174"/>
            <a:ext cx="4757149" cy="3574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3648204"/>
      </p:ext>
    </p:ext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431" y="1313646"/>
            <a:ext cx="4881093" cy="388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192" y="1279557"/>
            <a:ext cx="5192307" cy="4414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4593701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Объект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5208991"/>
              </p:ext>
            </p:extLst>
          </p:nvPr>
        </p:nvGraphicFramePr>
        <p:xfrm>
          <a:off x="847344" y="1133341"/>
          <a:ext cx="5379720" cy="4106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473952" y="1216152"/>
            <a:ext cx="4498848" cy="34163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Выводы: </a:t>
            </a:r>
          </a:p>
          <a:p>
            <a:pPr algn="ctr"/>
            <a:r>
              <a:rPr lang="ru-RU" sz="2400" i="1" dirty="0" smtClean="0"/>
              <a:t>В </a:t>
            </a:r>
            <a:r>
              <a:rPr lang="ru-RU" sz="2400" i="1" dirty="0"/>
              <a:t>ходе опроса мы выяснили</a:t>
            </a:r>
            <a:r>
              <a:rPr lang="ru-RU" sz="2400" i="1" dirty="0" smtClean="0"/>
              <a:t>,</a:t>
            </a:r>
          </a:p>
          <a:p>
            <a:pPr algn="ctr"/>
            <a:r>
              <a:rPr lang="ru-RU" sz="2400" i="1" dirty="0" smtClean="0"/>
              <a:t> </a:t>
            </a:r>
            <a:r>
              <a:rPr lang="ru-RU" sz="2400" i="1" dirty="0"/>
              <a:t>что мальчики и девочки примерно одинаково знают оксюмороны, </a:t>
            </a:r>
            <a:r>
              <a:rPr lang="ru-RU" sz="2400" i="1" dirty="0" smtClean="0"/>
              <a:t>но </a:t>
            </a:r>
            <a:r>
              <a:rPr lang="ru-RU" sz="2400" i="1" dirty="0"/>
              <a:t>все же девочки знают немного лучше, а также в отличие от мальчиков девочки привели свои примеры оксюморон. </a:t>
            </a:r>
          </a:p>
        </p:txBody>
      </p:sp>
    </p:spTree>
    <p:extLst>
      <p:ext uri="{BB962C8B-B14F-4D97-AF65-F5344CB8AC3E}">
        <p14:creationId xmlns:p14="http://schemas.microsoft.com/office/powerpoint/2010/main" val="3100762659"/>
      </p:ext>
    </p:extLst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90600" y="295853"/>
            <a:ext cx="10515600" cy="5215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Выводы</a:t>
            </a:r>
            <a:r>
              <a:rPr lang="ru-RU" b="1" dirty="0"/>
              <a:t>: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48400" y="1039091"/>
            <a:ext cx="4973782" cy="452431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В </a:t>
            </a:r>
            <a:r>
              <a:rPr lang="ru-RU" sz="3200" dirty="0"/>
              <a:t>ходе нашего исследования в подтверждение нашей гипотезы мы пришли к выводу, что оксюморон используются одинаково активно  в английском и в русском языках.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527" y="1337021"/>
            <a:ext cx="3671454" cy="3647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854190"/>
      </p:ext>
    </p:extLst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22009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 smtClean="0"/>
              <a:t>Заключение</a:t>
            </a:r>
            <a:endParaRPr lang="ru-RU" sz="6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6883" y="1361504"/>
            <a:ext cx="5166339" cy="372256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i="1" dirty="0"/>
              <a:t>Когда мы изучаем английский язык, мы сталкиваемся с незабываемыми словосочетаниями. Иногда бывает сложно решить, а не ошибка ли это. Более того, некоторые оксимороны не очевидны. Сегодня мы узнали про оксюмороны и разобрали примеры, а также выяснили, что многие не знают, что такое оксюмороны и чаще всего не употребляют их в своей речи.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188" y="1154513"/>
            <a:ext cx="3494479" cy="331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71071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0848" y="2093976"/>
            <a:ext cx="9107424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/>
              <a:t>Thanks for  attention</a:t>
            </a:r>
            <a:r>
              <a:rPr lang="en-US" sz="7200" b="1" dirty="0" smtClean="0"/>
              <a:t>)</a:t>
            </a:r>
            <a:r>
              <a:rPr lang="ru-RU" sz="7200" b="1" dirty="0" smtClean="0"/>
              <a:t>)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282532623"/>
      </p:ext>
    </p:extLst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752" y="-11950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/>
              <a:t>Источники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496" y="1359281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US" dirty="0">
                <a:hlinkClick r:id="rId2"/>
              </a:rPr>
              <a:t>https://lingua-airlines.ru/articles/oxymorons/</a:t>
            </a:r>
            <a:endParaRPr lang="ru-RU" dirty="0"/>
          </a:p>
          <a:p>
            <a:r>
              <a:rPr lang="en-US" dirty="0">
                <a:hlinkClick r:id="rId3"/>
              </a:rPr>
              <a:t>https://yandex.ru/images/search?p=1&amp;source=related-0&amp;text=%D1%86%D0%B5%D0%BB%D1%8C+%D1%8</a:t>
            </a:r>
            <a:endParaRPr lang="ru-RU" dirty="0"/>
          </a:p>
          <a:p>
            <a:r>
              <a:rPr lang="en-US" dirty="0">
                <a:hlinkClick r:id="rId4"/>
              </a:rPr>
              <a:t>https://yandex.ru/images/search?pos=13&amp;from=tabbar&amp;img_url=https%3A%2F%2Fwww.proza.ru%2F</a:t>
            </a:r>
            <a:endParaRPr lang="ru-RU" dirty="0"/>
          </a:p>
          <a:p>
            <a:r>
              <a:rPr lang="en-US" dirty="0">
                <a:hlinkClick r:id="rId5"/>
              </a:rPr>
              <a:t>https://yandex.ru/images/search?source=related-0&amp;text=%D0%B7%D0%B0%D0%B4%D0%B0%D1%87%D0%B8+gif&amp;pos=3&amp;rpt=simage&amp;n</a:t>
            </a:r>
            <a:endParaRPr lang="ru-RU" dirty="0"/>
          </a:p>
          <a:p>
            <a:r>
              <a:rPr lang="en-US" dirty="0">
                <a:hlinkClick r:id="rId6"/>
              </a:rPr>
              <a:t>https://ru.wikipedia.org/wiki/</a:t>
            </a:r>
            <a:r>
              <a:rPr lang="ru-RU" dirty="0">
                <a:hlinkClick r:id="rId6"/>
              </a:rPr>
              <a:t>Оксюморон</a:t>
            </a:r>
            <a:endParaRPr lang="ru-RU" dirty="0"/>
          </a:p>
          <a:p>
            <a:r>
              <a:rPr lang="en-US" dirty="0">
                <a:hlinkClick r:id="rId7"/>
              </a:rPr>
              <a:t>https://www.liveinternet.ru/users/nolina/post388146035/</a:t>
            </a:r>
            <a:endParaRPr lang="ru-RU" dirty="0"/>
          </a:p>
          <a:p>
            <a:r>
              <a:rPr lang="en-US" dirty="0">
                <a:hlinkClick r:id="rId8"/>
              </a:rPr>
              <a:t>https://yandex.ru/images/search?p=2&amp;text=%D1%81%D0%BC%D0%B0%D0%B9%D0%BB%D0%B8%D0%BA+%D0%B3%D0</a:t>
            </a:r>
            <a:endParaRPr lang="ru-RU" dirty="0"/>
          </a:p>
          <a:p>
            <a:r>
              <a:rPr lang="en-US" dirty="0">
                <a:hlinkClick r:id="rId9"/>
              </a:rPr>
              <a:t>https://yandex.ru/images/search?text=%D0%BE%D0%BA%D1%81%D1%8E%D0%BC%D0%BE%D1%80%D0%BE%D0%BD%D1%8B+%D0%B2+%D1%80%D1%83%D1%81%D1%81%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04063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904" y="-2018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b="1" i="1" dirty="0"/>
              <a:t>Цель работы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84392" y="1725769"/>
            <a:ext cx="5087112" cy="159350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Выяснить</a:t>
            </a:r>
            <a:r>
              <a:rPr lang="en-US" sz="3600" b="1" dirty="0" smtClean="0"/>
              <a:t> </a:t>
            </a:r>
            <a:r>
              <a:rPr lang="ru-RU" sz="3600" b="1" dirty="0" smtClean="0"/>
              <a:t> для чего используются оксюмороны в русском и английском языке.</a:t>
            </a:r>
          </a:p>
          <a:p>
            <a:pPr marL="0" indent="0" algn="ctr">
              <a:buNone/>
            </a:pPr>
            <a:endParaRPr lang="ru-RU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20" y="1752098"/>
            <a:ext cx="4044293" cy="3134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772445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064" y="-82931"/>
            <a:ext cx="10515600" cy="971573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/>
              <a:t>Задачи</a:t>
            </a:r>
            <a:endParaRPr lang="ru-RU" sz="6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5664" y="1275008"/>
            <a:ext cx="4660392" cy="4572000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u-RU" dirty="0" smtClean="0"/>
              <a:t>Изучить  явление </a:t>
            </a:r>
            <a:r>
              <a:rPr lang="ru-RU" b="1" i="1" dirty="0" smtClean="0"/>
              <a:t>оксюморон </a:t>
            </a:r>
            <a:r>
              <a:rPr lang="ru-RU" dirty="0" smtClean="0"/>
              <a:t>и дать его определение.</a:t>
            </a:r>
            <a:endParaRPr lang="ru-RU" i="1" dirty="0"/>
          </a:p>
          <a:p>
            <a:pPr lvl="0"/>
            <a:r>
              <a:rPr lang="ru-RU" i="1" dirty="0"/>
              <a:t>Рассмотреть </a:t>
            </a:r>
            <a:r>
              <a:rPr lang="ru-RU" i="1" dirty="0" smtClean="0"/>
              <a:t>примеры использования оксюморона  </a:t>
            </a:r>
            <a:r>
              <a:rPr lang="ru-RU" i="1" dirty="0"/>
              <a:t>в английском и русском </a:t>
            </a:r>
            <a:r>
              <a:rPr lang="ru-RU" i="1" dirty="0" smtClean="0"/>
              <a:t>языках.</a:t>
            </a:r>
          </a:p>
          <a:p>
            <a:pPr lvl="0"/>
            <a:r>
              <a:rPr lang="ru-RU" i="1" dirty="0" smtClean="0"/>
              <a:t>Провести опрос.</a:t>
            </a:r>
            <a:endParaRPr lang="ru-RU" i="1" dirty="0"/>
          </a:p>
          <a:p>
            <a:pPr lvl="0"/>
            <a:r>
              <a:rPr lang="ru-RU" i="1" dirty="0"/>
              <a:t>Сделать </a:t>
            </a:r>
            <a:r>
              <a:rPr lang="ru-RU" i="1" dirty="0" smtClean="0"/>
              <a:t>выводы .</a:t>
            </a:r>
            <a:endParaRPr lang="ru-RU" i="1" dirty="0"/>
          </a:p>
          <a:p>
            <a:endParaRPr lang="ru-RU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592" y="1545335"/>
            <a:ext cx="3432048" cy="3322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72640390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496" y="-11036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i="1" dirty="0"/>
              <a:t>Гипотеза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01" y="1365161"/>
            <a:ext cx="5042251" cy="351593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ru-RU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ru-RU" i="1" dirty="0" smtClean="0"/>
              <a:t>Доказать или опровергнуть</a:t>
            </a:r>
            <a:r>
              <a:rPr lang="ru-RU" i="1" dirty="0"/>
              <a:t>, </a:t>
            </a:r>
            <a:endParaRPr lang="ru-RU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ru-RU" i="1" dirty="0" smtClean="0"/>
              <a:t>что </a:t>
            </a:r>
            <a:r>
              <a:rPr lang="ru-RU" i="1" dirty="0"/>
              <a:t>оксюмороны используются одинаково и в английском </a:t>
            </a:r>
            <a:r>
              <a:rPr lang="ru-RU" i="1" dirty="0" smtClean="0"/>
              <a:t> </a:t>
            </a:r>
            <a:r>
              <a:rPr lang="ru-RU" i="1" dirty="0"/>
              <a:t>и в русском языках</a:t>
            </a:r>
            <a:r>
              <a:rPr lang="ru-RU" sz="2400" i="1" dirty="0"/>
              <a:t>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192" y="1430274"/>
            <a:ext cx="3810365" cy="3644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69482234"/>
      </p:ext>
    </p:extLst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6522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/>
              <a:t>Что такое оксюмороны?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9632" y="1300766"/>
            <a:ext cx="5120898" cy="3799268"/>
          </a:xfrm>
          <a:solidFill>
            <a:schemeClr val="bg2">
              <a:lumMod val="9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/>
              <a:t>Оксюморон</a:t>
            </a:r>
            <a:r>
              <a:rPr lang="ru-RU" i="1" dirty="0"/>
              <a:t>(</a:t>
            </a:r>
            <a:r>
              <a:rPr lang="en-US" i="1" dirty="0"/>
              <a:t>oxys</a:t>
            </a:r>
            <a:r>
              <a:rPr lang="ru-RU" i="1" dirty="0"/>
              <a:t> (острый, умный), </a:t>
            </a:r>
            <a:r>
              <a:rPr lang="en-US" i="1" dirty="0"/>
              <a:t>moros</a:t>
            </a:r>
            <a:r>
              <a:rPr lang="ru-RU" i="1" dirty="0"/>
              <a:t> (тупой, глупый) </a:t>
            </a:r>
            <a:endParaRPr lang="ru-RU" i="1" dirty="0" smtClean="0"/>
          </a:p>
          <a:p>
            <a:pPr marL="0" indent="0" algn="ctr">
              <a:buNone/>
            </a:pPr>
            <a:r>
              <a:rPr lang="ru-RU" i="1" dirty="0" smtClean="0"/>
              <a:t>-</a:t>
            </a:r>
            <a:r>
              <a:rPr lang="ru-RU" i="1" dirty="0"/>
              <a:t>это стилистическая фигура, которая сочетает слова с противоположным </a:t>
            </a:r>
            <a:r>
              <a:rPr lang="ru-RU" i="1" dirty="0" smtClean="0"/>
              <a:t>значением</a:t>
            </a:r>
          </a:p>
          <a:p>
            <a:pPr marL="0" indent="0" algn="ctr">
              <a:buNone/>
            </a:pPr>
            <a:r>
              <a:rPr lang="ru-RU" i="1" dirty="0" smtClean="0"/>
              <a:t> </a:t>
            </a:r>
            <a:r>
              <a:rPr lang="ru-RU" i="1" dirty="0"/>
              <a:t>(то есть сочетание несочетаемого). </a:t>
            </a:r>
            <a:endParaRPr lang="ru-RU" i="1" dirty="0" smtClean="0"/>
          </a:p>
          <a:p>
            <a:pPr marL="0" indent="0" algn="ctr">
              <a:buNone/>
            </a:pPr>
            <a:r>
              <a:rPr lang="ru-RU" i="1" dirty="0" smtClean="0"/>
              <a:t>Для </a:t>
            </a:r>
            <a:r>
              <a:rPr lang="ru-RU" i="1" dirty="0"/>
              <a:t>оксюморона характерно намеренное использование противоречия.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712" y="1395983"/>
            <a:ext cx="3605784" cy="3605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386455"/>
      </p:ext>
    </p:extLst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5" y="0"/>
            <a:ext cx="11603865" cy="1187768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/>
              <a:t>Зачем же нам нужны </a:t>
            </a:r>
            <a:r>
              <a:rPr lang="ru-RU" sz="4000" b="1" i="1" dirty="0" smtClean="0"/>
              <a:t>оксюмороны? 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4912" y="1322705"/>
            <a:ext cx="4456176" cy="4351338"/>
          </a:xfrm>
        </p:spPr>
        <p:txBody>
          <a:bodyPr/>
          <a:lstStyle/>
          <a:p>
            <a:pPr algn="ctr"/>
            <a:r>
              <a:rPr lang="ru-RU" i="1" dirty="0"/>
              <a:t>Во-первых, чтобы создать драматический эффект. </a:t>
            </a:r>
          </a:p>
          <a:p>
            <a:pPr algn="ctr"/>
            <a:r>
              <a:rPr lang="ru-RU" i="1" dirty="0"/>
              <a:t>Во-вторых, своей речи мы предаем колорит. </a:t>
            </a:r>
          </a:p>
          <a:p>
            <a:pPr algn="ctr"/>
            <a:r>
              <a:rPr lang="ru-RU" i="1" dirty="0"/>
              <a:t>В-третьих, для развлечения. </a:t>
            </a:r>
            <a:endParaRPr lang="en-US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058" y="1382935"/>
            <a:ext cx="2967990" cy="3651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938480"/>
      </p:ext>
    </p:extLst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1"/>
            <a:ext cx="12015989" cy="978794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/>
              <a:t>Известные высказывания с оксюморонами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10648" y="1223494"/>
            <a:ext cx="5043152" cy="4121238"/>
          </a:xfrm>
          <a:solidFill>
            <a:schemeClr val="bg2">
              <a:lumMod val="90000"/>
            </a:schemeClr>
          </a:solidFill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ru-RU" dirty="0"/>
              <a:t> </a:t>
            </a:r>
          </a:p>
          <a:p>
            <a:pPr algn="ctr"/>
            <a:r>
              <a:rPr lang="en-US" sz="6200" i="1" dirty="0" smtClean="0"/>
              <a:t>I </a:t>
            </a:r>
            <a:r>
              <a:rPr lang="en-US" sz="6200" i="1" dirty="0"/>
              <a:t>like humanity, but I loathe persons.</a:t>
            </a:r>
            <a:r>
              <a:rPr lang="en-US" sz="6200" dirty="0"/>
              <a:t> </a:t>
            </a:r>
            <a:r>
              <a:rPr lang="en-US" sz="6200" i="1" dirty="0"/>
              <a:t>Edna St</a:t>
            </a:r>
            <a:r>
              <a:rPr lang="ru-RU" sz="6200" i="1" dirty="0"/>
              <a:t>. </a:t>
            </a:r>
            <a:r>
              <a:rPr lang="en-US" sz="6200" i="1" dirty="0"/>
              <a:t>Vincent Millay</a:t>
            </a:r>
            <a:r>
              <a:rPr lang="en-US" sz="6200" dirty="0"/>
              <a:t> </a:t>
            </a:r>
            <a:endParaRPr lang="ru-RU" sz="6200" dirty="0" smtClean="0"/>
          </a:p>
          <a:p>
            <a:pPr algn="ctr">
              <a:buNone/>
            </a:pPr>
            <a:r>
              <a:rPr lang="en-US" sz="6200" dirty="0" smtClean="0"/>
              <a:t> </a:t>
            </a:r>
            <a:r>
              <a:rPr lang="ru-RU" sz="6200" dirty="0"/>
              <a:t>[Я люблю человечество, но я ненавижу людей]</a:t>
            </a:r>
            <a:r>
              <a:rPr lang="en-US" sz="6200" dirty="0"/>
              <a:t> </a:t>
            </a:r>
            <a:r>
              <a:rPr lang="ru-RU" sz="6200" dirty="0"/>
              <a:t> </a:t>
            </a:r>
            <a:endParaRPr lang="ru-RU" sz="6200" dirty="0" smtClean="0"/>
          </a:p>
          <a:p>
            <a:pPr marL="0" indent="0" algn="ctr">
              <a:buNone/>
            </a:pPr>
            <a:r>
              <a:rPr lang="ru-RU" sz="6200" dirty="0" smtClean="0"/>
              <a:t> </a:t>
            </a:r>
          </a:p>
          <a:p>
            <a:pPr algn="ctr"/>
            <a:r>
              <a:rPr lang="en-US" sz="6200" dirty="0" smtClean="0"/>
              <a:t> </a:t>
            </a:r>
            <a:r>
              <a:rPr lang="en-US" sz="6200" i="1" dirty="0" smtClean="0"/>
              <a:t>No one goes to that restaurant anymore </a:t>
            </a:r>
            <a:r>
              <a:rPr lang="en-US" sz="6200" dirty="0" smtClean="0"/>
              <a:t>— </a:t>
            </a:r>
            <a:r>
              <a:rPr lang="en-US" sz="6200" i="1" dirty="0" smtClean="0"/>
              <a:t>It’s always too crowded</a:t>
            </a:r>
            <a:r>
              <a:rPr lang="en-US" sz="6200" dirty="0" smtClean="0"/>
              <a:t>. </a:t>
            </a:r>
            <a:r>
              <a:rPr lang="ru-RU" sz="6200" i="1" dirty="0" err="1" smtClean="0"/>
              <a:t>Yogi</a:t>
            </a:r>
            <a:r>
              <a:rPr lang="ru-RU" sz="6200" i="1" dirty="0" smtClean="0"/>
              <a:t> </a:t>
            </a:r>
            <a:r>
              <a:rPr lang="ru-RU" sz="6200" i="1" dirty="0" err="1" smtClean="0"/>
              <a:t>Berra</a:t>
            </a:r>
            <a:endParaRPr lang="ru-RU" sz="6200" dirty="0" smtClean="0"/>
          </a:p>
          <a:p>
            <a:pPr algn="ctr">
              <a:buNone/>
            </a:pPr>
            <a:r>
              <a:rPr lang="ru-RU" sz="6200" dirty="0" smtClean="0"/>
              <a:t> [Никто больше не ходит в тот ресторан. Он всегда слишком переполнен]</a:t>
            </a:r>
          </a:p>
          <a:p>
            <a:endParaRPr lang="ru-RU" sz="3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8794" y="1249251"/>
            <a:ext cx="4997002" cy="378565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pPr marL="342900" indent="-342900" algn="ctr">
              <a:buFont typeface="Arial" pitchFamily="34" charset="0"/>
              <a:buChar char="•"/>
            </a:pPr>
            <a:r>
              <a:rPr lang="en-US" sz="2400" dirty="0"/>
              <a:t> </a:t>
            </a:r>
            <a:r>
              <a:rPr lang="en-US" sz="2400" i="1" dirty="0"/>
              <a:t>I can resist anything except temptation.</a:t>
            </a:r>
            <a:r>
              <a:rPr lang="en-US" sz="2400" dirty="0"/>
              <a:t> </a:t>
            </a:r>
            <a:r>
              <a:rPr lang="en-US" sz="2400" i="1" dirty="0"/>
              <a:t>Oskar Wilde</a:t>
            </a:r>
            <a:r>
              <a:rPr lang="en-US" sz="2400" dirty="0"/>
              <a:t> </a:t>
            </a:r>
            <a:endParaRPr lang="ru-RU" sz="2400" dirty="0"/>
          </a:p>
          <a:p>
            <a:pPr algn="ctr"/>
            <a:r>
              <a:rPr lang="en-US" sz="2400" dirty="0"/>
              <a:t> </a:t>
            </a:r>
            <a:r>
              <a:rPr lang="ru-RU" sz="2400" dirty="0"/>
              <a:t>[Я могу устоять перед чем угодно, кроме соблазна]</a:t>
            </a:r>
          </a:p>
          <a:p>
            <a:pPr marL="342900" indent="-342900" algn="ctr"/>
            <a:r>
              <a:rPr lang="ru-RU" sz="2400" dirty="0"/>
              <a:t> 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n-US" sz="2400" i="1" dirty="0" smtClean="0"/>
              <a:t>Modern </a:t>
            </a:r>
            <a:r>
              <a:rPr lang="en-US" sz="2400" i="1" dirty="0"/>
              <a:t>dancing is so old fashioned. Samuel Goldwyn</a:t>
            </a:r>
            <a:endParaRPr lang="ru-RU" sz="2400" i="1" dirty="0"/>
          </a:p>
          <a:p>
            <a:pPr algn="ctr"/>
            <a:r>
              <a:rPr lang="ru-RU" sz="2400" dirty="0"/>
              <a:t>[Современные танцы настолько старомодны]</a:t>
            </a:r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130260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903" y="0"/>
            <a:ext cx="11182811" cy="837127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/>
              <a:t>Примеры </a:t>
            </a:r>
            <a:r>
              <a:rPr lang="ru-RU" sz="4000" b="1" i="1" dirty="0" smtClean="0"/>
              <a:t>оксюморонов  </a:t>
            </a:r>
            <a:r>
              <a:rPr lang="ru-RU" sz="4000" b="1" i="1" dirty="0"/>
              <a:t>в </a:t>
            </a:r>
            <a:r>
              <a:rPr lang="ru-RU" sz="4000" b="1" i="1" dirty="0" smtClean="0"/>
              <a:t>русском  </a:t>
            </a:r>
            <a:r>
              <a:rPr lang="ru-RU" sz="4000" b="1" i="1" dirty="0"/>
              <a:t>языке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8824" y="1481327"/>
            <a:ext cx="4200144" cy="345643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i="1" dirty="0"/>
              <a:t>Живой труп </a:t>
            </a:r>
          </a:p>
          <a:p>
            <a:pPr algn="ctr"/>
            <a:r>
              <a:rPr lang="ru-RU" sz="3200" i="1" dirty="0"/>
              <a:t>Оптимистическая трагедия </a:t>
            </a:r>
          </a:p>
          <a:p>
            <a:pPr algn="ctr"/>
            <a:r>
              <a:rPr lang="ru-RU" sz="3200" i="1" dirty="0"/>
              <a:t>Страшно красивая </a:t>
            </a:r>
          </a:p>
          <a:p>
            <a:pPr algn="ctr"/>
            <a:r>
              <a:rPr lang="ru-RU" sz="3200" i="1" dirty="0"/>
              <a:t>Мертвые души </a:t>
            </a:r>
          </a:p>
          <a:p>
            <a:pPr algn="ctr"/>
            <a:r>
              <a:rPr lang="ru-RU" sz="3200" i="1" dirty="0"/>
              <a:t>Горячий снег </a:t>
            </a:r>
          </a:p>
          <a:p>
            <a:pPr algn="ctr"/>
            <a:r>
              <a:rPr lang="ru-RU" sz="3200" i="1" dirty="0"/>
              <a:t>Звонкая тишина </a:t>
            </a:r>
          </a:p>
          <a:p>
            <a:pPr algn="ctr"/>
            <a:r>
              <a:rPr lang="ru-RU" sz="3200" i="1" dirty="0"/>
              <a:t>Глупая мудрость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23560" y="1481327"/>
            <a:ext cx="60594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/>
              <a:t>Стальные нервы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/>
              <a:t>Жидкие гвозди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/>
              <a:t>Каменная вата 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/>
              <a:t>Лунный пейзаж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/>
              <a:t>Черное золото  </a:t>
            </a:r>
          </a:p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i="1" dirty="0"/>
              <a:t>Последний лидер </a:t>
            </a:r>
          </a:p>
        </p:txBody>
      </p:sp>
    </p:spTree>
    <p:extLst>
      <p:ext uri="{BB962C8B-B14F-4D97-AF65-F5344CB8AC3E}">
        <p14:creationId xmlns:p14="http://schemas.microsoft.com/office/powerpoint/2010/main" val="1669413922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2845" y="0"/>
            <a:ext cx="10515600" cy="1017431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/>
              <a:t>Примеры </a:t>
            </a:r>
            <a:r>
              <a:rPr lang="ru-RU" sz="3600" b="1" i="1" dirty="0" smtClean="0"/>
              <a:t>оксюморонов  </a:t>
            </a:r>
            <a:r>
              <a:rPr lang="ru-RU" sz="3600" b="1" i="1" dirty="0"/>
              <a:t>в английском языке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09885" y="1239103"/>
            <a:ext cx="5690616" cy="328717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/>
              <a:t>• </a:t>
            </a:r>
            <a:r>
              <a:rPr lang="en-US" i="1" dirty="0"/>
              <a:t>Alone together</a:t>
            </a:r>
            <a:r>
              <a:rPr lang="en-US" dirty="0"/>
              <a:t> (</a:t>
            </a:r>
            <a:r>
              <a:rPr lang="ru-RU" dirty="0"/>
              <a:t>одиноки вместе) </a:t>
            </a:r>
          </a:p>
          <a:p>
            <a:pPr marL="0" indent="0" algn="ctr">
              <a:buNone/>
            </a:pPr>
            <a:r>
              <a:rPr lang="ru-RU" dirty="0"/>
              <a:t>• </a:t>
            </a:r>
            <a:r>
              <a:rPr lang="en-US" i="1" dirty="0"/>
              <a:t>Virtual reality</a:t>
            </a:r>
            <a:r>
              <a:rPr lang="en-US" dirty="0"/>
              <a:t> </a:t>
            </a:r>
          </a:p>
          <a:p>
            <a:pPr marL="0" indent="0" algn="ctr">
              <a:buNone/>
            </a:pPr>
            <a:r>
              <a:rPr lang="en-US" dirty="0"/>
              <a:t>(</a:t>
            </a:r>
            <a:r>
              <a:rPr lang="ru-RU" dirty="0"/>
              <a:t>виртуальная реальность) </a:t>
            </a:r>
          </a:p>
          <a:p>
            <a:pPr marL="0" indent="0" algn="ctr">
              <a:buNone/>
            </a:pPr>
            <a:r>
              <a:rPr lang="ru-RU" dirty="0"/>
              <a:t>• </a:t>
            </a:r>
            <a:r>
              <a:rPr lang="en-US" i="1" dirty="0"/>
              <a:t>Random order</a:t>
            </a:r>
            <a:endParaRPr lang="ru-RU" i="1" dirty="0"/>
          </a:p>
          <a:p>
            <a:pPr marL="0" indent="0" algn="ctr">
              <a:buNone/>
            </a:pPr>
            <a:r>
              <a:rPr lang="en-US" dirty="0"/>
              <a:t> (</a:t>
            </a:r>
            <a:r>
              <a:rPr lang="ru-RU" dirty="0"/>
              <a:t>случайный порядок) </a:t>
            </a:r>
          </a:p>
          <a:p>
            <a:pPr marL="0" indent="0" algn="ctr">
              <a:buNone/>
            </a:pPr>
            <a:r>
              <a:rPr lang="ru-RU" dirty="0"/>
              <a:t>• </a:t>
            </a:r>
            <a:r>
              <a:rPr lang="en-US" i="1" dirty="0"/>
              <a:t>Original copy</a:t>
            </a:r>
            <a:r>
              <a:rPr lang="en-US" dirty="0"/>
              <a:t> </a:t>
            </a:r>
            <a:endParaRPr lang="ru-RU" dirty="0"/>
          </a:p>
          <a:p>
            <a:pPr marL="0" indent="0" algn="ctr">
              <a:buNone/>
            </a:pPr>
            <a:r>
              <a:rPr lang="en-US" dirty="0"/>
              <a:t>(</a:t>
            </a:r>
            <a:r>
              <a:rPr lang="ru-RU" dirty="0"/>
              <a:t>оригинальная копия)</a:t>
            </a:r>
          </a:p>
          <a:p>
            <a:pPr marL="0" lvl="0" indent="0" algn="ctr">
              <a:buNone/>
            </a:pPr>
            <a:r>
              <a:rPr lang="ru-RU" dirty="0"/>
              <a:t>• </a:t>
            </a:r>
            <a:r>
              <a:rPr lang="en-US" i="1" dirty="0"/>
              <a:t>Sweet sorrow</a:t>
            </a:r>
            <a:r>
              <a:rPr lang="en-US" dirty="0"/>
              <a:t> (</a:t>
            </a:r>
            <a:r>
              <a:rPr lang="ru-RU" dirty="0"/>
              <a:t>сладкая печаль)  </a:t>
            </a:r>
            <a:endParaRPr lang="en-US" dirty="0"/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6781" y="1083655"/>
            <a:ext cx="54938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• </a:t>
            </a:r>
            <a:r>
              <a:rPr lang="en-US" sz="2400" i="1" dirty="0"/>
              <a:t>Living Dead</a:t>
            </a:r>
            <a:r>
              <a:rPr lang="en-US" sz="2400" dirty="0"/>
              <a:t> (</a:t>
            </a:r>
            <a:r>
              <a:rPr lang="en-US" sz="2400" i="1" dirty="0"/>
              <a:t>that is a zombie</a:t>
            </a:r>
            <a:r>
              <a:rPr lang="en-US" sz="2400" dirty="0"/>
              <a:t> – </a:t>
            </a:r>
            <a:r>
              <a:rPr lang="ru-RU" sz="2400" dirty="0"/>
              <a:t>живой труп) </a:t>
            </a:r>
          </a:p>
          <a:p>
            <a:pPr algn="ctr"/>
            <a:r>
              <a:rPr lang="ru-RU" sz="2400" dirty="0"/>
              <a:t>•</a:t>
            </a:r>
            <a:r>
              <a:rPr lang="ru-RU" sz="2400" i="1" dirty="0"/>
              <a:t> </a:t>
            </a:r>
            <a:r>
              <a:rPr lang="en-US" sz="2400" i="1" dirty="0"/>
              <a:t>Sweet Revenge</a:t>
            </a:r>
            <a:r>
              <a:rPr lang="en-US" sz="2400" dirty="0"/>
              <a:t> (</a:t>
            </a:r>
            <a:r>
              <a:rPr lang="ru-RU" sz="2400" dirty="0"/>
              <a:t>сладкая месть) </a:t>
            </a:r>
          </a:p>
          <a:p>
            <a:pPr algn="ctr"/>
            <a:r>
              <a:rPr lang="ru-RU" sz="2400" dirty="0"/>
              <a:t>• </a:t>
            </a:r>
            <a:r>
              <a:rPr lang="en-US" sz="2400" i="1" dirty="0"/>
              <a:t>Anti-Terrorism War</a:t>
            </a:r>
            <a:r>
              <a:rPr lang="en-US" sz="2400" dirty="0"/>
              <a:t> (</a:t>
            </a:r>
            <a:r>
              <a:rPr lang="ru-RU" sz="2400" dirty="0"/>
              <a:t>антитеррористическая война) </a:t>
            </a:r>
          </a:p>
          <a:p>
            <a:pPr algn="ctr"/>
            <a:r>
              <a:rPr lang="ru-RU" sz="2400" dirty="0"/>
              <a:t>• </a:t>
            </a:r>
            <a:r>
              <a:rPr lang="en-US" sz="2400" i="1" dirty="0"/>
              <a:t>Angry Patient</a:t>
            </a:r>
            <a:r>
              <a:rPr lang="en-US" sz="2400" dirty="0"/>
              <a:t> (</a:t>
            </a:r>
            <a:r>
              <a:rPr lang="ru-RU" sz="2400" dirty="0"/>
              <a:t>Взбешённый пациент; другое значение «</a:t>
            </a:r>
            <a:r>
              <a:rPr lang="en-US" sz="2400" i="1" dirty="0"/>
              <a:t>Patient</a:t>
            </a:r>
            <a:r>
              <a:rPr lang="en-US" sz="2400" dirty="0"/>
              <a:t>» — </a:t>
            </a:r>
            <a:r>
              <a:rPr lang="ru-RU" sz="2400" dirty="0"/>
              <a:t>спокойный) </a:t>
            </a:r>
          </a:p>
          <a:p>
            <a:pPr algn="ctr"/>
            <a:r>
              <a:rPr lang="ru-RU" sz="2400" dirty="0"/>
              <a:t>• </a:t>
            </a:r>
            <a:r>
              <a:rPr lang="en-US" sz="2400" i="1" dirty="0"/>
              <a:t>Disgustingly delicious</a:t>
            </a:r>
            <a:r>
              <a:rPr lang="en-US" sz="2400" dirty="0"/>
              <a:t> (</a:t>
            </a:r>
            <a:r>
              <a:rPr lang="ru-RU" sz="2400" dirty="0"/>
              <a:t>отвратительно вкусный) </a:t>
            </a:r>
            <a:endParaRPr lang="en-US" sz="2400" dirty="0"/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en-US" sz="2400" i="1" dirty="0"/>
              <a:t>Bittersweet </a:t>
            </a:r>
            <a:r>
              <a:rPr lang="ru-RU" sz="2400" i="1" dirty="0"/>
              <a:t>(</a:t>
            </a:r>
            <a:r>
              <a:rPr lang="ru-RU" sz="2400" dirty="0"/>
              <a:t>горько-сладкий</a:t>
            </a:r>
            <a:r>
              <a:rPr lang="ru-RU" sz="2400" i="1" dirty="0"/>
              <a:t>). </a:t>
            </a:r>
            <a:endParaRPr lang="ru-RU" sz="2400" dirty="0"/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0973597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387</Words>
  <Application>Microsoft Office PowerPoint</Application>
  <PresentationFormat>Произвольный</PresentationFormat>
  <Paragraphs>91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Оксюмороны в английском и русском языках </vt:lpstr>
      <vt:lpstr>Цель работы </vt:lpstr>
      <vt:lpstr>Задачи</vt:lpstr>
      <vt:lpstr>Гипотеза </vt:lpstr>
      <vt:lpstr>Что такое оксюмороны?</vt:lpstr>
      <vt:lpstr>Зачем же нам нужны оксюмороны? </vt:lpstr>
      <vt:lpstr>Известные высказывания с оксюморонами </vt:lpstr>
      <vt:lpstr>Примеры оксюморонов  в русском  языке </vt:lpstr>
      <vt:lpstr>Примеры оксюморонов  в английском языке </vt:lpstr>
      <vt:lpstr>Презентация PowerPoint</vt:lpstr>
      <vt:lpstr>Презентация PowerPoint</vt:lpstr>
      <vt:lpstr> Выводы:  </vt:lpstr>
      <vt:lpstr>Заключение</vt:lpstr>
      <vt:lpstr>Презентация PowerPoint</vt:lpstr>
      <vt:lpstr>Источники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Оксюмороны </dc:title>
  <dc:creator>Аня Соловьева</dc:creator>
  <cp:lastModifiedBy>Аникушина</cp:lastModifiedBy>
  <cp:revision>67</cp:revision>
  <dcterms:created xsi:type="dcterms:W3CDTF">2019-11-19T12:44:33Z</dcterms:created>
  <dcterms:modified xsi:type="dcterms:W3CDTF">2021-04-13T09:14:13Z</dcterms:modified>
</cp:coreProperties>
</file>