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pplication/x-fontdata" Extension="fntdata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9" r:id="rId2"/>
    <p:sldId id="257" r:id="rId3"/>
    <p:sldId id="260" r:id="rId4"/>
    <p:sldId id="262" r:id="rId5"/>
    <p:sldId id="261" r:id="rId6"/>
    <p:sldId id="263" r:id="rId7"/>
    <p:sldId id="266" r:id="rId8"/>
    <p:sldId id="264" r:id="rId9"/>
    <p:sldId id="265" r:id="rId10"/>
    <p:sldId id="268" r:id="rId11"/>
    <p:sldId id="271" r:id="rId12"/>
    <p:sldId id="273" r:id="rId13"/>
    <p:sldId id="274" r:id="rId14"/>
    <p:sldId id="275" r:id="rId15"/>
    <p:sldId id="288" r:id="rId16"/>
    <p:sldId id="281" r:id="rId1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8854" autoAdjust="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2E006-562E-4247-9BF1-63CF8C1A6F2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DCBA0-7B79-4F04-A90E-AE3C44719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узей К.Э. Циолковского, авиации и космонавти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99" y="-28146"/>
            <a:ext cx="9181527" cy="688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9C643844-DE07-E54E-A8F8-A9F4AFAFAAA6}"/>
              </a:ext>
            </a:extLst>
          </p:cNvPr>
          <p:cNvSpPr/>
          <p:nvPr/>
        </p:nvSpPr>
        <p:spPr>
          <a:xfrm>
            <a:off x="-34704" y="0"/>
            <a:ext cx="9178704" cy="6858000"/>
          </a:xfrm>
          <a:prstGeom prst="rect">
            <a:avLst/>
          </a:prstGeom>
          <a:solidFill>
            <a:schemeClr val="dk1">
              <a:alpha val="4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МБОУ Гимназия №46 </a:t>
            </a:r>
            <a:r>
              <a:rPr lang="ru-RU" sz="3000" dirty="0" err="1" smtClean="0">
                <a:solidFill>
                  <a:schemeClr val="bg1"/>
                </a:solidFill>
              </a:rPr>
              <a:t>г.Кирова</a:t>
            </a:r>
            <a:endParaRPr lang="ru-RU" sz="3000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sz="4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300" dirty="0" smtClean="0">
                <a:solidFill>
                  <a:schemeClr val="bg1"/>
                </a:solidFill>
              </a:rPr>
              <a:t>Виртуальная экскурсия по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4300" dirty="0" smtClean="0">
                <a:solidFill>
                  <a:schemeClr val="bg1"/>
                </a:solidFill>
              </a:rPr>
              <a:t>Детскому Космическому Центру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4300" dirty="0" smtClean="0">
                <a:solidFill>
                  <a:schemeClr val="bg1"/>
                </a:solidFill>
              </a:rPr>
              <a:t>имени Виктора Петровича Савиных</a:t>
            </a:r>
          </a:p>
          <a:p>
            <a:pPr algn="ctr">
              <a:lnSpc>
                <a:spcPct val="110000"/>
              </a:lnSpc>
              <a:buNone/>
            </a:pPr>
            <a:endParaRPr lang="ru-RU" sz="24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algn="r"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 algn="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Автор: </a:t>
            </a:r>
            <a:r>
              <a:rPr lang="ru-RU" sz="2000" dirty="0" err="1" smtClean="0">
                <a:solidFill>
                  <a:schemeClr val="bg1"/>
                </a:solidFill>
              </a:rPr>
              <a:t>Усатов</a:t>
            </a:r>
            <a:r>
              <a:rPr lang="ru-RU" sz="2000" dirty="0" smtClean="0">
                <a:solidFill>
                  <a:schemeClr val="bg1"/>
                </a:solidFill>
              </a:rPr>
              <a:t> Леонид, ученик 2 класса А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Руководитель проекта: Лаптева Анастасия Николаевна, </a:t>
            </a:r>
            <a:r>
              <a:rPr lang="ru-RU" sz="2000" dirty="0" err="1" smtClean="0">
                <a:solidFill>
                  <a:schemeClr val="bg1"/>
                </a:solidFill>
              </a:rPr>
              <a:t>ВятГУ</a:t>
            </a:r>
            <a:r>
              <a:rPr lang="ru-RU" sz="2000" dirty="0" smtClean="0">
                <a:solidFill>
                  <a:schemeClr val="bg1"/>
                </a:solidFill>
              </a:rPr>
              <a:t>, студент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Педагог-наставник: Овечкина М.В., учитель начальных классов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446272AB-80F5-4CFC-87E3-141FFD1CBA84}"/>
              </a:ext>
            </a:extLst>
          </p:cNvPr>
          <p:cNvSpPr txBox="1"/>
          <p:nvPr/>
        </p:nvSpPr>
        <p:spPr>
          <a:xfrm>
            <a:off x="5796136" y="3284984"/>
            <a:ext cx="3347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bg1"/>
                </a:solidFill>
              </a:rPr>
              <a:t> </a:t>
            </a:r>
            <a:r>
              <a:rPr lang="ru-RU" sz="2800" i="1" dirty="0" smtClean="0">
                <a:solidFill>
                  <a:schemeClr val="bg1"/>
                </a:solidFill>
              </a:rPr>
              <a:t>(</a:t>
            </a:r>
            <a:r>
              <a:rPr lang="ru-RU" sz="2800" i="1" dirty="0" err="1" smtClean="0">
                <a:solidFill>
                  <a:schemeClr val="bg1"/>
                </a:solidFill>
              </a:rPr>
              <a:t>космоурок</a:t>
            </a:r>
            <a:r>
              <a:rPr lang="ru-RU" sz="2800" i="1" dirty="0" smtClean="0">
                <a:solidFill>
                  <a:schemeClr val="bg1"/>
                </a:solidFill>
              </a:rPr>
              <a:t> № 1</a:t>
            </a:r>
            <a:r>
              <a:rPr lang="ru-RU" sz="2800" i="1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6740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8000">
        <p:cut/>
      </p:transition>
    </mc:Choice>
    <mc:Fallback xmlns="">
      <p:transition advClick="0" advTm="8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4104456" cy="576064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Макет космического корабля «ВОСТОК-1»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12 апреля-День Космонавтики.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29000" y="1143000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14389"/>
      </p:ext>
    </p:extLst>
  </p:cSld>
  <p:clrMapOvr>
    <a:masterClrMapping/>
  </p:clrMapOvr>
  <p:transition spd="slow" advClick="0" advTm="3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8002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Космический корабль серии «СОЮЗ».</a:t>
            </a:r>
            <a:br>
              <a:rPr lang="ru-RU" sz="2400" dirty="0" smtClean="0">
                <a:solidFill>
                  <a:schemeClr val="bg1"/>
                </a:solidFill>
                <a:latin typeface="+mn-lt"/>
              </a:rPr>
            </a:b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 Первый запуск состоялся 23 апреля 1967 года.</a:t>
            </a:r>
            <a:br>
              <a:rPr lang="ru-RU" sz="2400" dirty="0" smtClean="0">
                <a:solidFill>
                  <a:schemeClr val="bg1"/>
                </a:solidFill>
                <a:latin typeface="+mn-lt"/>
              </a:rPr>
            </a:b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Корабль состоит из 3-х отсеков: бытовой отсек, спускаемый аппарат и двигательный отсек.</a:t>
            </a:r>
            <a:endParaRPr lang="ru-RU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2" descr="https://dibit.ru/sites/default/files/paper-covers/sou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96" y="2177480"/>
            <a:ext cx="8536807" cy="426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254403"/>
      </p:ext>
    </p:extLst>
  </p:cSld>
  <p:clrMapOvr>
    <a:masterClrMapping/>
  </p:clrMapOvr>
  <p:transition spd="slow" advClick="0" advTm="18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08012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На проекте «Космические каникулы» каждый смог почувствовать себя космонавтом.</a:t>
            </a:r>
            <a:endParaRPr lang="ru-RU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098" name="Picture 2" descr="https://sun9-67.userapi.com/impf/c850436/v850436068/18ce4a/ktbXY6M0AjU.jpg?size=1280x960&amp;quality=96&amp;proxy=1&amp;sign=0b664b0a2b10f6820c6d0be9ec8585de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654173" cy="499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391816"/>
      </p:ext>
    </p:extLst>
  </p:cSld>
  <p:clrMapOvr>
    <a:masterClrMapping/>
  </p:clrMapOvr>
  <p:transition spd="slow" advClick="0" advTm="1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908720"/>
            <a:ext cx="3292844" cy="489654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Гидрокостюм «Форель» используется при приземлении на воду.</a:t>
            </a:r>
            <a:endParaRPr lang="ru-RU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40568" y="1052736"/>
            <a:ext cx="633670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17855"/>
      </p:ext>
    </p:extLst>
  </p:cSld>
  <p:clrMapOvr>
    <a:masterClrMapping/>
  </p:clrMapOvr>
  <p:transition spd="slow" advClick="0" advTm="14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6026" y="548680"/>
            <a:ext cx="3672408" cy="561662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Скафандр «ОРЛАН». </a:t>
            </a:r>
            <a:br>
              <a:rPr lang="ru-RU" sz="2400" dirty="0" smtClean="0">
                <a:solidFill>
                  <a:schemeClr val="bg1"/>
                </a:solidFill>
                <a:latin typeface="+mn-lt"/>
              </a:rPr>
            </a:b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Масса его около 114 кг. </a:t>
            </a:r>
            <a:br>
              <a:rPr lang="ru-RU" sz="2400" dirty="0" smtClean="0">
                <a:solidFill>
                  <a:schemeClr val="bg1"/>
                </a:solidFill>
                <a:latin typeface="+mn-lt"/>
              </a:rPr>
            </a:b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В 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течение 7 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часов в таком скафандре космонавт может работать в открытом космосе.</a:t>
            </a:r>
            <a:endParaRPr lang="ru-RU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59559" y="1079739"/>
            <a:ext cx="6264696" cy="469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967544"/>
      </p:ext>
    </p:extLst>
  </p:cSld>
  <p:clrMapOvr>
    <a:masterClrMapping/>
  </p:clrMapOvr>
  <p:transition spd="slow" advClick="0" advTm="27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Космический словарик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К.Э. Циолковский – основоположник космонавтики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Ю.А. Гагарин – первый человек, полетевший в космос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В.П. Савиных – наш земляк, 100-й космонавт планеты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Восток – космический корабль с первым летчиком-космонавтом на борту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Спускаемый аппарат – часть космического корабля, в которой находятся космонавты во время полета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Ложемент – специальное кресло, которое изготавливается индивидуально по слепку спины космонавта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Форель – гидрокостюм для приземления на воду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Пингвин – нагрузочный костюм для занятий спортом в невесомости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Орлан – скафандр для выхода в открытый космос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4 октября 1957 г – запуск первого искусственного спутника Земли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12 апреля 1961 г – первый полёт человека в космос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</a:rPr>
              <a:t>12 марта 1981 г – первый полёт В.П. Савиных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14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14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16463"/>
      </p:ext>
    </p:extLst>
  </p:cSld>
  <p:clrMapOvr>
    <a:masterClrMapping/>
  </p:clrMapOvr>
  <p:transition spd="slow" advClick="0" advTm="82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50890" cy="496855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+mn-lt"/>
              </a:rPr>
              <a:t>Спасибо за внимание.</a:t>
            </a:r>
            <a:endParaRPr lang="ru-RU" sz="6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531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870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6734" y="3460260"/>
            <a:ext cx="4323737" cy="316741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Более </a:t>
            </a:r>
            <a:r>
              <a:rPr lang="ru-RU" sz="2400" dirty="0">
                <a:solidFill>
                  <a:schemeClr val="bg1"/>
                </a:solidFill>
              </a:rPr>
              <a:t>160 лет назад в 1858 году </a:t>
            </a:r>
            <a:r>
              <a:rPr lang="ru-RU" sz="2400" dirty="0" smtClean="0">
                <a:solidFill>
                  <a:schemeClr val="bg1"/>
                </a:solidFill>
              </a:rPr>
              <a:t>в </a:t>
            </a:r>
            <a:r>
              <a:rPr lang="ru-RU" sz="2400" dirty="0">
                <a:solidFill>
                  <a:schemeClr val="bg1"/>
                </a:solidFill>
              </a:rPr>
              <a:t>историческом центре уездного города Вятки на улице Преображенской </a:t>
            </a:r>
            <a:r>
              <a:rPr lang="ru-RU" sz="2400" dirty="0" smtClean="0">
                <a:solidFill>
                  <a:schemeClr val="bg1"/>
                </a:solidFill>
              </a:rPr>
              <a:t>был построен </a:t>
            </a:r>
            <a:r>
              <a:rPr lang="ru-RU" sz="2400" dirty="0">
                <a:solidFill>
                  <a:schemeClr val="bg1"/>
                </a:solidFill>
              </a:rPr>
              <a:t>большой полукаменный </a:t>
            </a:r>
            <a:r>
              <a:rPr lang="ru-RU" sz="2400" dirty="0" smtClean="0">
                <a:solidFill>
                  <a:schemeClr val="bg1"/>
                </a:solidFill>
              </a:rPr>
              <a:t>дом, в котором с </a:t>
            </a:r>
            <a:r>
              <a:rPr lang="ru-RU" sz="2400" dirty="0">
                <a:solidFill>
                  <a:schemeClr val="bg1"/>
                </a:solidFill>
              </a:rPr>
              <a:t>1873 по 1878 </a:t>
            </a:r>
            <a:r>
              <a:rPr lang="ru-RU" sz="2400" dirty="0" smtClean="0">
                <a:solidFill>
                  <a:schemeClr val="bg1"/>
                </a:solidFill>
              </a:rPr>
              <a:t>годы </a:t>
            </a:r>
            <a:r>
              <a:rPr lang="ru-RU" sz="2400" dirty="0">
                <a:solidFill>
                  <a:schemeClr val="bg1"/>
                </a:solidFill>
              </a:rPr>
              <a:t>на втором этаже проживала семья великого русского </a:t>
            </a:r>
            <a:r>
              <a:rPr lang="ru-RU" sz="2400" dirty="0" smtClean="0">
                <a:solidFill>
                  <a:schemeClr val="bg1"/>
                </a:solidFill>
              </a:rPr>
              <a:t>учёного Константина </a:t>
            </a:r>
            <a:r>
              <a:rPr lang="ru-RU" sz="2400" dirty="0">
                <a:solidFill>
                  <a:schemeClr val="bg1"/>
                </a:solidFill>
              </a:rPr>
              <a:t>Эдуардовича Циолковского.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052" name="Picture 4" descr="https://upload.wikimedia.org/wikipedia/commons/0/0e/Konstantin_Tsiolkovsky_1908-19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3510" y="338493"/>
            <a:ext cx="2344230" cy="3067799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460260"/>
            <a:ext cx="3974310" cy="30855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14477"/>
            <a:ext cx="4654322" cy="3067799"/>
          </a:xfrm>
          <a:prstGeom prst="rect">
            <a:avLst/>
          </a:prstGeom>
        </p:spPr>
      </p:pic>
    </p:spTree>
  </p:cSld>
  <p:clrMapOvr>
    <a:masterClrMapping/>
  </p:clrMapOvr>
  <p:transition spd="slow" advClick="0" advTm="3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208823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+mn-lt"/>
              </a:rPr>
              <a:t>10 апреля 1988 г. 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на торжественном открытии 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музея</a:t>
            </a:r>
            <a:r>
              <a:rPr lang="ru-RU" sz="2400" dirty="0">
                <a:latin typeface="+mn-lt"/>
              </a:rPr>
              <a:t> 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К.Э. 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Циолковского,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авиации и космонавтики 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присутствовали</a:t>
            </a:r>
            <a:r>
              <a:rPr lang="ru-RU" sz="2400" dirty="0">
                <a:latin typeface="+mn-lt"/>
              </a:rPr>
              <a:t> 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Виктор Петрович 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Савиных,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летчик-космонавт СССР, дважды Герой Советского Союза,</a:t>
            </a:r>
            <a:r>
              <a:rPr lang="ru-RU" sz="2400" dirty="0">
                <a:latin typeface="+mn-lt"/>
              </a:rPr>
              <a:t> 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Александр Александрович Серебров, 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летчик-космонавт СССР, Герой Советского 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Союза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. 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708920"/>
            <a:ext cx="6339840" cy="3901440"/>
          </a:xfrm>
        </p:spPr>
      </p:pic>
    </p:spTree>
    <p:extLst>
      <p:ext uri="{BB962C8B-B14F-4D97-AF65-F5344CB8AC3E}">
        <p14:creationId xmlns:p14="http://schemas.microsoft.com/office/powerpoint/2010/main" val="3246133600"/>
      </p:ext>
    </p:extLst>
  </p:cSld>
  <p:clrMapOvr>
    <a:masterClrMapping/>
  </p:clrMapOvr>
  <p:transition spd="slow" advClick="0" advTm="3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7644" y="476672"/>
            <a:ext cx="6408712" cy="194421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Историческое здание Музея К.Э. Циолковского, авиации и космонавтики в г. Кирове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cultura.kirovreg.ru/assets/templates/img/ministry/subordinated/1744-1496422042-kosm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8456864" cy="401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069699"/>
      </p:ext>
    </p:extLst>
  </p:cSld>
  <p:clrMapOvr>
    <a:masterClrMapping/>
  </p:clrMapOvr>
  <p:transition spd="slow" advClick="0" advTm="1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319778"/>
            <a:ext cx="4009740" cy="6277574"/>
          </a:xfrm>
        </p:spPr>
        <p:txBody>
          <a:bodyPr>
            <a:noAutofit/>
          </a:bodyPr>
          <a:lstStyle/>
          <a:p>
            <a:r>
              <a:rPr lang="ru-RU" sz="2400" dirty="0"/>
              <a:t> </a:t>
            </a:r>
            <a:r>
              <a:rPr lang="ru-RU" sz="2400" dirty="0" smtClean="0">
                <a:solidFill>
                  <a:schemeClr val="bg1"/>
                </a:solidFill>
              </a:rPr>
              <a:t>Бюст </a:t>
            </a:r>
            <a:r>
              <a:rPr lang="ru-RU" sz="2400" dirty="0">
                <a:solidFill>
                  <a:schemeClr val="bg1"/>
                </a:solidFill>
              </a:rPr>
              <a:t>В. П. </a:t>
            </a:r>
            <a:r>
              <a:rPr lang="ru-RU" sz="2400" dirty="0" smtClean="0">
                <a:solidFill>
                  <a:schemeClr val="bg1"/>
                </a:solidFill>
              </a:rPr>
              <a:t>Савиных, 100-му космонавту планеты, установлен в 2007 году.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s://maptab.ru/images/gallery/okresnosti/4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295" y="311853"/>
            <a:ext cx="2880320" cy="623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061216"/>
      </p:ext>
    </p:extLst>
  </p:cSld>
  <p:clrMapOvr>
    <a:masterClrMapping/>
  </p:clrMapOvr>
  <p:transition spd="slow" advClick="0" advTm="3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93240" cy="108012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Декабрь </a:t>
            </a:r>
            <a:r>
              <a:rPr lang="ru-RU" sz="2400" dirty="0">
                <a:solidFill>
                  <a:schemeClr val="bg1"/>
                </a:solidFill>
              </a:rPr>
              <a:t>2014 г. </a:t>
            </a:r>
            <a:r>
              <a:rPr lang="ru-RU" sz="2400" dirty="0" smtClean="0">
                <a:solidFill>
                  <a:schemeClr val="bg1"/>
                </a:solidFill>
              </a:rPr>
              <a:t>– начало строительства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второго здания </a:t>
            </a:r>
            <a:r>
              <a:rPr lang="ru-RU" sz="2400" dirty="0" smtClean="0">
                <a:solidFill>
                  <a:schemeClr val="bg1"/>
                </a:solidFill>
              </a:rPr>
              <a:t>Музея</a:t>
            </a:r>
            <a:r>
              <a:rPr lang="ru-RU" sz="2400" dirty="0">
                <a:solidFill>
                  <a:schemeClr val="bg1"/>
                </a:solidFill>
              </a:rPr>
              <a:t>.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s://img-fotki.yandex.ru/get/9829/105507102.125/0_a2ae3_9750f1fb_X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623" y="1484784"/>
            <a:ext cx="6786754" cy="509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018596"/>
      </p:ext>
    </p:extLst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s://vkirove.ru/upload/medialibrary/95e/mycollag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6548735" cy="654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496796"/>
      </p:ext>
    </p:extLst>
  </p:cSld>
  <p:clrMapOvr>
    <a:masterClrMapping/>
  </p:clrMapOvr>
  <p:transition spd="slow" advClick="0" advTm="2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924944"/>
            <a:ext cx="3361668" cy="3528392"/>
          </a:xfrm>
        </p:spPr>
        <p:txBody>
          <a:bodyPr>
            <a:noAutofit/>
          </a:bodyPr>
          <a:lstStyle/>
          <a:p>
            <a:r>
              <a:rPr lang="ru-RU" dirty="0"/>
              <a:t> 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88640"/>
            <a:ext cx="4929402" cy="32849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116632"/>
            <a:ext cx="273630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solidFill>
                <a:schemeClr val="bg1"/>
              </a:solidFill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13 </a:t>
            </a:r>
            <a:r>
              <a:rPr lang="ru-RU" sz="2400" dirty="0">
                <a:solidFill>
                  <a:schemeClr val="bg1"/>
                </a:solidFill>
              </a:rPr>
              <a:t>марта 2018 г. состоялось торжественное открытие Детского космического центра.</a:t>
            </a:r>
            <a:endParaRPr lang="ru-RU" sz="2400" dirty="0"/>
          </a:p>
        </p:txBody>
      </p:sp>
      <p:pic>
        <p:nvPicPr>
          <p:cNvPr id="12290" name="Picture 2" descr="https://u.kanobu.ru/longreads/2017/11/6/904bad77-d96c-4553-a7de-5c139048c1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645024"/>
            <a:ext cx="7901668" cy="30198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1566666"/>
      </p:ext>
    </p:extLst>
  </p:cSld>
  <p:clrMapOvr>
    <a:masterClrMapping/>
  </p:clrMapOvr>
  <p:transition spd="slow" advClick="0" advTm="22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-Yr\Downloads\4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39"/>
            <a:ext cx="9180512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04856" cy="129614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Зал «Пилотируемая космонавтика»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s://www.culture.ru/storage/images/383aefa6dfbed02a8c5925e1ac9ed8df/60125f9d18c137600381b9c4266062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734077" cy="515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14389"/>
      </p:ext>
    </p:extLst>
  </p:cSld>
  <p:clrMapOvr>
    <a:masterClrMapping/>
  </p:clrMapOvr>
  <p:transition spd="slow" advClick="0"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4731</TotalTime>
  <Words>234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Тема Office</vt:lpstr>
      <vt:lpstr>Презентация PowerPoint</vt:lpstr>
      <vt:lpstr>Презентация PowerPoint</vt:lpstr>
      <vt:lpstr>10 апреля 1988 г. на торжественном открытии музея К.Э. Циолковского, авиации и космонавтики присутствовали Виктор Петрович Савиных, летчик-космонавт СССР, дважды Герой Советского Союза, Александр Александрович Серебров, летчик-космонавт СССР, Герой Советского Союза. </vt:lpstr>
      <vt:lpstr>Историческое здание Музея К.Э. Циолковского, авиации и космонавтики в г. Кирове</vt:lpstr>
      <vt:lpstr> Бюст В. П. Савиных, 100-му космонавту планеты, установлен в 2007 году.</vt:lpstr>
      <vt:lpstr>Декабрь 2014 г. – начало строительства  второго здания Музея. </vt:lpstr>
      <vt:lpstr>Презентация PowerPoint</vt:lpstr>
      <vt:lpstr> </vt:lpstr>
      <vt:lpstr>Зал «Пилотируемая космонавтика»</vt:lpstr>
      <vt:lpstr>Макет космического корабля «ВОСТОК-1»   12 апреля-День Космонавтики.</vt:lpstr>
      <vt:lpstr>Космический корабль серии «СОЮЗ».  Первый запуск состоялся 23 апреля 1967 года. Корабль состоит из 3-х отсеков: бытовой отсек, спускаемый аппарат и двигательный отсек.</vt:lpstr>
      <vt:lpstr>На проекте «Космические каникулы» каждый смог почувствовать себя космонавтом.</vt:lpstr>
      <vt:lpstr>Гидрокостюм «Форель» используется при приземлении на воду.</vt:lpstr>
      <vt:lpstr>Скафандр «ОРЛАН».  Масса его около 114 кг.  В течение 7 часов в таком скафандре космонавт может работать в открытом космосе.</vt:lpstr>
      <vt:lpstr>Космический словарик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PC-Yr</dc:creator>
  <cp:lastModifiedBy>Овечкина Марина</cp:lastModifiedBy>
  <cp:revision>130</cp:revision>
  <dcterms:created xsi:type="dcterms:W3CDTF">2020-12-13T17:11:23Z</dcterms:created>
  <dcterms:modified xsi:type="dcterms:W3CDTF">2021-04-16T10:26:02Z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1897362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