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7" r:id="rId4"/>
    <p:sldId id="258" r:id="rId5"/>
    <p:sldId id="259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38" d="100"/>
          <a:sy n="38" d="100"/>
        </p:scale>
        <p:origin x="-141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2/25/2016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2/25/2016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2/25/2016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2/25/2016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img15.nnm.me/3/4/0/9/3/4da9e41fceb6eb0655430fcabff.jpg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14282" y="571480"/>
            <a:ext cx="4500594" cy="3000396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</a:pPr>
            <a:r>
              <a:rPr lang="ru-RU" sz="2800" b="1" dirty="0" smtClean="0">
                <a:solidFill>
                  <a:srgbClr val="C00000"/>
                </a:solidFill>
                <a:latin typeface="Franklin Gothic Demi" pitchFamily="34" charset="0"/>
              </a:rPr>
              <a:t>ФАСАД </a:t>
            </a: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Franklin Gothic Demi" pitchFamily="34" charset="0"/>
              </a:rPr>
              <a:t> дома –это стена выходящая на улицу, — уподоблялась лицу человека. </a:t>
            </a:r>
          </a:p>
          <a:p>
            <a:pPr marL="0" indent="0">
              <a:spcBef>
                <a:spcPts val="0"/>
              </a:spcBef>
            </a:pP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Franklin Gothic Demi" pitchFamily="34" charset="0"/>
              </a:rPr>
              <a:t>На фасаде располагались окна. </a:t>
            </a:r>
          </a:p>
        </p:txBody>
      </p:sp>
      <p:pic>
        <p:nvPicPr>
          <p:cNvPr id="2050" name="Picture 2" descr="C:\Users\Марина\Desktop\школа 2\11733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628" y="3071810"/>
            <a:ext cx="3929050" cy="3562345"/>
          </a:xfrm>
          <a:prstGeom prst="rect">
            <a:avLst/>
          </a:prstGeom>
          <a:noFill/>
        </p:spPr>
      </p:pic>
      <p:pic>
        <p:nvPicPr>
          <p:cNvPr id="2051" name="Picture 3" descr="C:\Users\Марина\Desktop\школа 2\117225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29190" y="0"/>
            <a:ext cx="4000488" cy="3676650"/>
          </a:xfrm>
          <a:prstGeom prst="rect">
            <a:avLst/>
          </a:prstGeom>
          <a:noFill/>
        </p:spPr>
      </p:pic>
      <p:pic>
        <p:nvPicPr>
          <p:cNvPr id="2053" name="Picture 5" descr="C:\Users\Марина\Desktop\школа 2\1172237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3571850"/>
            <a:ext cx="4929190" cy="32861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rubl-kirov.com/images/stories/useful-information/overlapping/episode3/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838199"/>
            <a:ext cx="9144000" cy="5143501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74638"/>
            <a:ext cx="8472518" cy="868346"/>
          </a:xfrm>
        </p:spPr>
        <p:txBody>
          <a:bodyPr>
            <a:normAutofit/>
          </a:bodyPr>
          <a:lstStyle/>
          <a:p>
            <a:r>
              <a:rPr lang="ru-RU" b="1" dirty="0" smtClean="0"/>
              <a:t>Печь</a:t>
            </a:r>
            <a:endParaRPr lang="ru-RU" dirty="0"/>
          </a:p>
        </p:txBody>
      </p:sp>
      <p:pic>
        <p:nvPicPr>
          <p:cNvPr id="25602" name="Picture 2" descr="http://www.yekaterinasatanina.com/wp-content/uploads/2013/10/80286130_large_4505656_rysskaya_pech_v_yamskoi_izb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1143000"/>
            <a:ext cx="7620000" cy="571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62800" y="533400"/>
            <a:ext cx="2376518" cy="1219200"/>
          </a:xfrm>
        </p:spPr>
        <p:txBody>
          <a:bodyPr>
            <a:normAutofit/>
          </a:bodyPr>
          <a:lstStyle/>
          <a:p>
            <a:r>
              <a:rPr lang="ru-RU" b="1" dirty="0" smtClean="0"/>
              <a:t>Печь</a:t>
            </a:r>
            <a:endParaRPr lang="ru-RU" dirty="0"/>
          </a:p>
        </p:txBody>
      </p:sp>
      <p:pic>
        <p:nvPicPr>
          <p:cNvPr id="24578" name="Picture 2" descr="http://masterveda.ru/wp-content/uploads/2013/09/28e7a3c2678f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7554712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3554" name="Picture 2" descr="http://edon.ucoz.ru/52741477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57200"/>
            <a:ext cx="9144000" cy="60716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74638"/>
            <a:ext cx="8472518" cy="868346"/>
          </a:xfrm>
        </p:spPr>
        <p:txBody>
          <a:bodyPr>
            <a:normAutofit/>
          </a:bodyPr>
          <a:lstStyle/>
          <a:p>
            <a:r>
              <a:rPr lang="ru-RU" b="1" dirty="0" smtClean="0"/>
              <a:t>Грядки, воронцы</a:t>
            </a:r>
            <a:endParaRPr lang="ru-RU" dirty="0"/>
          </a:p>
        </p:txBody>
      </p:sp>
      <p:pic>
        <p:nvPicPr>
          <p:cNvPr id="27650" name="Picture 2" descr="http://www.pyromasse.ca/articles/images/75kmwest/1600px/PABn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4400" y="1371600"/>
            <a:ext cx="7620000" cy="51006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://s48.radikal.ru/i121/1112/39/a10e2f6e496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857250"/>
            <a:ext cx="8001000" cy="6000750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057400" y="0"/>
            <a:ext cx="5791200" cy="868362"/>
          </a:xfrm>
        </p:spPr>
        <p:txBody>
          <a:bodyPr/>
          <a:lstStyle/>
          <a:p>
            <a:r>
              <a:rPr lang="ru-RU" dirty="0" smtClean="0"/>
              <a:t>Колыбель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304800" y="457200"/>
            <a:ext cx="2743200" cy="1066800"/>
          </a:xfrm>
        </p:spPr>
        <p:txBody>
          <a:bodyPr/>
          <a:lstStyle/>
          <a:p>
            <a:r>
              <a:rPr lang="ru-RU" dirty="0" smtClean="0"/>
              <a:t>Полати</a:t>
            </a:r>
            <a:endParaRPr lang="ru-RU" dirty="0"/>
          </a:p>
        </p:txBody>
      </p:sp>
      <p:pic>
        <p:nvPicPr>
          <p:cNvPr id="28674" name="Picture 2" descr="http://img-fotki.yandex.ru/get/3313/universman.13/0_1f04d_30cfb01f_X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90800" y="0"/>
            <a:ext cx="51435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http://cs624119.vk.me/v624119841/236af/aUd7t4Uhhi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285728"/>
            <a:ext cx="4286248" cy="5214974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ru-RU" sz="3000" b="1" dirty="0" smtClean="0">
                <a:solidFill>
                  <a:schemeClr val="accent1">
                    <a:lumMod val="50000"/>
                  </a:schemeClr>
                </a:solidFill>
                <a:latin typeface="Franklin Gothic Demi" pitchFamily="34" charset="0"/>
              </a:rPr>
              <a:t>Изба являлась 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3000" b="1" dirty="0" smtClean="0">
                <a:solidFill>
                  <a:schemeClr val="accent1">
                    <a:lumMod val="50000"/>
                  </a:schemeClr>
                </a:solidFill>
                <a:latin typeface="Franklin Gothic Demi" pitchFamily="34" charset="0"/>
              </a:rPr>
              <a:t>традиционным 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3000" b="1" dirty="0" smtClean="0">
                <a:solidFill>
                  <a:schemeClr val="accent1">
                    <a:lumMod val="50000"/>
                  </a:schemeClr>
                </a:solidFill>
                <a:latin typeface="Franklin Gothic Demi" pitchFamily="34" charset="0"/>
              </a:rPr>
              <a:t>жилищем 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3000" b="1" dirty="0" smtClean="0">
                <a:solidFill>
                  <a:schemeClr val="accent1">
                    <a:lumMod val="50000"/>
                  </a:schemeClr>
                </a:solidFill>
                <a:latin typeface="Franklin Gothic Demi" pitchFamily="34" charset="0"/>
              </a:rPr>
              <a:t>русского крестьянина. 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3000" b="1" dirty="0" smtClean="0">
                <a:solidFill>
                  <a:schemeClr val="accent1">
                    <a:lumMod val="50000"/>
                  </a:schemeClr>
                </a:solidFill>
                <a:latin typeface="Franklin Gothic Demi" pitchFamily="34" charset="0"/>
              </a:rPr>
              <a:t>Постройка дома 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3000" b="1" dirty="0" smtClean="0">
                <a:solidFill>
                  <a:schemeClr val="accent1">
                    <a:lumMod val="50000"/>
                  </a:schemeClr>
                </a:solidFill>
                <a:latin typeface="Franklin Gothic Demi" pitchFamily="34" charset="0"/>
              </a:rPr>
              <a:t>для  крестьянина это 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3000" b="1" dirty="0" smtClean="0">
                <a:solidFill>
                  <a:schemeClr val="accent1">
                    <a:lumMod val="50000"/>
                  </a:schemeClr>
                </a:solidFill>
                <a:latin typeface="Franklin Gothic Demi" pitchFamily="34" charset="0"/>
              </a:rPr>
              <a:t>важный  этап в его 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3000" b="1" dirty="0" smtClean="0">
                <a:solidFill>
                  <a:schemeClr val="accent1">
                    <a:lumMod val="50000"/>
                  </a:schemeClr>
                </a:solidFill>
                <a:latin typeface="Franklin Gothic Demi" pitchFamily="34" charset="0"/>
              </a:rPr>
              <a:t>жизни, непременный 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3000" b="1" dirty="0" smtClean="0">
                <a:solidFill>
                  <a:schemeClr val="accent1">
                    <a:lumMod val="50000"/>
                  </a:schemeClr>
                </a:solidFill>
                <a:latin typeface="Franklin Gothic Demi" pitchFamily="34" charset="0"/>
              </a:rPr>
              <a:t>атрибут  обретения 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3000" b="1" dirty="0" smtClean="0">
                <a:solidFill>
                  <a:schemeClr val="accent1">
                    <a:lumMod val="50000"/>
                  </a:schemeClr>
                </a:solidFill>
                <a:latin typeface="Franklin Gothic Demi" pitchFamily="34" charset="0"/>
              </a:rPr>
              <a:t>им статуса 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3000" b="1" dirty="0" smtClean="0">
                <a:solidFill>
                  <a:schemeClr val="accent1">
                    <a:lumMod val="50000"/>
                  </a:schemeClr>
                </a:solidFill>
                <a:latin typeface="Franklin Gothic Demi" pitchFamily="34" charset="0"/>
              </a:rPr>
              <a:t>домохозяина. </a:t>
            </a:r>
          </a:p>
        </p:txBody>
      </p:sp>
      <p:pic>
        <p:nvPicPr>
          <p:cNvPr id="4" name="Содержимое 3" descr="http://www.mgorki.info/images/krest_byt/krest_byt-1.jpg"/>
          <p:cNvPicPr>
            <a:picLocks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6248" y="3428976"/>
            <a:ext cx="4857752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Традиционный быт в русском доме">
            <a:hlinkClick r:id="rId3" tgtFrame="&quot;_blank&quot;" tooltip="&quot;Оригинальный размер изображения&quot;"/>
          </p:cNvPr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6248" y="0"/>
            <a:ext cx="4857752" cy="3643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14282" y="0"/>
            <a:ext cx="4586318" cy="6400800"/>
          </a:xfrm>
        </p:spPr>
        <p:txBody>
          <a:bodyPr/>
          <a:lstStyle/>
          <a:p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Franklin Gothic Demi" pitchFamily="34" charset="0"/>
              </a:rPr>
              <a:t>Слово </a:t>
            </a:r>
            <a:r>
              <a:rPr lang="ru-RU" sz="2400" b="1" dirty="0" smtClean="0">
                <a:solidFill>
                  <a:srgbClr val="C00000"/>
                </a:solidFill>
                <a:latin typeface="Franklin Gothic Demi" pitchFamily="34" charset="0"/>
              </a:rPr>
              <a:t>«ОКНО» 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Franklin Gothic Demi" pitchFamily="34" charset="0"/>
              </a:rPr>
              <a:t>произошло от древнего названия глаза – «око», и окна считались глазами на лице дома, поэтому деревянные резные украшения окон называются </a:t>
            </a:r>
            <a:r>
              <a:rPr lang="ru-RU" sz="2400" b="1" dirty="0" smtClean="0">
                <a:solidFill>
                  <a:srgbClr val="C00000"/>
                </a:solidFill>
                <a:latin typeface="Franklin Gothic Demi" pitchFamily="34" charset="0"/>
              </a:rPr>
              <a:t>«Наличниками».</a:t>
            </a:r>
          </a:p>
          <a:p>
            <a:endParaRPr lang="ru-RU" dirty="0"/>
          </a:p>
        </p:txBody>
      </p:sp>
      <p:pic>
        <p:nvPicPr>
          <p:cNvPr id="3074" name="Picture 2" descr="C:\Users\Марина\Desktop\школа 2\ql_vRBMuOzk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86380" y="0"/>
            <a:ext cx="3571900" cy="3357562"/>
          </a:xfrm>
          <a:prstGeom prst="rect">
            <a:avLst/>
          </a:prstGeom>
          <a:noFill/>
        </p:spPr>
      </p:pic>
      <p:pic>
        <p:nvPicPr>
          <p:cNvPr id="3075" name="Picture 3" descr="C:\Users\Марина\Desktop\школа 2\LE71aUVRPbQ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628" y="3429000"/>
            <a:ext cx="3857652" cy="3071834"/>
          </a:xfrm>
          <a:prstGeom prst="rect">
            <a:avLst/>
          </a:prstGeom>
          <a:noFill/>
        </p:spPr>
      </p:pic>
      <p:pic>
        <p:nvPicPr>
          <p:cNvPr id="3076" name="Picture 4" descr="C:\Users\Марина\Desktop\школа 2\x4Xh-QY7q_w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3357562"/>
            <a:ext cx="4929190" cy="326865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214290"/>
            <a:ext cx="4714876" cy="580551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b="1" dirty="0" smtClean="0">
                <a:solidFill>
                  <a:srgbClr val="C00000"/>
                </a:solidFill>
                <a:latin typeface="Franklin Gothic Demi" pitchFamily="34" charset="0"/>
              </a:rPr>
              <a:t>КРЫША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Franklin Gothic Demi" pitchFamily="34" charset="0"/>
              </a:rPr>
              <a:t> 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Franklin Gothic Demi" pitchFamily="34" charset="0"/>
              </a:rPr>
              <a:t>дома с передней и задней стенками в виде бревенчатых треугольников символизировала «ЛОБ» на лице дома, древнерусское название лба звучит как «ЧЕЛО», а выступающие из-под крыши резные доски – «</a:t>
            </a:r>
            <a:r>
              <a:rPr lang="ru-RU" sz="2400" b="1" dirty="0" err="1" smtClean="0">
                <a:solidFill>
                  <a:schemeClr val="accent1">
                    <a:lumMod val="50000"/>
                  </a:schemeClr>
                </a:solidFill>
                <a:latin typeface="Franklin Gothic Demi" pitchFamily="34" charset="0"/>
              </a:rPr>
              <a:t>Причелины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Franklin Gothic Demi" pitchFamily="34" charset="0"/>
              </a:rPr>
              <a:t>».</a:t>
            </a:r>
          </a:p>
          <a:p>
            <a:endParaRPr lang="ru-RU" dirty="0"/>
          </a:p>
        </p:txBody>
      </p:sp>
      <p:pic>
        <p:nvPicPr>
          <p:cNvPr id="4098" name="Picture 2" descr="C:\Users\Марина\Desktop\школа 2\C-H_rgEYlpw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86314" y="0"/>
            <a:ext cx="4357686" cy="4286250"/>
          </a:xfrm>
          <a:prstGeom prst="rect">
            <a:avLst/>
          </a:prstGeom>
          <a:noFill/>
        </p:spPr>
      </p:pic>
      <p:pic>
        <p:nvPicPr>
          <p:cNvPr id="5" name="Рисунок 4" descr="http://www.mgorki.info/images/krest_byt/krest_byt-1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929066"/>
            <a:ext cx="6705607" cy="29289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74638"/>
            <a:ext cx="8472518" cy="868346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Основные элементы декоративного убранства избы</a:t>
            </a:r>
            <a:endParaRPr lang="ru-RU" dirty="0"/>
          </a:p>
        </p:txBody>
      </p:sp>
      <p:pic>
        <p:nvPicPr>
          <p:cNvPr id="1026" name="Picture 2" descr="C:\Users\Марина\Desktop\школа 2\summi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981200"/>
            <a:ext cx="5257800" cy="4114840"/>
          </a:xfrm>
          <a:prstGeom prst="rect">
            <a:avLst/>
          </a:prstGeom>
          <a:noFill/>
        </p:spPr>
      </p:pic>
      <p:pic>
        <p:nvPicPr>
          <p:cNvPr id="1027" name="Picture 3" descr="C:\Users\Марина\Desktop\школа 2\C-H_rgEYlpw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57884" y="2286000"/>
            <a:ext cx="3286116" cy="33575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74638"/>
            <a:ext cx="8472518" cy="868346"/>
          </a:xfrm>
        </p:spPr>
        <p:txBody>
          <a:bodyPr>
            <a:normAutofit/>
          </a:bodyPr>
          <a:lstStyle/>
          <a:p>
            <a:r>
              <a:rPr lang="ru-RU" b="1" dirty="0" smtClean="0"/>
              <a:t>Порог</a:t>
            </a:r>
            <a:endParaRPr lang="ru-RU" dirty="0"/>
          </a:p>
        </p:txBody>
      </p:sp>
      <p:pic>
        <p:nvPicPr>
          <p:cNvPr id="3" name="Picture 2" descr="http://justcoolidea.ru/wp-content/uploads/2014/12/82074_origina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1447800"/>
            <a:ext cx="7620000" cy="50482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74638"/>
            <a:ext cx="2452718" cy="944562"/>
          </a:xfrm>
        </p:spPr>
        <p:txBody>
          <a:bodyPr>
            <a:normAutofit/>
          </a:bodyPr>
          <a:lstStyle/>
          <a:p>
            <a:r>
              <a:rPr lang="ru-RU" b="1" dirty="0" smtClean="0"/>
              <a:t>Порог</a:t>
            </a:r>
            <a:endParaRPr lang="ru-RU" dirty="0"/>
          </a:p>
        </p:txBody>
      </p:sp>
      <p:pic>
        <p:nvPicPr>
          <p:cNvPr id="19458" name="Picture 2" descr="http://img-fotki.yandex.ru/get/5400/davlarissa.77/0_4a58e_e4f9aea_X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00400" y="381000"/>
            <a:ext cx="4648200" cy="6197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74638"/>
            <a:ext cx="8472518" cy="868346"/>
          </a:xfrm>
        </p:spPr>
        <p:txBody>
          <a:bodyPr>
            <a:normAutofit/>
          </a:bodyPr>
          <a:lstStyle/>
          <a:p>
            <a:r>
              <a:rPr lang="ru-RU" b="1" dirty="0" smtClean="0"/>
              <a:t>Матица</a:t>
            </a:r>
            <a:endParaRPr lang="ru-RU" dirty="0"/>
          </a:p>
        </p:txBody>
      </p:sp>
      <p:pic>
        <p:nvPicPr>
          <p:cNvPr id="22530" name="Picture 2" descr="http://fototerra.ru/image.html?id=198057&amp;size=larg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1143000"/>
            <a:ext cx="7620000" cy="571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74638"/>
            <a:ext cx="8472518" cy="868346"/>
          </a:xfrm>
        </p:spPr>
        <p:txBody>
          <a:bodyPr>
            <a:normAutofit/>
          </a:bodyPr>
          <a:lstStyle/>
          <a:p>
            <a:r>
              <a:rPr lang="ru-RU" b="1" dirty="0" smtClean="0"/>
              <a:t>Матица</a:t>
            </a:r>
            <a:endParaRPr lang="ru-RU" dirty="0"/>
          </a:p>
        </p:txBody>
      </p:sp>
      <p:pic>
        <p:nvPicPr>
          <p:cNvPr id="4" name="Рисунок 3" descr="http://content.foto.mail.ru/mail/yu.ra/_blogs/i-1335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1295400"/>
            <a:ext cx="83058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127</Words>
  <PresentationFormat>Экран (4:3)</PresentationFormat>
  <Paragraphs>25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Office Theme</vt:lpstr>
      <vt:lpstr>Слайд 1</vt:lpstr>
      <vt:lpstr>Слайд 2</vt:lpstr>
      <vt:lpstr>Слайд 3</vt:lpstr>
      <vt:lpstr>Слайд 4</vt:lpstr>
      <vt:lpstr>Основные элементы декоративного убранства избы</vt:lpstr>
      <vt:lpstr>Порог</vt:lpstr>
      <vt:lpstr>Порог</vt:lpstr>
      <vt:lpstr>Матица</vt:lpstr>
      <vt:lpstr>Матица</vt:lpstr>
      <vt:lpstr>Слайд 10</vt:lpstr>
      <vt:lpstr>Печь</vt:lpstr>
      <vt:lpstr>Печь</vt:lpstr>
      <vt:lpstr>Слайд 13</vt:lpstr>
      <vt:lpstr>Грядки, воронцы</vt:lpstr>
      <vt:lpstr>Колыбель</vt:lpstr>
      <vt:lpstr>Полати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Надежда Гуменюк</dc:creator>
  <cp:lastModifiedBy>Надежда Гуменюк</cp:lastModifiedBy>
  <cp:revision>3</cp:revision>
  <dcterms:created xsi:type="dcterms:W3CDTF">2016-02-25T19:39:47Z</dcterms:created>
  <dcterms:modified xsi:type="dcterms:W3CDTF">2016-02-25T20:04:30Z</dcterms:modified>
</cp:coreProperties>
</file>