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90" r:id="rId3"/>
    <p:sldId id="264" r:id="rId4"/>
    <p:sldId id="291" r:id="rId5"/>
    <p:sldId id="267" r:id="rId6"/>
    <p:sldId id="266" r:id="rId7"/>
    <p:sldId id="292" r:id="rId8"/>
    <p:sldId id="285" r:id="rId9"/>
    <p:sldId id="268" r:id="rId10"/>
    <p:sldId id="271" r:id="rId11"/>
    <p:sldId id="263" r:id="rId12"/>
    <p:sldId id="28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00"/>
    <a:srgbClr val="FF9966"/>
    <a:srgbClr val="E0E0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18" autoAdjust="0"/>
    <p:restoredTop sz="94660"/>
  </p:normalViewPr>
  <p:slideViewPr>
    <p:cSldViewPr>
      <p:cViewPr>
        <p:scale>
          <a:sx n="70" d="100"/>
          <a:sy n="70" d="100"/>
        </p:scale>
        <p:origin x="-58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9B626-6B17-4234-B1E3-4C18ED1388E4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E6F1A-ECB3-4BEC-8857-4898BEBBD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7B5E5-A2D1-40CB-943A-3DEC3E28CC5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3978-C9F6-44F3-87BC-97944C9D1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22904-CD80-4516-A738-B87B22D0AC90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884AB-9DC7-41F7-9B4D-516451A00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4D396-11DE-4BEC-BB03-830DE21BE396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D1FB4-6942-4C9D-B727-1FBB17EAA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D1F82-B59B-4FC7-ACF2-8129FA31ACC6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EF4F2-F467-440D-A71F-C25C73DF6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07C3A-21D7-49CF-A780-BD43DC80281F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BD2FE-024D-4A61-BDC5-BF0CFBB32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DFD7B-DD8F-4165-BDDB-171BAD3D7A5C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98B5A-0AF5-40CD-A7EA-6C9A45E7F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8BA15-07E7-4EBC-BE68-D0DFFE4E30DD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244E7-1D92-4FC7-B72A-10A47EADD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59D0E-EE85-46BA-9441-6C431477CD12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8BE2E-206F-4998-B6B2-F14DDE3AE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AA5CB-A76F-4236-A009-AE610640F8E4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C341-0342-49B1-A986-FC2F31DDA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0C502-8B26-4D6C-90C9-B08D1337C1B3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98018-1FB7-41F6-AF31-C355C893F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93F9A4-BB93-4897-B3E4-2F86B9DB4EE9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95F3B5-DD5B-410D-A54B-AE3D67571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kz/url?sa=i&amp;rct=j&amp;q=&amp;esrc=s&amp;source=images&amp;cd=&amp;cad=rja&amp;uact=8&amp;ved=0ahUKEwjLxrW9st7LAhXl_3IKHfdNDJIQjRwIBw&amp;url=https://www.fotolia.com/id/35340990&amp;bvm=bv.117868183,d.bGQ&amp;psig=AFQjCNHAoyZvtO7DHcsCTDX3JLph6BSzNg&amp;ust=1459083123029573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kz/url?sa=i&amp;rct=j&amp;q=&amp;esrc=s&amp;source=images&amp;cd=&amp;cad=rja&amp;uact=8&amp;ved=0ahUKEwiZrqbhlN7LAhVtb5oKHed9C2cQjRwIBw&amp;url=http://oboi-dlja-stola.ru/cat/59/%D0%9E%D0%B4%D0%BD%D0%BE%D1%82%D0%BE%D0%BD%D0%BD%D1%8B%D0%B5/downloads-1&amp;bvm=bv.117868183,d.bGQ&amp;psig=AFQjCNGKwzgirD1qSDG_Ee18BrM_UJ8Mrg&amp;ust=1459075175864576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kz/url?sa=i&amp;rct=j&amp;q=&amp;esrc=s&amp;source=images&amp;cd=&amp;cad=rja&amp;uact=8&amp;ved=0ahUKEwiZrqbhlN7LAhVtb5oKHed9C2cQjRwIBw&amp;url=http://oboi-dlja-stola.ru/cat/59/%D0%9E%D0%B4%D0%BD%D0%BE%D1%82%D0%BE%D0%BD%D0%BD%D1%8B%D0%B5/downloads-1&amp;bvm=bv.117868183,d.bGQ&amp;psig=AFQjCNGKwzgirD1qSDG_Ee18BrM_UJ8Mrg&amp;ust=1459075175864576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kz/url?sa=i&amp;rct=j&amp;q=&amp;esrc=s&amp;source=images&amp;cd=&amp;cad=rja&amp;uact=8&amp;ved=0ahUKEwiZrqbhlN7LAhVtb5oKHed9C2cQjRwIBw&amp;url=http://oboi-dlja-stola.ru/cat/59/%D0%9E%D0%B4%D0%BD%D0%BE%D1%82%D0%BE%D0%BD%D0%BD%D1%8B%D0%B5/downloads-1&amp;bvm=bv.117868183,d.bGQ&amp;psig=AFQjCNGKwzgirD1qSDG_Ee18BrM_UJ8Mrg&amp;ust=1459075175864576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kz/url?sa=i&amp;rct=j&amp;q=&amp;esrc=s&amp;source=images&amp;cd=&amp;cad=rja&amp;uact=8&amp;ved=0ahUKEwiZrqbhlN7LAhVtb5oKHed9C2cQjRwIBw&amp;url=http://oboi-dlja-stola.ru/cat/59/%D0%9E%D0%B4%D0%BD%D0%BE%D1%82%D0%BE%D0%BD%D0%BD%D1%8B%D0%B5/downloads-1&amp;bvm=bv.117868183,d.bGQ&amp;psig=AFQjCNGKwzgirD1qSDG_Ee18BrM_UJ8Mrg&amp;ust=1459075175864576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kz/url?sa=i&amp;rct=j&amp;q=&amp;esrc=s&amp;source=images&amp;cd=&amp;cad=rja&amp;uact=8&amp;ved=0ahUKEwiZrqbhlN7LAhVtb5oKHed9C2cQjRwIBw&amp;url=http://oboi-dlja-stola.ru/cat/59/%D0%9E%D0%B4%D0%BD%D0%BE%D1%82%D0%BE%D0%BD%D0%BD%D1%8B%D0%B5/downloads-1&amp;bvm=bv.117868183,d.bGQ&amp;psig=AFQjCNGKwzgirD1qSDG_Ee18BrM_UJ8Mrg&amp;ust=1459075175864576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img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s://t2.ftcdn.net/jpg/00/35/34/09/500_F_35340990_Ze05je8QgxiIUhiXG4KOgoOzZ8rjycl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250950"/>
            <a:ext cx="7816850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940425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«</a:t>
            </a:r>
            <a:r>
              <a:rPr lang="en-US" b="1" smtClean="0">
                <a:solidFill>
                  <a:srgbClr val="0070C0"/>
                </a:solidFill>
                <a:latin typeface="Georgia" pitchFamily="18" charset="0"/>
              </a:rPr>
              <a:t>Smiles / Likes</a:t>
            </a:r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»</a:t>
            </a:r>
          </a:p>
        </p:txBody>
      </p:sp>
      <p:pic>
        <p:nvPicPr>
          <p:cNvPr id="26628" name="Picture 2" descr="C:\Users\Дима\Desktop\DSC029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268413"/>
            <a:ext cx="7993063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RGp-9dYf4X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2725" y="981075"/>
            <a:ext cx="3851275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«</a:t>
            </a:r>
            <a:r>
              <a:rPr lang="en-US" b="1" smtClean="0">
                <a:solidFill>
                  <a:srgbClr val="0070C0"/>
                </a:solidFill>
                <a:latin typeface="Georgia" pitchFamily="18" charset="0"/>
              </a:rPr>
              <a:t>Traffic lights</a:t>
            </a:r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»</a:t>
            </a:r>
          </a:p>
        </p:txBody>
      </p:sp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5364163" y="2205038"/>
            <a:ext cx="5643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en-US" sz="2400" b="1">
                <a:latin typeface="Georgia" pitchFamily="18" charset="0"/>
              </a:rPr>
              <a:t>I don’t understand this</a:t>
            </a:r>
            <a:endParaRPr lang="ru-RU" sz="2400" b="1">
              <a:latin typeface="Georgia" pitchFamily="18" charset="0"/>
            </a:endParaRPr>
          </a:p>
        </p:txBody>
      </p:sp>
      <p:sp>
        <p:nvSpPr>
          <p:cNvPr id="23555" name="AutoShape 9" descr="27471815-a-green-a-yellow-and-a-red-smiley-from-happy-to-sad-looking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56" name="Picture 10" descr="27471815-a-green-a-yellow-and-a-red-smiley-from-happy-to-sad-look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30500"/>
            <a:ext cx="9144000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12"/>
          <p:cNvSpPr>
            <a:spLocks noChangeArrowheads="1"/>
          </p:cNvSpPr>
          <p:nvPr/>
        </p:nvSpPr>
        <p:spPr bwMode="auto">
          <a:xfrm>
            <a:off x="2339975" y="5570538"/>
            <a:ext cx="52816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 b="1"/>
              <a:t>I think I understand but </a:t>
            </a:r>
          </a:p>
          <a:p>
            <a:r>
              <a:rPr lang="en-US" sz="2400" b="1"/>
              <a:t>I can’t explain it to someone else</a:t>
            </a:r>
            <a:endParaRPr lang="ru-RU" sz="2400" b="1"/>
          </a:p>
        </p:txBody>
      </p:sp>
      <p:sp>
        <p:nvSpPr>
          <p:cNvPr id="23558" name="Rectangle 14"/>
          <p:cNvSpPr>
            <a:spLocks noChangeArrowheads="1"/>
          </p:cNvSpPr>
          <p:nvPr/>
        </p:nvSpPr>
        <p:spPr bwMode="auto">
          <a:xfrm>
            <a:off x="0" y="1916113"/>
            <a:ext cx="39925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 b="1"/>
              <a:t>I understand it well and </a:t>
            </a:r>
          </a:p>
          <a:p>
            <a:r>
              <a:rPr lang="en-US" sz="2400" b="1"/>
              <a:t>can explain it to  friend</a:t>
            </a:r>
            <a:endParaRPr lang="ru-RU" sz="2400" b="1"/>
          </a:p>
        </p:txBody>
      </p:sp>
      <p:pic>
        <p:nvPicPr>
          <p:cNvPr id="23559" name="Picture 2"/>
          <p:cNvPicPr>
            <a:picLocks noChangeAspect="1" noChangeArrowheads="1"/>
          </p:cNvPicPr>
          <p:nvPr/>
        </p:nvPicPr>
        <p:blipFill>
          <a:blip r:embed="rId3"/>
          <a:srcRect t="13048"/>
          <a:stretch>
            <a:fillRect/>
          </a:stretch>
        </p:blipFill>
        <p:spPr bwMode="auto">
          <a:xfrm>
            <a:off x="179388" y="1347788"/>
            <a:ext cx="8964612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0" name="Picture 16" descr="Q5yUjadJsg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68413"/>
            <a:ext cx="3522663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1" name="Picture 17" descr="HIzErB5SgW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1341438"/>
            <a:ext cx="3617913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solidFill>
            <a:srgbClr val="E0E02E"/>
          </a:solidFill>
        </p:spPr>
        <p:txBody>
          <a:bodyPr/>
          <a:lstStyle/>
          <a:p>
            <a:pPr eaLnBrk="1" hangingPunct="1"/>
            <a:r>
              <a:rPr lang="ru-RU" smtClean="0"/>
              <a:t>«Букет настроения»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4" descr="f377603d562f4ab68b183b1d9fa6348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2875"/>
            <a:ext cx="4121150" cy="530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cb00490b7753ea4b33f6a51035c6ac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2451100"/>
            <a:ext cx="3305175" cy="440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 descr="kisspng-flower-black-and-white-drawing-clip-art-drawing-of-flowers-5aaa82edc99a6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70625" y="2105025"/>
            <a:ext cx="28733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0" y="1844675"/>
            <a:ext cx="9144000" cy="50133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8919" name="Picture 7" descr="красный-цветок-хризантема-4301245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950" y="0"/>
            <a:ext cx="205105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Picture 12" descr="34af1420ad40e23bd0a5165faf85d3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48038" y="1412875"/>
            <a:ext cx="2519362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8" descr="index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20510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10" descr="7380109-1"/>
          <p:cNvPicPr>
            <a:picLocks noChangeAspect="1" noChangeArrowheads="1"/>
          </p:cNvPicPr>
          <p:nvPr/>
        </p:nvPicPr>
        <p:blipFill>
          <a:blip r:embed="rId8"/>
          <a:srcRect t="11339"/>
          <a:stretch>
            <a:fillRect/>
          </a:stretch>
        </p:blipFill>
        <p:spPr bwMode="auto">
          <a:xfrm>
            <a:off x="2700338" y="2924175"/>
            <a:ext cx="37592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6858000"/>
          </a:xfrm>
          <a:solidFill>
            <a:srgbClr val="FF9966"/>
          </a:solidFill>
        </p:spPr>
        <p:txBody>
          <a:bodyPr/>
          <a:lstStyle/>
          <a:p>
            <a:endParaRPr lang="en-US" sz="4800" smtClean="0"/>
          </a:p>
          <a:p>
            <a:endParaRPr lang="en-US" sz="4800" smtClean="0"/>
          </a:p>
          <a:p>
            <a:r>
              <a:rPr lang="en-US" sz="4800" smtClean="0"/>
              <a:t>Discuss the role of reflection as an important part of learning</a:t>
            </a:r>
          </a:p>
          <a:p>
            <a:endParaRPr lang="en-US" sz="4800" smtClean="0"/>
          </a:p>
          <a:p>
            <a:r>
              <a:rPr lang="en-US" sz="4800" smtClean="0"/>
              <a:t>Identify strategies that will help student to reflect on their learning</a:t>
            </a:r>
            <a:endParaRPr lang="ru-RU" sz="4800" smtClean="0"/>
          </a:p>
        </p:txBody>
      </p:sp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In this workshop we are going to:</a:t>
            </a:r>
            <a:br>
              <a:rPr lang="en-US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1268413"/>
            <a:ext cx="9144000" cy="5473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solidFill>
                  <a:schemeClr val="bg1"/>
                </a:solidFill>
              </a:rPr>
              <a:t>Рефлексия – (лат. “reflexio”) – </a:t>
            </a:r>
          </a:p>
          <a:p>
            <a:pPr algn="ctr"/>
            <a:r>
              <a:rPr lang="ru-RU" sz="3600">
                <a:solidFill>
                  <a:schemeClr val="bg1"/>
                </a:solidFill>
              </a:rPr>
              <a:t>«обращение назад»</a:t>
            </a:r>
            <a:r>
              <a:rPr lang="ru-RU"/>
              <a:t> </a:t>
            </a:r>
          </a:p>
        </p:txBody>
      </p:sp>
      <p:pic>
        <p:nvPicPr>
          <p:cNvPr id="14337" name="Picture 2" descr="http://oboi-dlja-stola.ru/file/11437/760x0/16:9/%D0%A1%D0%B8%D0%BD%D0%B8%D0%B9-%D1%84%D0%BE%D0%B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50" y="0"/>
            <a:ext cx="9150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55832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Что такое РЕФЛЕКСИЯ?</a:t>
            </a:r>
            <a:b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1) Рефлексия — это самоанализ, самооценка, "взгляд внутрь себя".</a:t>
            </a:r>
            <a:br>
              <a:rPr lang="ru-RU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br>
              <a:rPr lang="ru-RU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2) Рефлексия — это этап урока, </a:t>
            </a:r>
            <a:br>
              <a:rPr lang="ru-RU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в ходе которого учащиеся самостоятельно оценивают свое состояние, свои эмоции, результаты своей деятельности.</a:t>
            </a:r>
            <a:endParaRPr lang="ru-RU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 do not learn by experience…</a:t>
            </a:r>
            <a:endParaRPr lang="ru-RU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0" y="1600200"/>
            <a:ext cx="9144000" cy="5257800"/>
          </a:xfrm>
          <a:solidFill>
            <a:srgbClr val="FF9966"/>
          </a:solidFill>
        </p:spPr>
        <p:txBody>
          <a:bodyPr/>
          <a:lstStyle/>
          <a:p>
            <a:pPr>
              <a:buFont typeface="Arial" charset="0"/>
              <a:buNone/>
            </a:pPr>
            <a:r>
              <a:rPr lang="en-US" smtClean="0"/>
              <a:t>…we learn from reflecting on experience.</a:t>
            </a:r>
          </a:p>
          <a:p>
            <a:pPr>
              <a:buFont typeface="Arial" charset="0"/>
              <a:buNone/>
            </a:pPr>
            <a:endParaRPr lang="en-US" smtClean="0">
              <a:solidFill>
                <a:schemeClr val="accent2"/>
              </a:solidFill>
            </a:endParaRPr>
          </a:p>
          <a:p>
            <a:pPr>
              <a:buFont typeface="Arial" charset="0"/>
              <a:buNone/>
            </a:pPr>
            <a:endParaRPr lang="en-US" smtClean="0"/>
          </a:p>
          <a:p>
            <a:pPr algn="r">
              <a:buFont typeface="Arial" charset="0"/>
              <a:buNone/>
            </a:pPr>
            <a:r>
              <a:rPr lang="en-US" smtClean="0"/>
              <a:t>Dewey</a:t>
            </a:r>
            <a:endParaRPr lang="ru-RU" smtClean="0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1628775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/>
              <a:t>Why reflection is important?</a:t>
            </a:r>
            <a:endParaRPr lang="ru-RU" sz="3600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0" y="1557338"/>
            <a:ext cx="9144000" cy="5300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 sz="2400"/>
              <a:t> </a:t>
            </a:r>
            <a:r>
              <a:rPr lang="en-US" sz="2800"/>
              <a:t>Encourages students to take responsibilities </a:t>
            </a:r>
          </a:p>
          <a:p>
            <a:r>
              <a:rPr lang="en-US" sz="2800"/>
              <a:t> for the learning</a:t>
            </a:r>
          </a:p>
          <a:p>
            <a:endParaRPr lang="en-US" sz="2800"/>
          </a:p>
          <a:p>
            <a:pPr>
              <a:buFontTx/>
              <a:buChar char="•"/>
            </a:pPr>
            <a:r>
              <a:rPr lang="en-US" sz="2800"/>
              <a:t> Raises student’s awareness of the knowledge and skills</a:t>
            </a:r>
          </a:p>
          <a:p>
            <a:endParaRPr lang="en-US" sz="2800"/>
          </a:p>
          <a:p>
            <a:r>
              <a:rPr lang="en-US" sz="2800"/>
              <a:t>   that they are gaining</a:t>
            </a:r>
          </a:p>
          <a:p>
            <a:endParaRPr lang="en-US" sz="2800"/>
          </a:p>
          <a:p>
            <a:pPr>
              <a:buFontTx/>
              <a:buChar char="•"/>
            </a:pPr>
            <a:r>
              <a:rPr lang="en-US" sz="2800"/>
              <a:t> Increases self-esteem</a:t>
            </a:r>
          </a:p>
          <a:p>
            <a:pPr>
              <a:buFontTx/>
              <a:buChar char="•"/>
            </a:pPr>
            <a:endParaRPr lang="en-US" sz="2800"/>
          </a:p>
          <a:p>
            <a:pPr>
              <a:buFontTx/>
              <a:buChar char="•"/>
            </a:pPr>
            <a:r>
              <a:rPr lang="en-US" sz="2800"/>
              <a:t> Develops student’s capacity to recognize </a:t>
            </a:r>
          </a:p>
          <a:p>
            <a:r>
              <a:rPr lang="en-US" sz="2800"/>
              <a:t> quality of their learning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  <p:bldP spid="491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oboi-dlja-stola.ru/file/11437/760x0/16:9/%D0%A1%D0%B8%D0%BD%D0%B8%D0%B9-%D1%84%D0%BE%D0%B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0" y="642938"/>
            <a:ext cx="9144000" cy="4500562"/>
          </a:xfrm>
        </p:spPr>
        <p:txBody>
          <a:bodyPr/>
          <a:lstStyle/>
          <a:p>
            <a:pPr eaLnBrk="1" hangingPunct="1"/>
            <a:r>
              <a:rPr lang="ru-RU" sz="3900" b="1" smtClean="0">
                <a:solidFill>
                  <a:srgbClr val="FFFF00"/>
                </a:solidFill>
                <a:latin typeface="Georgia" pitchFamily="18" charset="0"/>
              </a:rPr>
              <a:t>Когда проводить РЕФЛЕКСИЮ?</a:t>
            </a:r>
            <a:r>
              <a:rPr lang="ru-RU" b="1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b="1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3100" b="1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100" b="1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100" b="1" smtClean="0">
                <a:solidFill>
                  <a:schemeClr val="bg1"/>
                </a:solidFill>
                <a:latin typeface="Georgia" pitchFamily="18" charset="0"/>
              </a:rPr>
              <a:t>- на любом этапе урока</a:t>
            </a:r>
            <a:br>
              <a:rPr lang="ru-RU" sz="3100" b="1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100" b="1" smtClean="0">
                <a:solidFill>
                  <a:schemeClr val="bg1"/>
                </a:solidFill>
                <a:latin typeface="Arial" charset="0"/>
              </a:rPr>
              <a:t/>
            </a:r>
            <a:br>
              <a:rPr lang="ru-RU" sz="3100" b="1" smtClean="0">
                <a:solidFill>
                  <a:schemeClr val="bg1"/>
                </a:solidFill>
                <a:latin typeface="Arial" charset="0"/>
              </a:rPr>
            </a:br>
            <a:r>
              <a:rPr lang="ru-RU" sz="3100" b="1" smtClean="0">
                <a:solidFill>
                  <a:schemeClr val="bg1"/>
                </a:solidFill>
                <a:latin typeface="Georgia" pitchFamily="18" charset="0"/>
              </a:rPr>
              <a:t>- по итогам изучения темы, раздела</a:t>
            </a:r>
            <a:br>
              <a:rPr lang="ru-RU" sz="3100" b="1" smtClean="0">
                <a:solidFill>
                  <a:schemeClr val="bg1"/>
                </a:solidFill>
                <a:latin typeface="Georgia" pitchFamily="18" charset="0"/>
              </a:rPr>
            </a:br>
            <a:endParaRPr lang="ru-RU" sz="3100" b="1" smtClean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oboi-dlja-stola.ru/file/11437/760x0/16:9/%D0%A1%D0%B8%D0%BD%D0%B8%D0%B9-%D1%84%D0%BE%D0%B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1268413"/>
            <a:ext cx="9144000" cy="424815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>
                <a:solidFill>
                  <a:schemeClr val="bg1"/>
                </a:solidFill>
              </a:rPr>
              <a:t>Если ребёнок понимает :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4313"/>
            <a:ext cx="9144000" cy="4143375"/>
          </a:xfrm>
          <a:solidFill>
            <a:schemeClr val="bg2"/>
          </a:solidFill>
        </p:spPr>
        <p:txBody>
          <a:bodyPr/>
          <a:lstStyle/>
          <a:p>
            <a:pPr algn="l" eaLnBrk="1" hangingPunct="1">
              <a:buFontTx/>
              <a:buChar char="-"/>
            </a:pPr>
            <a:r>
              <a:rPr lang="ru-RU" sz="2800" b="1" smtClean="0">
                <a:solidFill>
                  <a:schemeClr val="tx2"/>
                </a:solidFill>
                <a:latin typeface="Georgia" pitchFamily="18" charset="0"/>
              </a:rPr>
              <a:t>ради чего он изучает данную тему, как она ему пригодится в будущем;</a:t>
            </a:r>
            <a:br>
              <a:rPr lang="ru-RU" sz="2800" b="1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2800" b="1" smtClean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2800" b="1" smtClean="0">
                <a:solidFill>
                  <a:schemeClr val="tx2"/>
                </a:solidFill>
                <a:latin typeface="Arial" charset="0"/>
              </a:rPr>
            </a:br>
            <a:r>
              <a:rPr lang="ru-RU" sz="2800" b="1" smtClean="0">
                <a:solidFill>
                  <a:schemeClr val="tx2"/>
                </a:solidFill>
                <a:latin typeface="Georgia" pitchFamily="18" charset="0"/>
              </a:rPr>
              <a:t>- какие цели должны быть достигнуты именно на этом уроке;</a:t>
            </a:r>
            <a:br>
              <a:rPr lang="ru-RU" sz="2800" b="1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2800" b="1" smtClean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2800" b="1" smtClean="0">
                <a:solidFill>
                  <a:schemeClr val="tx2"/>
                </a:solidFill>
                <a:latin typeface="Arial" charset="0"/>
              </a:rPr>
            </a:br>
            <a:r>
              <a:rPr lang="ru-RU" sz="2800" b="1" smtClean="0">
                <a:solidFill>
                  <a:schemeClr val="tx2"/>
                </a:solidFill>
                <a:latin typeface="Georgia" pitchFamily="18" charset="0"/>
              </a:rPr>
              <a:t>- какой вклад в общее дело он может внести;</a:t>
            </a:r>
            <a:br>
              <a:rPr lang="ru-RU" sz="2800" b="1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2800" b="1" smtClean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2800" b="1" smtClean="0">
                <a:solidFill>
                  <a:schemeClr val="tx2"/>
                </a:solidFill>
                <a:latin typeface="Arial" charset="0"/>
              </a:rPr>
            </a:br>
            <a:r>
              <a:rPr lang="ru-RU" sz="2800" b="1" smtClean="0">
                <a:solidFill>
                  <a:schemeClr val="tx2"/>
                </a:solidFill>
                <a:latin typeface="Georgia" pitchFamily="18" charset="0"/>
              </a:rPr>
              <a:t>- может ли он адекватно оценивать свой труд и работу своих одноклассников,</a:t>
            </a:r>
            <a:br>
              <a:rPr lang="ru-RU" sz="2800" b="1" smtClean="0">
                <a:solidFill>
                  <a:schemeClr val="tx2"/>
                </a:solidFill>
                <a:latin typeface="Georgia" pitchFamily="18" charset="0"/>
              </a:rPr>
            </a:br>
            <a:endParaRPr lang="ru-RU" sz="2800" b="1" smtClean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755650" y="333375"/>
            <a:ext cx="7416800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>
                <a:solidFill>
                  <a:schemeClr val="bg1"/>
                </a:solidFill>
              </a:rPr>
              <a:t>Для чего нужна рефлексия ?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1268413"/>
            <a:ext cx="9144000" cy="44640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chemeClr val="tx2"/>
                </a:solidFill>
              </a:rPr>
              <a:t>…то процесс обучения становится интереснее </a:t>
            </a:r>
          </a:p>
          <a:p>
            <a:pPr algn="ctr"/>
            <a:r>
              <a:rPr lang="ru-RU" sz="2800">
                <a:solidFill>
                  <a:schemeClr val="tx2"/>
                </a:solidFill>
              </a:rPr>
              <a:t>и легче для ученика и учителя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2" grpId="0" animBg="1"/>
      <p:bldP spid="15365" grpId="0" animBg="1"/>
      <p:bldP spid="153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en-US" sz="4000" smtClean="0">
                <a:solidFill>
                  <a:schemeClr val="bg1"/>
                </a:solidFill>
              </a:rPr>
              <a:t>Students can reflect on their learning when they :</a:t>
            </a:r>
            <a:r>
              <a:rPr lang="en-US" sz="4000" smtClean="0"/>
              <a:t> </a:t>
            </a:r>
            <a:endParaRPr lang="ru-RU" sz="4000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Write about their learning</a:t>
            </a:r>
          </a:p>
          <a:p>
            <a:r>
              <a:rPr lang="en-US" smtClean="0"/>
              <a:t>Talk about their learning</a:t>
            </a:r>
          </a:p>
          <a:p>
            <a:r>
              <a:rPr lang="en-US" smtClean="0"/>
              <a:t> Make a video diary about their learning journey</a:t>
            </a:r>
          </a:p>
          <a:p>
            <a:r>
              <a:rPr lang="en-US" smtClean="0"/>
              <a:t>Set goals about their learning</a:t>
            </a:r>
          </a:p>
          <a:p>
            <a:r>
              <a:rPr lang="en-US" smtClean="0"/>
              <a:t> Use peer/ self -esteem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oboi-dlja-stola.ru/file/11437/760x0/16:9/%D0%A1%D0%B8%D0%BD%D0%B8%D0%B9-%D1%84%D0%BE%D0%B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20482" name="Объект 4"/>
          <p:cNvSpPr>
            <a:spLocks noGrp="1"/>
          </p:cNvSpPr>
          <p:nvPr>
            <p:ph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b="1" smtClean="0">
                <a:solidFill>
                  <a:schemeClr val="tx2"/>
                </a:solidFill>
              </a:rPr>
              <a:t> </a:t>
            </a:r>
            <a:r>
              <a:rPr lang="ru-RU" b="1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4000" b="1" smtClean="0">
                <a:solidFill>
                  <a:schemeClr val="tx2"/>
                </a:solidFill>
              </a:rPr>
              <a:t>Рефлексия деятельности  на уроке;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4000" b="1" smtClean="0">
                <a:solidFill>
                  <a:schemeClr val="tx2"/>
                </a:solidFill>
              </a:rPr>
              <a:t> Рефлексия содержания  учебного материала;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4000" b="1" smtClean="0">
                <a:solidFill>
                  <a:schemeClr val="tx2"/>
                </a:solidFill>
              </a:rPr>
              <a:t>Рефлексия эмоционального состояния и настроения;</a:t>
            </a:r>
          </a:p>
          <a:p>
            <a:pPr marL="609600" indent="-609600" eaLnBrk="1" hangingPunct="1">
              <a:buFontTx/>
              <a:buAutoNum type="arabicPeriod"/>
            </a:pPr>
            <a:endParaRPr lang="ru-RU" b="1" smtClean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AutoNum type="arabicPeriod"/>
            </a:pPr>
            <a:endParaRPr lang="ru-RU" b="1" smtClean="0">
              <a:solidFill>
                <a:srgbClr val="000099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89D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 smtClean="0">
                <a:solidFill>
                  <a:srgbClr val="FF89D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Виды рефлексии:</a:t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oboi-dlja-stola.ru/file/11437/760x0/16:9/%D0%A1%D0%B8%D0%BD%D0%B8%D0%B9-%D1%84%D0%BE%D0%B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0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38"/>
            <a:ext cx="9144000" cy="13573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b="1" dirty="0" smtClean="0">
                <a:solidFill>
                  <a:srgbClr val="FFFF00"/>
                </a:solidFill>
                <a:latin typeface="Georgia" pitchFamily="18" charset="0"/>
              </a:rPr>
              <a:t>Классификация РЕФЛЕКСИИ?</a:t>
            </a:r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3100" b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100" b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100" b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3100" b="1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sz="31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71500" y="1071563"/>
          <a:ext cx="7929563" cy="5429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2643206"/>
                <a:gridCol w="2643206"/>
              </a:tblGrid>
              <a:tr h="122596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Содержание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Форма деятельности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Цель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22596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Символическая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Индивидуальная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Эмоциональная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22596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Устная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Фронтальная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Рефлексия деятельности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710283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Письменная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Групповая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Рефлексия содержания</a:t>
                      </a:r>
                      <a:r>
                        <a:rPr lang="ru-RU" sz="2000" b="1" baseline="0" dirty="0" smtClean="0">
                          <a:latin typeface="Georgia" pitchFamily="18" charset="0"/>
                        </a:rPr>
                        <a:t> материала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04110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Georgia" pitchFamily="18" charset="0"/>
                        </a:rPr>
                        <a:t>Коллективная </a:t>
                      </a:r>
                      <a:endParaRPr lang="ru-RU" sz="2000" b="1" dirty="0">
                        <a:latin typeface="Georg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5861</TotalTime>
  <Words>280</Words>
  <PresentationFormat>Экран (4:3)</PresentationFormat>
  <Paragraphs>64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Georgia</vt:lpstr>
      <vt:lpstr>Тема Office</vt:lpstr>
      <vt:lpstr>Слайд 1</vt:lpstr>
      <vt:lpstr>In this workshop we are going to: </vt:lpstr>
      <vt:lpstr>Что такое РЕФЛЕКСИЯ?  1) Рефлексия — это самоанализ, самооценка, "взгляд внутрь себя".   2) Рефлексия — это этап урока,  в ходе которого учащиеся самостоятельно оценивают свое состояние, свои эмоции, результаты своей деятельности.</vt:lpstr>
      <vt:lpstr>We do not learn by experience…</vt:lpstr>
      <vt:lpstr>Когда проводить РЕФЛЕКСИЮ?  - на любом этапе урока  - по итогам изучения темы, раздела </vt:lpstr>
      <vt:lpstr>ради чего он изучает данную тему, как она ему пригодится в будущем;  - какие цели должны быть достигнуты именно на этом уроке;  - какой вклад в общее дело он может внести;  - может ли он адекватно оценивать свой труд и работу своих одноклассников, </vt:lpstr>
      <vt:lpstr>Students can reflect on their learning when they : </vt:lpstr>
      <vt:lpstr> Виды рефлексии: </vt:lpstr>
      <vt:lpstr>Классификация РЕФЛЕКСИИ?   </vt:lpstr>
      <vt:lpstr>«Smiles / Likes»</vt:lpstr>
      <vt:lpstr>«Traffic lights»</vt:lpstr>
      <vt:lpstr>«Букет настроения»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приемы обратной связи с учащимися на уроке</dc:title>
  <dc:creator>Айгуль Кульжабекова</dc:creator>
  <cp:lastModifiedBy>Admin</cp:lastModifiedBy>
  <cp:revision>60</cp:revision>
  <dcterms:created xsi:type="dcterms:W3CDTF">2016-02-22T03:13:16Z</dcterms:created>
  <dcterms:modified xsi:type="dcterms:W3CDTF">2021-04-16T19:46:28Z</dcterms:modified>
</cp:coreProperties>
</file>