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5" r:id="rId2"/>
    <p:sldId id="261" r:id="rId3"/>
    <p:sldId id="262" r:id="rId4"/>
    <p:sldId id="311" r:id="rId5"/>
    <p:sldId id="278" r:id="rId6"/>
    <p:sldId id="282" r:id="rId7"/>
    <p:sldId id="296" r:id="rId8"/>
    <p:sldId id="286" r:id="rId9"/>
    <p:sldId id="308" r:id="rId10"/>
    <p:sldId id="310" r:id="rId11"/>
    <p:sldId id="260" r:id="rId12"/>
    <p:sldId id="283" r:id="rId13"/>
    <p:sldId id="289" r:id="rId14"/>
    <p:sldId id="257" r:id="rId15"/>
    <p:sldId id="295" r:id="rId16"/>
    <p:sldId id="298" r:id="rId17"/>
    <p:sldId id="300" r:id="rId18"/>
    <p:sldId id="301" r:id="rId19"/>
    <p:sldId id="303" r:id="rId20"/>
    <p:sldId id="259" r:id="rId21"/>
    <p:sldId id="258" r:id="rId22"/>
    <p:sldId id="270" r:id="rId23"/>
    <p:sldId id="279" r:id="rId24"/>
    <p:sldId id="272" r:id="rId25"/>
    <p:sldId id="274" r:id="rId26"/>
    <p:sldId id="306" r:id="rId27"/>
    <p:sldId id="287" r:id="rId28"/>
    <p:sldId id="302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00"/>
    <a:srgbClr val="FF9966"/>
    <a:srgbClr val="E0E02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18" autoAdjust="0"/>
    <p:restoredTop sz="94660"/>
  </p:normalViewPr>
  <p:slideViewPr>
    <p:cSldViewPr>
      <p:cViewPr>
        <p:scale>
          <a:sx n="70" d="100"/>
          <a:sy n="70" d="100"/>
        </p:scale>
        <p:origin x="-586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95E07-745A-4B30-B169-54EB35D71676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5A09E-E842-4927-806D-DDDA9CAD95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EC4E2-96FF-4A2A-AA6F-D5BFCA666674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08FCB-AEA1-4CCF-80B1-57C4ACB817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1796B-8160-4F9F-8A4F-3E16E577E678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10D74-2E47-4A74-88D5-3D10424013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8A79E-88EC-4F92-828D-FD0AE1BD92CB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3DCA0-07EC-459C-B3AD-1F9809AC48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2CC20-FB3C-4679-BF94-89E8505D7124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E5D3A-CA39-4A22-953F-1DEEE4DD99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95486-76F6-4241-B8AF-8EA1DFFD8BC2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DFE2B-67FC-4C08-8669-1381EDC39F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C78BC-C7FD-4AA8-9A6B-5BFE61C12BB0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BBA95-7237-41FD-8800-5635F57803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925F6-5B71-44A3-B3EB-977BDCDD6BEA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56FCA-F7B7-4252-8F9A-A5CA7615A6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29053-FCF6-4402-ACD0-88570D34C25D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43DC4-58E2-44C0-A2E4-1B05AE94DE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6BE10-87CA-406C-840A-D3C11CBC6385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9D405-A82A-46B6-BED1-DB041574C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C0583-0D07-4149-BD5B-A2B55D2024D4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3F2FA-5627-4065-9040-243B01245A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8898BC-04A9-4564-9F25-F3CC90564761}" type="datetimeFigureOut">
              <a:rPr lang="ru-RU"/>
              <a:pPr>
                <a:defRPr/>
              </a:pPr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475091-E17E-4D01-8904-E3F94A5EA9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www.google.kz/url?sa=i&amp;rct=j&amp;q=&amp;esrc=s&amp;source=images&amp;cd=&amp;cad=rja&amp;uact=8&amp;ved=0ahUKEwiZrqbhlN7LAhVtb5oKHed9C2cQjRwIBw&amp;url=http://oboi-dlja-stola.ru/cat/59/%D0%9E%D0%B4%D0%BD%D0%BE%D1%82%D0%BE%D0%BD%D0%BD%D1%8B%D0%B5/downloads-1&amp;bvm=bv.117868183,d.bGQ&amp;psig=AFQjCNGKwzgirD1qSDG_Ee18BrM_UJ8Mrg&amp;ust=1459075175864576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www.google.kz/url?sa=i&amp;rct=j&amp;q=&amp;esrc=s&amp;source=images&amp;cd=&amp;cad=rja&amp;uact=8&amp;ved=0ahUKEwjL-97w4t7LAhUGwHIKHQ4kCuIQjRwIBw&amp;url=http://engschool16.ru/view_publication.php?id=48&amp;bvm=bv.117868183,d.bGQ&amp;psig=AFQjCNFlqODZcc9eetMwuUXGuuH5cqDPjA&amp;ust=1459096113244444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www.google.kz/url?sa=i&amp;rct=j&amp;q=&amp;esrc=s&amp;source=images&amp;cd=&amp;cad=rja&amp;uact=8&amp;ved=0ahUKEwiZrqbhlN7LAhVtb5oKHed9C2cQjRwIBw&amp;url=http://oboi-dlja-stola.ru/cat/59/%D0%9E%D0%B4%D0%BD%D0%BE%D1%82%D0%BE%D0%BD%D0%BD%D1%8B%D0%B5/downloads-1&amp;bvm=bv.117868183,d.bGQ&amp;psig=AFQjCNGKwzgirD1qSDG_Ee18BrM_UJ8Mrg&amp;ust=145907517586457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ChangeArrowheads="1"/>
          </p:cNvSpPr>
          <p:nvPr/>
        </p:nvSpPr>
        <p:spPr bwMode="auto">
          <a:xfrm>
            <a:off x="323850" y="1196975"/>
            <a:ext cx="8496300" cy="387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На доске прикреплён круг, детям раздаются лучики жёлтого и голубого цветов. Лучики :</a:t>
            </a:r>
            <a:endParaRPr lang="en-US" sz="2800" b="1"/>
          </a:p>
          <a:p>
            <a:pPr algn="ctr"/>
            <a:r>
              <a:rPr lang="ru-RU" sz="2800" b="1"/>
              <a:t> </a:t>
            </a:r>
          </a:p>
          <a:p>
            <a:r>
              <a:rPr lang="ru-RU" sz="2800" b="1"/>
              <a:t>	</a:t>
            </a:r>
            <a:r>
              <a:rPr lang="ru-RU" sz="2800" b="1">
                <a:solidFill>
                  <a:srgbClr val="FFCC00"/>
                </a:solidFill>
              </a:rPr>
              <a:t>желтого цвета</a:t>
            </a:r>
            <a:r>
              <a:rPr lang="ru-RU" sz="2800" b="1"/>
              <a:t> – мне очень понравилось занятие, получили много интересной информации; </a:t>
            </a:r>
          </a:p>
          <a:p>
            <a:r>
              <a:rPr lang="ru-RU" sz="2800" b="1"/>
              <a:t>	</a:t>
            </a:r>
            <a:r>
              <a:rPr lang="ru-RU" sz="2800" b="1">
                <a:solidFill>
                  <a:srgbClr val="3399FF"/>
                </a:solidFill>
              </a:rPr>
              <a:t>голубого цвета</a:t>
            </a:r>
            <a:r>
              <a:rPr lang="ru-RU" sz="2800" b="1"/>
              <a:t> – занятие не интересное, не было никакой полезной информации. </a:t>
            </a:r>
          </a:p>
          <a:p>
            <a:endParaRPr lang="ru-RU" sz="2400" b="1"/>
          </a:p>
        </p:txBody>
      </p:sp>
      <p:pic>
        <p:nvPicPr>
          <p:cNvPr id="25602" name="Рисунок 3"/>
          <p:cNvPicPr>
            <a:picLocks noChangeAspect="1"/>
          </p:cNvPicPr>
          <p:nvPr/>
        </p:nvPicPr>
        <p:blipFill>
          <a:blip r:embed="rId2">
            <a:lum bright="12000" contrast="18000"/>
          </a:blip>
          <a:srcRect/>
          <a:stretch>
            <a:fillRect/>
          </a:stretch>
        </p:blipFill>
        <p:spPr bwMode="auto">
          <a:xfrm>
            <a:off x="6011863" y="4797425"/>
            <a:ext cx="2879725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 Box 6"/>
          <p:cNvSpPr txBox="1">
            <a:spLocks noChangeArrowheads="1"/>
          </p:cNvSpPr>
          <p:nvPr/>
        </p:nvSpPr>
        <p:spPr bwMode="auto">
          <a:xfrm>
            <a:off x="0" y="188913"/>
            <a:ext cx="9144000" cy="7620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000099"/>
                </a:solidFill>
              </a:rPr>
              <a:t>Прием рефлексии «Солнышко»</a:t>
            </a:r>
            <a:endParaRPr lang="ru-RU" sz="4400">
              <a:solidFill>
                <a:srgbClr val="000099"/>
              </a:solidFill>
            </a:endParaRPr>
          </a:p>
        </p:txBody>
      </p:sp>
      <p:pic>
        <p:nvPicPr>
          <p:cNvPr id="63493" name="Picture 2" descr="C:\Users\Дима\Desktop\DSC029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81075"/>
            <a:ext cx="5038725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4" name="Picture 3" descr="C:\Users\Дима\Desktop\DSC02907ф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981075"/>
            <a:ext cx="4500562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5" name="Picture 7" descr="VGrKffqJR9U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981075"/>
            <a:ext cx="4932363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6" name="Picture 8" descr="F2pESlzVTYM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981075"/>
            <a:ext cx="4572000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3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сделал!»</a:t>
            </a:r>
            <a:endParaRPr lang="ru-RU" sz="40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8" name="Rectangle 4"/>
          <p:cNvSpPr>
            <a:spLocks noChangeArrowheads="1"/>
          </p:cNvSpPr>
          <p:nvPr/>
        </p:nvSpPr>
        <p:spPr bwMode="auto">
          <a:xfrm>
            <a:off x="0" y="908050"/>
            <a:ext cx="9144000" cy="59499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19" name="Объект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sz="3600" smtClean="0">
                <a:solidFill>
                  <a:schemeClr val="bg1"/>
                </a:solidFill>
              </a:rPr>
              <a:t>Say what you have just done and how you’ve done it</a:t>
            </a:r>
            <a:r>
              <a:rPr lang="ru-RU" sz="3600" smtClean="0">
                <a:solidFill>
                  <a:schemeClr val="bg1"/>
                </a:solidFill>
              </a:rPr>
              <a:t>.</a:t>
            </a:r>
            <a:endParaRPr lang="en-US" sz="3600" smtClean="0">
              <a:solidFill>
                <a:schemeClr val="bg1"/>
              </a:solidFill>
            </a:endParaRPr>
          </a:p>
          <a:p>
            <a:pPr marL="0" indent="0"/>
            <a:r>
              <a:rPr lang="en-US" sz="3600" b="1" smtClean="0">
                <a:solidFill>
                  <a:srgbClr val="FFFF00"/>
                </a:solidFill>
              </a:rPr>
              <a:t>I (ve) have just</a:t>
            </a:r>
            <a:r>
              <a:rPr lang="ru-RU" sz="3600" b="1" smtClean="0">
                <a:solidFill>
                  <a:srgbClr val="FFFF00"/>
                </a:solidFill>
              </a:rPr>
              <a:t>    </a:t>
            </a:r>
            <a:r>
              <a:rPr lang="en-US" sz="3600" i="1" smtClean="0">
                <a:solidFill>
                  <a:srgbClr val="FFFF00"/>
                </a:solidFill>
              </a:rPr>
              <a:t>*practised phonetics;	*read the text «........</a:t>
            </a:r>
            <a:r>
              <a:rPr lang="ru-RU" sz="3600" i="1" smtClean="0">
                <a:solidFill>
                  <a:srgbClr val="FFFF00"/>
                </a:solidFill>
              </a:rPr>
              <a:t>»</a:t>
            </a:r>
            <a:r>
              <a:rPr lang="en-US" sz="3600" i="1" smtClean="0">
                <a:solidFill>
                  <a:srgbClr val="FFFF00"/>
                </a:solidFill>
              </a:rPr>
              <a:t>;</a:t>
            </a:r>
          </a:p>
          <a:p>
            <a:pPr marL="0" indent="0">
              <a:buFont typeface="Arial" charset="0"/>
              <a:buNone/>
            </a:pPr>
            <a:r>
              <a:rPr lang="en-US" sz="3600" smtClean="0">
                <a:solidFill>
                  <a:srgbClr val="FFFF00"/>
                </a:solidFill>
              </a:rPr>
              <a:t> 	</a:t>
            </a:r>
            <a:r>
              <a:rPr lang="ru-RU" sz="3600" i="1" smtClean="0">
                <a:solidFill>
                  <a:srgbClr val="FFFF00"/>
                </a:solidFill>
              </a:rPr>
              <a:t>                     </a:t>
            </a:r>
            <a:r>
              <a:rPr lang="en-US" sz="3600" i="1" smtClean="0">
                <a:solidFill>
                  <a:srgbClr val="FFFF00"/>
                </a:solidFill>
              </a:rPr>
              <a:t>*practised the words;</a:t>
            </a:r>
            <a:r>
              <a:rPr lang="ru-RU" sz="3600" i="1" smtClean="0">
                <a:solidFill>
                  <a:srgbClr val="FFFF00"/>
                </a:solidFill>
              </a:rPr>
              <a:t>  </a:t>
            </a:r>
            <a:r>
              <a:rPr lang="en-US" sz="3600" i="1" smtClean="0">
                <a:solidFill>
                  <a:srgbClr val="FFFF00"/>
                </a:solidFill>
              </a:rPr>
              <a:t>*retold the text”……”;</a:t>
            </a:r>
          </a:p>
          <a:p>
            <a:pPr marL="0" indent="0">
              <a:buFont typeface="Arial" charset="0"/>
              <a:buNone/>
            </a:pPr>
            <a:r>
              <a:rPr lang="en-US" sz="3600" smtClean="0">
                <a:solidFill>
                  <a:srgbClr val="FFFF00"/>
                </a:solidFill>
              </a:rPr>
              <a:t>	</a:t>
            </a:r>
            <a:r>
              <a:rPr lang="ru-RU" sz="3600" i="1" smtClean="0">
                <a:solidFill>
                  <a:srgbClr val="FFFF00"/>
                </a:solidFill>
              </a:rPr>
              <a:t>                     </a:t>
            </a:r>
            <a:r>
              <a:rPr lang="en-US" sz="3600" i="1" smtClean="0">
                <a:solidFill>
                  <a:srgbClr val="FFFF00"/>
                </a:solidFill>
              </a:rPr>
              <a:t>*practised grammar;	*asked and answered the questions; etc…</a:t>
            </a:r>
          </a:p>
          <a:p>
            <a:pPr marL="0" indent="0"/>
            <a:endParaRPr lang="ru-RU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2484438" y="0"/>
            <a:ext cx="5972175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70C0"/>
                </a:solidFill>
                <a:latin typeface="Georgia" pitchFamily="18" charset="0"/>
              </a:rPr>
              <a:t>«Градусник»</a:t>
            </a:r>
          </a:p>
        </p:txBody>
      </p:sp>
      <p:pic>
        <p:nvPicPr>
          <p:cNvPr id="35842" name="Picture 2" descr="http://magnet.dp.ua/pic/page1/termometr%20magnitnyy,%20gradusnik%20na%20magnit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14313"/>
            <a:ext cx="2357437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643188" y="5072063"/>
            <a:ext cx="6215062" cy="158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643188" y="3071813"/>
            <a:ext cx="6215062" cy="158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571750" y="3786188"/>
            <a:ext cx="6215063" cy="158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571750" y="4429125"/>
            <a:ext cx="6215063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47" name="Rectangle 8"/>
          <p:cNvSpPr>
            <a:spLocks noChangeArrowheads="1"/>
          </p:cNvSpPr>
          <p:nvPr/>
        </p:nvSpPr>
        <p:spPr bwMode="auto">
          <a:xfrm>
            <a:off x="2700338" y="2492375"/>
            <a:ext cx="5976937" cy="4318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Горел</a:t>
            </a:r>
          </a:p>
        </p:txBody>
      </p:sp>
      <p:sp>
        <p:nvSpPr>
          <p:cNvPr id="35848" name="Rectangle 9"/>
          <p:cNvSpPr>
            <a:spLocks noChangeArrowheads="1"/>
          </p:cNvSpPr>
          <p:nvPr/>
        </p:nvSpPr>
        <p:spPr bwMode="auto">
          <a:xfrm>
            <a:off x="2771775" y="3213100"/>
            <a:ext cx="5976938" cy="4318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Работал</a:t>
            </a:r>
          </a:p>
        </p:txBody>
      </p:sp>
      <p:sp>
        <p:nvSpPr>
          <p:cNvPr id="35849" name="Rectangle 10"/>
          <p:cNvSpPr>
            <a:spLocks noChangeArrowheads="1"/>
          </p:cNvSpPr>
          <p:nvPr/>
        </p:nvSpPr>
        <p:spPr bwMode="auto">
          <a:xfrm>
            <a:off x="2771775" y="3933825"/>
            <a:ext cx="5976938" cy="4318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Ни холодно, ни жарко</a:t>
            </a:r>
          </a:p>
        </p:txBody>
      </p:sp>
      <p:sp>
        <p:nvSpPr>
          <p:cNvPr id="35850" name="Rectangle 11"/>
          <p:cNvSpPr>
            <a:spLocks noChangeArrowheads="1"/>
          </p:cNvSpPr>
          <p:nvPr/>
        </p:nvSpPr>
        <p:spPr bwMode="auto">
          <a:xfrm>
            <a:off x="2771775" y="4508500"/>
            <a:ext cx="5976938" cy="4318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Пропадал интерес</a:t>
            </a:r>
          </a:p>
        </p:txBody>
      </p:sp>
      <p:sp>
        <p:nvSpPr>
          <p:cNvPr id="35851" name="Rectangle 12"/>
          <p:cNvSpPr>
            <a:spLocks noChangeArrowheads="1"/>
          </p:cNvSpPr>
          <p:nvPr/>
        </p:nvSpPr>
        <p:spPr bwMode="auto">
          <a:xfrm>
            <a:off x="2771775" y="5157788"/>
            <a:ext cx="6048375" cy="4318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Не давали спать</a:t>
            </a:r>
          </a:p>
        </p:txBody>
      </p:sp>
      <p:sp>
        <p:nvSpPr>
          <p:cNvPr id="35852" name="WordArt 13"/>
          <p:cNvSpPr>
            <a:spLocks noChangeArrowheads="1" noChangeShapeType="1" noTextEdit="1"/>
          </p:cNvSpPr>
          <p:nvPr/>
        </p:nvSpPr>
        <p:spPr bwMode="auto">
          <a:xfrm>
            <a:off x="3492500" y="1268413"/>
            <a:ext cx="4751388" cy="733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9966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Моя активность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6867" name="Picture 4" descr="img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46097" name="Group 17"/>
          <p:cNvGraphicFramePr>
            <a:graphicFrameLocks noGrp="1"/>
          </p:cNvGraphicFramePr>
          <p:nvPr/>
        </p:nvGraphicFramePr>
        <p:xfrm>
          <a:off x="0" y="2781300"/>
          <a:ext cx="9144000" cy="4108450"/>
        </p:xfrm>
        <a:graphic>
          <a:graphicData uri="http://schemas.openxmlformats.org/drawingml/2006/table">
            <a:tbl>
              <a:tblPr/>
              <a:tblGrid>
                <a:gridCol w="4573588"/>
                <a:gridCol w="4570412"/>
              </a:tblGrid>
              <a:tr h="41084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На уроке я работал…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Своей работой на уроке я…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Урок для меня показался…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За урок я…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Мое настроение…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Материал урока мне был…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 Домашнее задание мне кажется…</a:t>
                      </a:r>
                    </a:p>
                  </a:txBody>
                  <a:tcPr marL="68574" marR="68574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активно / пассивно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доволен / не доволен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коротким / длинным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устал / устал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стало лучше / стало хуже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понятен / не понятен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полезен / бесполезен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интересен / скучен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легким / трудным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интересным / неинтересным</a:t>
                      </a:r>
                    </a:p>
                  </a:txBody>
                  <a:tcPr marL="68574" marR="68574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7898" name="Rectangle 1"/>
          <p:cNvSpPr>
            <a:spLocks noChangeArrowheads="1"/>
          </p:cNvSpPr>
          <p:nvPr/>
        </p:nvSpPr>
        <p:spPr bwMode="auto">
          <a:xfrm>
            <a:off x="468313" y="765175"/>
            <a:ext cx="7561262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42900" algn="just"/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Школьникам предлагается небольшая </a:t>
            </a:r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анкета,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наполнение которой можно менять, дополнять в зависимости от того, на какие элементы урока обращается особое внимание. Можно попросить обучающихся аргументировать свой ответ.</a:t>
            </a:r>
          </a:p>
          <a:p>
            <a:pPr indent="342900" algn="just" eaLnBrk="0" hangingPunct="0"/>
            <a:endParaRPr lang="ru-RU" sz="24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Заголовок 1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275" y="-171450"/>
            <a:ext cx="8242300" cy="1384300"/>
          </a:xfrm>
          <a:prstGeom prst="rect">
            <a:avLst/>
          </a:prstGeom>
          <a:noFill/>
        </p:spPr>
      </p:pic>
      <p:pic>
        <p:nvPicPr>
          <p:cNvPr id="37900" name="Рисунок 5" descr="570721147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96188" y="2781300"/>
            <a:ext cx="1150937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515" name="Group 59"/>
          <p:cNvGraphicFramePr>
            <a:graphicFrameLocks noGrp="1"/>
          </p:cNvGraphicFramePr>
          <p:nvPr/>
        </p:nvGraphicFramePr>
        <p:xfrm>
          <a:off x="285750" y="428625"/>
          <a:ext cx="8429625" cy="4030663"/>
        </p:xfrm>
        <a:graphic>
          <a:graphicData uri="http://schemas.openxmlformats.org/drawingml/2006/table">
            <a:tbl>
              <a:tblPr/>
              <a:tblGrid>
                <a:gridCol w="3500438"/>
                <a:gridCol w="1285875"/>
                <a:gridCol w="928687"/>
                <a:gridCol w="1571625"/>
                <a:gridCol w="1143000"/>
              </a:tblGrid>
              <a:tr h="884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questions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GREAT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BAD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BORING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SO-SO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Did you like the theme of the lesson?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Did you enjoy yourself?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Did you work hard?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Did you like to work in groups?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Did you get useful information?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Did you like the video?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Do you like English?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sp>
        <p:nvSpPr>
          <p:cNvPr id="38969" name="Заголовок 1"/>
          <p:cNvSpPr>
            <a:spLocks noGrp="1"/>
          </p:cNvSpPr>
          <p:nvPr>
            <p:ph type="title"/>
          </p:nvPr>
        </p:nvSpPr>
        <p:spPr>
          <a:xfrm>
            <a:off x="0" y="5143500"/>
            <a:ext cx="9144000" cy="1143000"/>
          </a:xfrm>
          <a:solidFill>
            <a:schemeClr val="bg2"/>
          </a:solidFill>
        </p:spPr>
        <p:txBody>
          <a:bodyPr/>
          <a:lstStyle/>
          <a:p>
            <a:pPr eaLnBrk="1" hangingPunct="1"/>
            <a:r>
              <a:rPr lang="ru-RU" sz="4000" smtClean="0"/>
              <a:t>Учащиеся получают карточки и отвечают на вопросы</a:t>
            </a:r>
          </a:p>
        </p:txBody>
      </p:sp>
      <p:sp>
        <p:nvSpPr>
          <p:cNvPr id="38970" name="Rectangle 59"/>
          <p:cNvSpPr>
            <a:spLocks noChangeArrowheads="1"/>
          </p:cNvSpPr>
          <p:nvPr/>
        </p:nvSpPr>
        <p:spPr bwMode="auto">
          <a:xfrm>
            <a:off x="179388" y="115888"/>
            <a:ext cx="8713787" cy="48260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/>
              <a:t>What did you learn today?</a:t>
            </a:r>
            <a:endParaRPr lang="ru-RU" sz="3200" b="1"/>
          </a:p>
        </p:txBody>
      </p:sp>
      <p:sp>
        <p:nvSpPr>
          <p:cNvPr id="38971" name="WordArt 60"/>
          <p:cNvSpPr>
            <a:spLocks noChangeArrowheads="1" noChangeShapeType="1" noTextEdit="1"/>
          </p:cNvSpPr>
          <p:nvPr/>
        </p:nvSpPr>
        <p:spPr bwMode="auto">
          <a:xfrm>
            <a:off x="2627313" y="333375"/>
            <a:ext cx="3960812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Wrap-up questions</a:t>
            </a:r>
            <a:endParaRPr lang="ru-RU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38972" name="AutoShape 6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68313" y="765175"/>
            <a:ext cx="1079500" cy="1079500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73" name="AutoShape 6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092950" y="3141663"/>
            <a:ext cx="1511300" cy="1366837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4"/>
          <p:cNvSpPr>
            <a:spLocks noChangeArrowheads="1"/>
          </p:cNvSpPr>
          <p:nvPr/>
        </p:nvSpPr>
        <p:spPr bwMode="auto">
          <a:xfrm>
            <a:off x="0" y="1341438"/>
            <a:ext cx="9144000" cy="46799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                                                                                        </a:t>
            </a:r>
            <a:r>
              <a:rPr lang="en-US" sz="2000">
                <a:solidFill>
                  <a:schemeClr val="bg1"/>
                </a:solidFill>
              </a:rPr>
              <a:t>-  What is the most interesting </a:t>
            </a:r>
          </a:p>
          <a:p>
            <a:pPr algn="ctr"/>
            <a:r>
              <a:rPr lang="en-US" sz="2000">
                <a:solidFill>
                  <a:schemeClr val="bg1"/>
                </a:solidFill>
              </a:rPr>
              <a:t>                                              thing  you’ve learned?</a:t>
            </a:r>
          </a:p>
          <a:p>
            <a:pPr algn="ctr"/>
            <a:endParaRPr lang="en-US" sz="2000">
              <a:solidFill>
                <a:schemeClr val="bg1"/>
              </a:solidFill>
            </a:endParaRPr>
          </a:p>
          <a:p>
            <a:pPr algn="ctr"/>
            <a:r>
              <a:rPr lang="en-US" sz="2000">
                <a:solidFill>
                  <a:schemeClr val="bg1"/>
                </a:solidFill>
              </a:rPr>
              <a:t>                                                                      - What was your favorite </a:t>
            </a:r>
          </a:p>
          <a:p>
            <a:pPr algn="ctr"/>
            <a:r>
              <a:rPr lang="en-US" sz="2000">
                <a:solidFill>
                  <a:schemeClr val="bg1"/>
                </a:solidFill>
              </a:rPr>
              <a:t>                                    activity in class?</a:t>
            </a:r>
          </a:p>
          <a:p>
            <a:pPr algn="ctr"/>
            <a:endParaRPr lang="en-US" sz="2000">
              <a:solidFill>
                <a:schemeClr val="bg1"/>
              </a:solidFill>
            </a:endParaRPr>
          </a:p>
          <a:p>
            <a:pPr algn="ctr"/>
            <a:r>
              <a:rPr lang="en-US" sz="2000">
                <a:solidFill>
                  <a:schemeClr val="bg1"/>
                </a:solidFill>
              </a:rPr>
              <a:t>                                                                        - How can you apply your </a:t>
            </a:r>
          </a:p>
          <a:p>
            <a:pPr algn="ctr"/>
            <a:r>
              <a:rPr lang="en-US" sz="2000">
                <a:solidFill>
                  <a:schemeClr val="bg1"/>
                </a:solidFill>
              </a:rPr>
              <a:t>                                 knowledge?</a:t>
            </a:r>
          </a:p>
          <a:p>
            <a:pPr algn="ctr"/>
            <a:endParaRPr lang="ru-RU" sz="2000">
              <a:solidFill>
                <a:schemeClr val="bg1"/>
              </a:solidFill>
            </a:endParaRPr>
          </a:p>
        </p:txBody>
      </p:sp>
      <p:pic>
        <p:nvPicPr>
          <p:cNvPr id="53254" name="Picture 6" descr="Think-Pair-Share-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787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628775"/>
          </a:xfrm>
          <a:solidFill>
            <a:srgbClr val="E0E02E"/>
          </a:solidFill>
        </p:spPr>
        <p:txBody>
          <a:bodyPr/>
          <a:lstStyle/>
          <a:p>
            <a:r>
              <a:rPr lang="ru-RU" sz="4000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«Синквейн»</a:t>
            </a:r>
            <a:br>
              <a:rPr lang="ru-RU" sz="4000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Правила написания синквейна</a:t>
            </a:r>
          </a:p>
        </p:txBody>
      </p:sp>
      <p:sp>
        <p:nvSpPr>
          <p:cNvPr id="40962" name="Объект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9144000" cy="5257800"/>
          </a:xfrm>
          <a:solidFill>
            <a:schemeClr val="accent2"/>
          </a:solidFill>
        </p:spPr>
        <p:txBody>
          <a:bodyPr/>
          <a:lstStyle/>
          <a:p>
            <a:pPr marL="609600" indent="-609600">
              <a:buFont typeface="Arial" charset="0"/>
              <a:buAutoNum type="arabicPeriod"/>
            </a:pPr>
            <a:r>
              <a:rPr lang="ru-RU" smtClean="0"/>
              <a:t> </a:t>
            </a:r>
            <a:r>
              <a:rPr lang="en-US" smtClean="0">
                <a:solidFill>
                  <a:srgbClr val="FFFF00"/>
                </a:solidFill>
              </a:rPr>
              <a:t>Hobby</a:t>
            </a:r>
          </a:p>
          <a:p>
            <a:pPr marL="609600" indent="-609600">
              <a:buFont typeface="Arial" charset="0"/>
              <a:buAutoNum type="arabicPeriod"/>
            </a:pPr>
            <a:r>
              <a:rPr lang="en-US" smtClean="0">
                <a:solidFill>
                  <a:srgbClr val="FFFF00"/>
                </a:solidFill>
              </a:rPr>
              <a:t> </a:t>
            </a:r>
            <a:r>
              <a:rPr lang="ru-RU" smtClean="0">
                <a:solidFill>
                  <a:srgbClr val="FFFF00"/>
                </a:solidFill>
              </a:rPr>
              <a:t>Interesting, popular, favourite</a:t>
            </a:r>
            <a:endParaRPr lang="en-US" smtClean="0">
              <a:solidFill>
                <a:srgbClr val="FFFF00"/>
              </a:solidFill>
            </a:endParaRPr>
          </a:p>
          <a:p>
            <a:pPr marL="609600" indent="-609600">
              <a:buFont typeface="Arial" charset="0"/>
              <a:buAutoNum type="arabicPeriod"/>
            </a:pPr>
            <a:r>
              <a:rPr lang="en-US" smtClean="0">
                <a:solidFill>
                  <a:srgbClr val="FFFF00"/>
                </a:solidFill>
              </a:rPr>
              <a:t> </a:t>
            </a:r>
            <a:r>
              <a:rPr lang="ru-RU" smtClean="0">
                <a:solidFill>
                  <a:srgbClr val="FFFF00"/>
                </a:solidFill>
              </a:rPr>
              <a:t>To collect, to play, to read</a:t>
            </a:r>
            <a:endParaRPr lang="en-US" smtClean="0">
              <a:solidFill>
                <a:srgbClr val="FFFF00"/>
              </a:solidFill>
            </a:endParaRPr>
          </a:p>
          <a:p>
            <a:pPr marL="609600" indent="-609600">
              <a:buFont typeface="Arial" charset="0"/>
              <a:buAutoNum type="arabicPeriod"/>
            </a:pPr>
            <a:r>
              <a:rPr lang="en-US" smtClean="0">
                <a:solidFill>
                  <a:srgbClr val="FFFF00"/>
                </a:solidFill>
              </a:rPr>
              <a:t> </a:t>
            </a:r>
            <a:r>
              <a:rPr lang="ru-RU" smtClean="0">
                <a:solidFill>
                  <a:srgbClr val="FFFF00"/>
                </a:solidFill>
              </a:rPr>
              <a:t>Tastes differ.</a:t>
            </a:r>
            <a:endParaRPr lang="en-US" smtClean="0">
              <a:solidFill>
                <a:srgbClr val="FFFF00"/>
              </a:solidFill>
            </a:endParaRPr>
          </a:p>
          <a:p>
            <a:pPr marL="609600" indent="-609600">
              <a:buFont typeface="Arial" charset="0"/>
              <a:buAutoNum type="arabicPeriod"/>
            </a:pPr>
            <a:r>
              <a:rPr lang="en-US" smtClean="0">
                <a:solidFill>
                  <a:srgbClr val="FFFF00"/>
                </a:solidFill>
              </a:rPr>
              <a:t> </a:t>
            </a:r>
            <a:r>
              <a:rPr lang="ru-RU" smtClean="0">
                <a:solidFill>
                  <a:srgbClr val="FFFF00"/>
                </a:solidFill>
              </a:rPr>
              <a:t>Freetime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festival.1september.ru/articles/611193/img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57188"/>
            <a:ext cx="7889875" cy="6367462"/>
          </a:xfrm>
          <a:prstGeom prst="rect">
            <a:avLst/>
          </a:prstGeom>
          <a:noFill/>
          <a:ln w="7620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301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301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107950" y="1125538"/>
            <a:ext cx="3527425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Today I have learned about…</a:t>
            </a:r>
            <a:endParaRPr lang="ru-RU"/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1763713" y="1773238"/>
            <a:ext cx="40322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It was interesting to me… </a:t>
            </a:r>
            <a:endParaRPr lang="ru-RU"/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3779838" y="2349500"/>
            <a:ext cx="3097212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It was difficult to me…</a:t>
            </a:r>
            <a:endParaRPr lang="ru-RU"/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6011863" y="1844675"/>
            <a:ext cx="2520950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Now I can…</a:t>
            </a:r>
            <a:endParaRPr lang="ru-RU"/>
          </a:p>
        </p:txBody>
      </p:sp>
      <p:sp>
        <p:nvSpPr>
          <p:cNvPr id="59401" name="Rectangle 9"/>
          <p:cNvSpPr>
            <a:spLocks noChangeArrowheads="1"/>
          </p:cNvSpPr>
          <p:nvPr/>
        </p:nvSpPr>
        <p:spPr bwMode="auto">
          <a:xfrm>
            <a:off x="4500563" y="3429000"/>
            <a:ext cx="4032250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I did exercises… </a:t>
            </a:r>
            <a:endParaRPr lang="ru-RU"/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2411413" y="3860800"/>
            <a:ext cx="23764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…surprised me</a:t>
            </a:r>
            <a:endParaRPr lang="ru-RU"/>
          </a:p>
        </p:txBody>
      </p:sp>
      <p:sp>
        <p:nvSpPr>
          <p:cNvPr id="59403" name="Rectangle 11"/>
          <p:cNvSpPr>
            <a:spLocks noChangeArrowheads="1"/>
          </p:cNvSpPr>
          <p:nvPr/>
        </p:nvSpPr>
        <p:spPr bwMode="auto">
          <a:xfrm>
            <a:off x="0" y="0"/>
            <a:ext cx="9144000" cy="105251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Оцените фразеологическим оборотом свои ощущения:</a:t>
            </a:r>
            <a:r>
              <a:rPr lang="ru-RU" sz="280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0" y="1052513"/>
            <a:ext cx="9144000" cy="580548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9405" name="AutoShape 13"/>
          <p:cNvSpPr>
            <a:spLocks noChangeArrowheads="1"/>
          </p:cNvSpPr>
          <p:nvPr/>
        </p:nvSpPr>
        <p:spPr bwMode="auto">
          <a:xfrm>
            <a:off x="179388" y="1052513"/>
            <a:ext cx="3598862" cy="2232025"/>
          </a:xfrm>
          <a:prstGeom prst="wedgeEllipseCallout">
            <a:avLst>
              <a:gd name="adj1" fmla="val -46162"/>
              <a:gd name="adj2" fmla="val 54551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800">
                <a:solidFill>
                  <a:srgbClr val="FF9966"/>
                </a:solidFill>
              </a:rPr>
              <a:t>- каша в голове ( I am a muddlehead)</a:t>
            </a:r>
          </a:p>
        </p:txBody>
      </p:sp>
      <p:sp>
        <p:nvSpPr>
          <p:cNvPr id="59406" name="AutoShape 14"/>
          <p:cNvSpPr>
            <a:spLocks noChangeArrowheads="1"/>
          </p:cNvSpPr>
          <p:nvPr/>
        </p:nvSpPr>
        <p:spPr bwMode="auto">
          <a:xfrm>
            <a:off x="5219700" y="981075"/>
            <a:ext cx="2736850" cy="1871663"/>
          </a:xfrm>
          <a:prstGeom prst="wedgeEllipseCallout">
            <a:avLst>
              <a:gd name="adj1" fmla="val -49074"/>
              <a:gd name="adj2" fmla="val 46352"/>
            </a:avLst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/>
              <a:t>- </a:t>
            </a:r>
            <a:r>
              <a:rPr lang="ru-RU" sz="2400">
                <a:solidFill>
                  <a:schemeClr val="bg1"/>
                </a:solidFill>
              </a:rPr>
              <a:t>ни в зуб ногой (I haven’t a clue)</a:t>
            </a:r>
          </a:p>
        </p:txBody>
      </p:sp>
      <p:sp>
        <p:nvSpPr>
          <p:cNvPr id="59407" name="AutoShape 15"/>
          <p:cNvSpPr>
            <a:spLocks noChangeArrowheads="1"/>
          </p:cNvSpPr>
          <p:nvPr/>
        </p:nvSpPr>
        <p:spPr bwMode="auto">
          <a:xfrm>
            <a:off x="5724525" y="4508500"/>
            <a:ext cx="3168650" cy="2089150"/>
          </a:xfrm>
          <a:prstGeom prst="wedgeEllipseCallout">
            <a:avLst>
              <a:gd name="adj1" fmla="val -60523"/>
              <a:gd name="adj2" fmla="val 36704"/>
            </a:avLst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>
                <a:solidFill>
                  <a:schemeClr val="bg1"/>
                </a:solidFill>
              </a:rPr>
              <a:t>- светлая голова (I have bright spirit)</a:t>
            </a:r>
          </a:p>
        </p:txBody>
      </p:sp>
      <p:sp>
        <p:nvSpPr>
          <p:cNvPr id="59409" name="AutoShape 17"/>
          <p:cNvSpPr>
            <a:spLocks noChangeArrowheads="1"/>
          </p:cNvSpPr>
          <p:nvPr/>
        </p:nvSpPr>
        <p:spPr bwMode="auto">
          <a:xfrm>
            <a:off x="468313" y="3933825"/>
            <a:ext cx="2879725" cy="2303463"/>
          </a:xfrm>
          <a:prstGeom prst="wedgeEllipseCallout">
            <a:avLst>
              <a:gd name="adj1" fmla="val -57056"/>
              <a:gd name="adj2" fmla="val 44278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/>
              <a:t>- Краем уха (I listened with half an ear)</a:t>
            </a:r>
          </a:p>
        </p:txBody>
      </p:sp>
      <p:sp>
        <p:nvSpPr>
          <p:cNvPr id="59410" name="AutoShape 18"/>
          <p:cNvSpPr>
            <a:spLocks noChangeArrowheads="1"/>
          </p:cNvSpPr>
          <p:nvPr/>
        </p:nvSpPr>
        <p:spPr bwMode="auto">
          <a:xfrm>
            <a:off x="3708400" y="2924175"/>
            <a:ext cx="2735263" cy="1800225"/>
          </a:xfrm>
          <a:prstGeom prst="wedgeEllipseCallout">
            <a:avLst>
              <a:gd name="adj1" fmla="val -64856"/>
              <a:gd name="adj2" fmla="val 31833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>
                <a:solidFill>
                  <a:schemeClr val="bg1"/>
                </a:solidFill>
              </a:rPr>
              <a:t>- Хлопать ушами (I fell on deaf ears)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9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9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9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9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9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9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9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9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9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9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9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9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7" grpId="0" animBg="1"/>
      <p:bldP spid="59398" grpId="0" animBg="1"/>
      <p:bldP spid="59399" grpId="0" animBg="1"/>
      <p:bldP spid="59400" grpId="0" animBg="1"/>
      <p:bldP spid="59401" grpId="0" animBg="1"/>
      <p:bldP spid="59402" grpId="0" animBg="1"/>
      <p:bldP spid="59403" grpId="0" animBg="1"/>
      <p:bldP spid="59404" grpId="0" animBg="1"/>
      <p:bldP spid="59405" grpId="0" animBg="1"/>
      <p:bldP spid="59406" grpId="0" animBg="1"/>
      <p:bldP spid="59407" grpId="0" animBg="1"/>
      <p:bldP spid="59409" grpId="0" animBg="1"/>
      <p:bldP spid="594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403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4035" name="Picture 4" descr="img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s4hauyAwNz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513"/>
            <a:ext cx="9144000" cy="682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solidFill>
            <a:srgbClr val="FFCCFF"/>
          </a:solidFill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70C0"/>
                </a:solidFill>
                <a:latin typeface="Georgia" pitchFamily="18" charset="0"/>
              </a:rPr>
              <a:t>« Дерево чувств »</a:t>
            </a:r>
          </a:p>
        </p:txBody>
      </p:sp>
      <p:pic>
        <p:nvPicPr>
          <p:cNvPr id="20482" name="Picture 2" descr="C:\Users\Айгуль\Desktop\РАБОЧИЙ СТОЛ\ФОТО\grade3\DSCF43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576513"/>
            <a:ext cx="8569325" cy="411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P0_Z8ezARc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341438"/>
            <a:ext cx="42672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 descr="MbePs7SLgB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1500" y="1196975"/>
            <a:ext cx="3492500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k-KZ" b="1" smtClean="0">
                <a:solidFill>
                  <a:srgbClr val="0070C0"/>
                </a:solidFill>
                <a:latin typeface="Georgia" pitchFamily="18" charset="0"/>
              </a:rPr>
              <a:t>“</a:t>
            </a:r>
            <a:r>
              <a:rPr lang="ru-RU" b="1" smtClean="0">
                <a:solidFill>
                  <a:srgbClr val="0070C0"/>
                </a:solidFill>
                <a:latin typeface="Georgia" pitchFamily="18" charset="0"/>
              </a:rPr>
              <a:t>2 </a:t>
            </a:r>
            <a:r>
              <a:rPr lang="en-US" b="1" smtClean="0">
                <a:solidFill>
                  <a:srgbClr val="0070C0"/>
                </a:solidFill>
                <a:latin typeface="Georgia" pitchFamily="18" charset="0"/>
              </a:rPr>
              <a:t>stars and 1 wish</a:t>
            </a:r>
            <a:r>
              <a:rPr lang="kk-KZ" b="1" smtClean="0">
                <a:solidFill>
                  <a:srgbClr val="0070C0"/>
                </a:solidFill>
                <a:latin typeface="Georgia" pitchFamily="18" charset="0"/>
              </a:rPr>
              <a:t>”</a:t>
            </a:r>
            <a:endParaRPr lang="ru-RU" b="1" smtClean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3" name="5-конечная звезда 2"/>
          <p:cNvSpPr/>
          <p:nvPr/>
        </p:nvSpPr>
        <p:spPr>
          <a:xfrm>
            <a:off x="714375" y="1357313"/>
            <a:ext cx="3214688" cy="28575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4929188" y="1214438"/>
            <a:ext cx="3286125" cy="307181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Лента лицом вверх 4"/>
          <p:cNvSpPr/>
          <p:nvPr/>
        </p:nvSpPr>
        <p:spPr>
          <a:xfrm>
            <a:off x="2000250" y="4572000"/>
            <a:ext cx="4786313" cy="2000250"/>
          </a:xfrm>
          <a:prstGeom prst="ribbon2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/>
          <a:srcRect l="3722" t="6203" r="8212" b="10062"/>
          <a:stretch>
            <a:fillRect/>
          </a:stretch>
        </p:blipFill>
        <p:spPr bwMode="auto">
          <a:xfrm>
            <a:off x="0" y="0"/>
            <a:ext cx="8066088" cy="61341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414837" y="360340"/>
            <a:ext cx="441768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Голос ученика</a:t>
            </a:r>
          </a:p>
        </p:txBody>
      </p:sp>
      <p:sp>
        <p:nvSpPr>
          <p:cNvPr id="46083" name="Заголовок 1"/>
          <p:cNvSpPr>
            <a:spLocks noGrp="1"/>
          </p:cNvSpPr>
          <p:nvPr>
            <p:ph type="title"/>
          </p:nvPr>
        </p:nvSpPr>
        <p:spPr>
          <a:xfrm>
            <a:off x="0" y="5572125"/>
            <a:ext cx="9144000" cy="1143000"/>
          </a:xfrm>
          <a:solidFill>
            <a:srgbClr val="FF9966"/>
          </a:solidFill>
        </p:spPr>
        <p:txBody>
          <a:bodyPr/>
          <a:lstStyle/>
          <a:p>
            <a:pPr eaLnBrk="1" hangingPunct="1"/>
            <a:r>
              <a:rPr lang="ru-RU" smtClean="0"/>
              <a:t>Учащиеся рисуют контур своей руки и отвечают на вопросы</a:t>
            </a:r>
          </a:p>
        </p:txBody>
      </p:sp>
      <p:sp>
        <p:nvSpPr>
          <p:cNvPr id="46084" name="Oval 8"/>
          <p:cNvSpPr>
            <a:spLocks noChangeArrowheads="1"/>
          </p:cNvSpPr>
          <p:nvPr/>
        </p:nvSpPr>
        <p:spPr bwMode="auto">
          <a:xfrm rot="-7706096">
            <a:off x="2082007" y="-127794"/>
            <a:ext cx="909638" cy="41751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 wrap="none" anchor="ctr"/>
          <a:lstStyle/>
          <a:p>
            <a:r>
              <a:rPr lang="en-US"/>
              <a:t>How did you grow AS A </a:t>
            </a:r>
          </a:p>
          <a:p>
            <a:r>
              <a:rPr lang="en-US"/>
              <a:t>LANGUAGE LEARNER?</a:t>
            </a:r>
            <a:endParaRPr lang="ru-RU"/>
          </a:p>
        </p:txBody>
      </p:sp>
      <p:sp>
        <p:nvSpPr>
          <p:cNvPr id="46085" name="Oval 9"/>
          <p:cNvSpPr>
            <a:spLocks noChangeArrowheads="1"/>
          </p:cNvSpPr>
          <p:nvPr/>
        </p:nvSpPr>
        <p:spPr bwMode="auto">
          <a:xfrm rot="-806639">
            <a:off x="2914650" y="1995488"/>
            <a:ext cx="4114800" cy="56991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Describe a NEW STRATEGY</a:t>
            </a:r>
          </a:p>
          <a:p>
            <a:r>
              <a:rPr lang="en-US"/>
              <a:t> you learned?</a:t>
            </a:r>
            <a:endParaRPr lang="ru-RU"/>
          </a:p>
        </p:txBody>
      </p:sp>
      <p:sp>
        <p:nvSpPr>
          <p:cNvPr id="46086" name="Oval 10"/>
          <p:cNvSpPr>
            <a:spLocks noChangeArrowheads="1"/>
          </p:cNvSpPr>
          <p:nvPr/>
        </p:nvSpPr>
        <p:spPr bwMode="auto">
          <a:xfrm>
            <a:off x="3708400" y="2852738"/>
            <a:ext cx="4249738" cy="5762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Describe a mistake you’ve made</a:t>
            </a:r>
            <a:endParaRPr lang="ru-RU"/>
          </a:p>
        </p:txBody>
      </p:sp>
      <p:sp>
        <p:nvSpPr>
          <p:cNvPr id="46087" name="Oval 11"/>
          <p:cNvSpPr>
            <a:spLocks noChangeArrowheads="1"/>
          </p:cNvSpPr>
          <p:nvPr/>
        </p:nvSpPr>
        <p:spPr bwMode="auto">
          <a:xfrm rot="763850">
            <a:off x="3133725" y="3779838"/>
            <a:ext cx="4321175" cy="6397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Describe how you challenged</a:t>
            </a:r>
          </a:p>
          <a:p>
            <a:r>
              <a:rPr lang="en-US"/>
              <a:t> yourself today</a:t>
            </a:r>
            <a:endParaRPr lang="ru-RU"/>
          </a:p>
        </p:txBody>
      </p:sp>
      <p:sp>
        <p:nvSpPr>
          <p:cNvPr id="46088" name="Oval 12"/>
          <p:cNvSpPr>
            <a:spLocks noChangeArrowheads="1"/>
          </p:cNvSpPr>
          <p:nvPr/>
        </p:nvSpPr>
        <p:spPr bwMode="auto">
          <a:xfrm rot="1628330">
            <a:off x="2417763" y="4549775"/>
            <a:ext cx="3857625" cy="584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Tell about smth you noticed today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70C0"/>
                </a:solidFill>
                <a:latin typeface="Georgia" pitchFamily="18" charset="0"/>
              </a:rPr>
              <a:t>«3 победы 1 действие»</a:t>
            </a:r>
          </a:p>
        </p:txBody>
      </p:sp>
      <p:sp>
        <p:nvSpPr>
          <p:cNvPr id="47106" name="TextBox 2"/>
          <p:cNvSpPr txBox="1">
            <a:spLocks noChangeArrowheads="1"/>
          </p:cNvSpPr>
          <p:nvPr/>
        </p:nvSpPr>
        <p:spPr bwMode="auto">
          <a:xfrm>
            <a:off x="428625" y="1785938"/>
            <a:ext cx="8429625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4000" b="1">
                <a:latin typeface="Georgia" pitchFamily="18" charset="0"/>
              </a:rPr>
              <a:t>У меня получилось …</a:t>
            </a:r>
          </a:p>
          <a:p>
            <a:pPr marL="342900" indent="-342900">
              <a:buFontTx/>
              <a:buAutoNum type="arabicPeriod"/>
            </a:pPr>
            <a:r>
              <a:rPr lang="ru-RU" sz="4000" b="1">
                <a:latin typeface="Georgia" pitchFamily="18" charset="0"/>
              </a:rPr>
              <a:t>У меня получилось …</a:t>
            </a:r>
          </a:p>
          <a:p>
            <a:pPr marL="342900" indent="-342900">
              <a:buFontTx/>
              <a:buAutoNum type="arabicPeriod"/>
            </a:pPr>
            <a:r>
              <a:rPr lang="ru-RU" sz="4000" b="1">
                <a:latin typeface="Georgia" pitchFamily="18" charset="0"/>
              </a:rPr>
              <a:t>У меня получилось …</a:t>
            </a:r>
          </a:p>
          <a:p>
            <a:pPr marL="342900" indent="-342900">
              <a:buFontTx/>
              <a:buAutoNum type="arabicPeriod"/>
            </a:pPr>
            <a:endParaRPr lang="ru-RU" sz="4000" b="1">
              <a:latin typeface="Georgia" pitchFamily="18" charset="0"/>
            </a:endParaRPr>
          </a:p>
          <a:p>
            <a:pPr marL="342900" indent="-342900"/>
            <a:r>
              <a:rPr lang="ru-RU" sz="3600" b="1">
                <a:latin typeface="Georgia" pitchFamily="18" charset="0"/>
              </a:rPr>
              <a:t>Действие, которое улучшит мою работу на следующем уроке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70C0"/>
                </a:solidFill>
                <a:latin typeface="Georgia" pitchFamily="18" charset="0"/>
              </a:rPr>
              <a:t>«ПОПС формула» </a:t>
            </a:r>
          </a:p>
        </p:txBody>
      </p:sp>
      <p:sp>
        <p:nvSpPr>
          <p:cNvPr id="48130" name="Rectangle 1"/>
          <p:cNvSpPr>
            <a:spLocks noChangeArrowheads="1"/>
          </p:cNvSpPr>
          <p:nvPr/>
        </p:nvSpPr>
        <p:spPr bwMode="auto">
          <a:xfrm>
            <a:off x="142875" y="1857375"/>
            <a:ext cx="91440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П </a:t>
            </a:r>
            <a:r>
              <a:rPr lang="ru-RU" sz="3200" b="1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– позиция</a:t>
            </a:r>
          </a:p>
          <a:p>
            <a:r>
              <a:rPr lang="en-US" sz="3200" b="1">
                <a:latin typeface="Georgia" pitchFamily="18" charset="0"/>
                <a:cs typeface="Times New Roman" pitchFamily="18" charset="0"/>
              </a:rPr>
              <a:t>“I consider that …”</a:t>
            </a:r>
            <a:endParaRPr lang="ru-RU" sz="3200" b="1">
              <a:latin typeface="Georgia" pitchFamily="18" charset="0"/>
              <a:cs typeface="Arial" charset="0"/>
            </a:endParaRPr>
          </a:p>
          <a:p>
            <a:pPr eaLnBrk="0" hangingPunct="0"/>
            <a:r>
              <a:rPr lang="ru-RU" sz="3200" b="1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О </a:t>
            </a:r>
            <a:r>
              <a:rPr lang="ru-RU" sz="3200" b="1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– объяснение (или обоснование)</a:t>
            </a:r>
            <a:endParaRPr lang="en-US" sz="3200" b="1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  <a:p>
            <a:pPr eaLnBrk="0" hangingPunct="0"/>
            <a:r>
              <a:rPr lang="en-US" sz="3200" b="1">
                <a:latin typeface="Georgia" pitchFamily="18" charset="0"/>
                <a:cs typeface="Times New Roman" pitchFamily="18" charset="0"/>
              </a:rPr>
              <a:t>“Because … ”</a:t>
            </a:r>
            <a:endParaRPr lang="ru-RU" sz="3200" b="1">
              <a:latin typeface="Georgia" pitchFamily="18" charset="0"/>
              <a:cs typeface="Arial" charset="0"/>
            </a:endParaRPr>
          </a:p>
          <a:p>
            <a:pPr eaLnBrk="0" hangingPunct="0"/>
            <a:r>
              <a:rPr lang="ru-RU" sz="3200" b="1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П</a:t>
            </a:r>
            <a:r>
              <a:rPr lang="ru-RU" sz="3200" b="1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 – пример</a:t>
            </a:r>
            <a:endParaRPr lang="en-US" sz="3200" b="1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  <a:p>
            <a:pPr eaLnBrk="0" hangingPunct="0"/>
            <a:r>
              <a:rPr lang="en-US" sz="3200" b="1">
                <a:latin typeface="Georgia" pitchFamily="18" charset="0"/>
                <a:cs typeface="Times New Roman" pitchFamily="18" charset="0"/>
              </a:rPr>
              <a:t>“I can prove it  by the example … ”</a:t>
            </a:r>
            <a:endParaRPr lang="ru-RU" sz="3200" b="1">
              <a:latin typeface="Georgia" pitchFamily="18" charset="0"/>
              <a:cs typeface="Arial" charset="0"/>
            </a:endParaRPr>
          </a:p>
          <a:p>
            <a:pPr eaLnBrk="0" hangingPunct="0"/>
            <a:r>
              <a:rPr lang="ru-RU" sz="3200" b="1">
                <a:solidFill>
                  <a:srgbClr val="FF0000"/>
                </a:solidFill>
                <a:latin typeface="Georgia" pitchFamily="18" charset="0"/>
                <a:cs typeface="Times New Roman" pitchFamily="18" charset="0"/>
              </a:rPr>
              <a:t>С </a:t>
            </a:r>
            <a:r>
              <a:rPr lang="ru-RU" sz="3200" b="1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– следствие (или суждение)</a:t>
            </a:r>
            <a:endParaRPr lang="en-US" sz="3200" b="1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  <a:p>
            <a:pPr eaLnBrk="0" hangingPunct="0"/>
            <a:r>
              <a:rPr lang="en-US" sz="3200" b="1">
                <a:latin typeface="Georgia" pitchFamily="18" charset="0"/>
                <a:cs typeface="Times New Roman" pitchFamily="18" charset="0"/>
              </a:rPr>
              <a:t>“On this basis I conclude that …”</a:t>
            </a:r>
            <a:endParaRPr lang="ru-RU" sz="3200" b="1">
              <a:latin typeface="Georgia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1"/>
          <p:cNvSpPr>
            <a:spLocks noGrp="1"/>
          </p:cNvSpPr>
          <p:nvPr>
            <p:ph type="title"/>
          </p:nvPr>
        </p:nvSpPr>
        <p:spPr>
          <a:xfrm>
            <a:off x="2928938" y="1000125"/>
            <a:ext cx="5829300" cy="11430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0070C0"/>
                </a:solidFill>
                <a:latin typeface="Georgia" pitchFamily="18" charset="0"/>
              </a:rPr>
              <a:t>“INSERT”</a:t>
            </a:r>
            <a:endParaRPr lang="ru-RU" b="1" smtClean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49154" name="Прямоугольник 2"/>
          <p:cNvSpPr>
            <a:spLocks noChangeArrowheads="1"/>
          </p:cNvSpPr>
          <p:nvPr/>
        </p:nvSpPr>
        <p:spPr bwMode="auto">
          <a:xfrm>
            <a:off x="357188" y="357188"/>
            <a:ext cx="271462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Georgia" pitchFamily="18" charset="0"/>
              </a:rPr>
              <a:t>I- interactive</a:t>
            </a:r>
          </a:p>
          <a:p>
            <a:r>
              <a:rPr lang="en-US" sz="2800" b="1">
                <a:solidFill>
                  <a:srgbClr val="FF0000"/>
                </a:solidFill>
                <a:latin typeface="Georgia" pitchFamily="18" charset="0"/>
              </a:rPr>
              <a:t>N- notion</a:t>
            </a:r>
          </a:p>
          <a:p>
            <a:r>
              <a:rPr lang="en-US" sz="2800" b="1">
                <a:solidFill>
                  <a:srgbClr val="FF0000"/>
                </a:solidFill>
                <a:latin typeface="Georgia" pitchFamily="18" charset="0"/>
              </a:rPr>
              <a:t>S- system</a:t>
            </a:r>
          </a:p>
          <a:p>
            <a:r>
              <a:rPr lang="en-US" sz="2800" b="1">
                <a:solidFill>
                  <a:srgbClr val="FF0000"/>
                </a:solidFill>
                <a:latin typeface="Georgia" pitchFamily="18" charset="0"/>
              </a:rPr>
              <a:t>E- effective</a:t>
            </a:r>
          </a:p>
          <a:p>
            <a:r>
              <a:rPr lang="en-US" sz="2800" b="1">
                <a:solidFill>
                  <a:srgbClr val="FF0000"/>
                </a:solidFill>
                <a:latin typeface="Georgia" pitchFamily="18" charset="0"/>
              </a:rPr>
              <a:t>R- reading</a:t>
            </a:r>
          </a:p>
          <a:p>
            <a:r>
              <a:rPr lang="en-US" sz="2800" b="1">
                <a:solidFill>
                  <a:srgbClr val="FF0000"/>
                </a:solidFill>
                <a:latin typeface="Georgia" pitchFamily="18" charset="0"/>
              </a:rPr>
              <a:t>T- thinking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19" y="3143247"/>
          <a:ext cx="8715437" cy="346430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168630"/>
                <a:gridCol w="1903337"/>
                <a:gridCol w="2286016"/>
                <a:gridCol w="2357454"/>
              </a:tblGrid>
              <a:tr h="452400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rgbClr val="FF0000"/>
                          </a:solidFill>
                          <a:latin typeface="Georgia" pitchFamily="18" charset="0"/>
                        </a:rPr>
                        <a:t>«v»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Georgia" pitchFamily="18" charset="0"/>
                        </a:rPr>
                        <a:t>«+»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Georgia" pitchFamily="18" charset="0"/>
                        </a:rPr>
                        <a:t>«-»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solidFill>
                            <a:srgbClr val="FF0000"/>
                          </a:solidFill>
                          <a:latin typeface="Georgia" pitchFamily="18" charset="0"/>
                        </a:rPr>
                        <a:t>«?»</a:t>
                      </a:r>
                    </a:p>
                  </a:txBody>
                  <a:tcPr marL="0" marR="0" marT="0" marB="0"/>
                </a:tc>
              </a:tr>
              <a:tr h="2976625"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latin typeface="Georgia" pitchFamily="18" charset="0"/>
                        </a:rPr>
                        <a:t>You should put a tick if you knew this fact before.</a:t>
                      </a:r>
                    </a:p>
                    <a:p>
                      <a:pPr algn="ctr"/>
                      <a:r>
                        <a:rPr lang="ru-RU" sz="1800" b="1">
                          <a:latin typeface="Georgia" pitchFamily="18" charset="0"/>
                        </a:rPr>
                        <a:t>(то, что вы читаете, соответствует тому, что вы знаете или думали, что знаете)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>
                          <a:latin typeface="Georgia" pitchFamily="18" charset="0"/>
                        </a:rPr>
                        <a:t>New</a:t>
                      </a:r>
                      <a:r>
                        <a:rPr lang="ru-RU" sz="1800" b="1" dirty="0">
                          <a:latin typeface="Georgia" pitchFamily="18" charset="0"/>
                        </a:rPr>
                        <a:t> </a:t>
                      </a:r>
                      <a:r>
                        <a:rPr lang="ru-RU" sz="1800" b="1" dirty="0" err="1">
                          <a:latin typeface="Georgia" pitchFamily="18" charset="0"/>
                        </a:rPr>
                        <a:t>information</a:t>
                      </a:r>
                      <a:endParaRPr lang="ru-RU" sz="1800" b="1" dirty="0">
                        <a:latin typeface="Georgia" pitchFamily="18" charset="0"/>
                      </a:endParaRPr>
                    </a:p>
                    <a:p>
                      <a:pPr algn="ctr"/>
                      <a:r>
                        <a:rPr lang="ru-RU" sz="1800" b="1" dirty="0">
                          <a:latin typeface="Georgia" pitchFamily="18" charset="0"/>
                        </a:rPr>
                        <a:t>(то, что вы читаете является для вас новым)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latin typeface="Georgia" pitchFamily="18" charset="0"/>
                        </a:rPr>
                        <a:t>Thought differently</a:t>
                      </a:r>
                    </a:p>
                    <a:p>
                      <a:pPr algn="ctr"/>
                      <a:r>
                        <a:rPr lang="ru-RU" sz="1800" b="1">
                          <a:latin typeface="Georgia" pitchFamily="18" charset="0"/>
                        </a:rPr>
                        <a:t>(то, что вы читаете противоречит тому, что вы уже знали или думали, что знаете)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err="1">
                          <a:latin typeface="Georgia" pitchFamily="18" charset="0"/>
                        </a:rPr>
                        <a:t>Don’t</a:t>
                      </a:r>
                      <a:r>
                        <a:rPr lang="ru-RU" sz="1800" b="1" dirty="0">
                          <a:latin typeface="Georgia" pitchFamily="18" charset="0"/>
                        </a:rPr>
                        <a:t> </a:t>
                      </a:r>
                      <a:r>
                        <a:rPr lang="ru-RU" sz="1800" b="1" dirty="0" err="1">
                          <a:latin typeface="Georgia" pitchFamily="18" charset="0"/>
                        </a:rPr>
                        <a:t>understand</a:t>
                      </a:r>
                      <a:r>
                        <a:rPr lang="ru-RU" sz="1800" b="1" dirty="0">
                          <a:latin typeface="Georgia" pitchFamily="18" charset="0"/>
                        </a:rPr>
                        <a:t>, </a:t>
                      </a:r>
                      <a:r>
                        <a:rPr lang="ru-RU" sz="1800" b="1" dirty="0" err="1">
                          <a:latin typeface="Georgia" pitchFamily="18" charset="0"/>
                        </a:rPr>
                        <a:t>have</a:t>
                      </a:r>
                      <a:r>
                        <a:rPr lang="ru-RU" sz="1800" b="1" dirty="0">
                          <a:latin typeface="Georgia" pitchFamily="18" charset="0"/>
                        </a:rPr>
                        <a:t> </a:t>
                      </a:r>
                      <a:r>
                        <a:rPr lang="ru-RU" sz="1800" b="1" dirty="0" err="1">
                          <a:latin typeface="Georgia" pitchFamily="18" charset="0"/>
                        </a:rPr>
                        <a:t>questions</a:t>
                      </a:r>
                      <a:endParaRPr lang="ru-RU" sz="1800" b="1" dirty="0">
                        <a:latin typeface="Georgia" pitchFamily="18" charset="0"/>
                      </a:endParaRPr>
                    </a:p>
                    <a:p>
                      <a:pPr algn="ctr"/>
                      <a:r>
                        <a:rPr lang="ru-RU" sz="1800" b="1" dirty="0">
                          <a:latin typeface="Georgia" pitchFamily="18" charset="0"/>
                        </a:rPr>
                        <a:t>(то, что вы читаете, непонятно, или вы хотели бы получить более подробные сведения по данному вопросу )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0070C0"/>
                </a:solidFill>
                <a:latin typeface="Georgia" pitchFamily="18" charset="0"/>
              </a:rPr>
              <a:t>“KWL chart”</a:t>
            </a:r>
            <a:endParaRPr lang="ru-RU" b="1" smtClean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4508500" y="0"/>
            <a:ext cx="60325" cy="8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r>
              <a:rPr lang="ru-RU" b="1">
                <a:cs typeface="Arial" charset="0"/>
              </a:rPr>
              <a:t>KWL Chart</a:t>
            </a:r>
            <a:endParaRPr lang="ru-RU">
              <a:cs typeface="Arial" charset="0"/>
            </a:endParaRPr>
          </a:p>
          <a:p>
            <a:pPr eaLnBrk="0" hangingPunct="0"/>
            <a:endParaRPr lang="ru-RU">
              <a:cs typeface="Arial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50" y="1397000"/>
          <a:ext cx="8715375" cy="3032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5145"/>
                <a:gridCol w="2905145"/>
                <a:gridCol w="2905145"/>
              </a:tblGrid>
              <a:tr h="1675754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Georgia" pitchFamily="18" charset="0"/>
                        </a:rPr>
                        <a:t>Know </a:t>
                      </a:r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Georgia" pitchFamily="18" charset="0"/>
                        </a:rPr>
                        <a:t>Want to know</a:t>
                      </a:r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Georgia" pitchFamily="18" charset="0"/>
                        </a:rPr>
                        <a:t>Learnt </a:t>
                      </a:r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1356378">
                <a:tc>
                  <a:txBody>
                    <a:bodyPr/>
                    <a:lstStyle/>
                    <a:p>
                      <a:pPr algn="ctr"/>
                      <a:endParaRPr lang="ru-RU" sz="360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CFF"/>
          </a:solidFill>
        </p:spPr>
        <p:txBody>
          <a:bodyPr/>
          <a:lstStyle/>
          <a:p>
            <a:r>
              <a:rPr lang="en-US" smtClean="0"/>
              <a:t>Lolly sticks</a:t>
            </a:r>
            <a:endParaRPr lang="ru-RU" smtClean="0"/>
          </a:p>
        </p:txBody>
      </p:sp>
      <p:pic>
        <p:nvPicPr>
          <p:cNvPr id="51202" name="Picture 4" descr="2-Xydk2prA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25538"/>
            <a:ext cx="7019925" cy="573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3" name="Rectangle 5"/>
          <p:cNvSpPr>
            <a:spLocks noChangeArrowheads="1"/>
          </p:cNvSpPr>
          <p:nvPr/>
        </p:nvSpPr>
        <p:spPr bwMode="auto">
          <a:xfrm>
            <a:off x="3382963" y="1125538"/>
            <a:ext cx="5761037" cy="4221162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Char char="•"/>
            </a:pPr>
            <a:r>
              <a:rPr lang="en-US"/>
              <a:t> </a:t>
            </a:r>
            <a:r>
              <a:rPr lang="en-US" sz="2400"/>
              <a:t>Find a link between the last 3 lessons </a:t>
            </a:r>
          </a:p>
          <a:p>
            <a:r>
              <a:rPr lang="en-US" sz="2400"/>
              <a:t>we’ve done</a:t>
            </a:r>
          </a:p>
          <a:p>
            <a:pPr>
              <a:buFontTx/>
              <a:buChar char="•"/>
            </a:pPr>
            <a:r>
              <a:rPr lang="en-US" sz="2400"/>
              <a:t> Chat to a classmate for 4 min about the</a:t>
            </a:r>
          </a:p>
          <a:p>
            <a:r>
              <a:rPr lang="en-US" sz="2400"/>
              <a:t> topic</a:t>
            </a:r>
          </a:p>
          <a:p>
            <a:pPr>
              <a:buFontTx/>
              <a:buChar char="•"/>
            </a:pPr>
            <a:r>
              <a:rPr lang="en-US" sz="2400"/>
              <a:t> Make a revision card for an absent </a:t>
            </a:r>
          </a:p>
          <a:p>
            <a:r>
              <a:rPr lang="en-US" sz="2400"/>
              <a:t>classmate</a:t>
            </a:r>
          </a:p>
          <a:p>
            <a:pPr>
              <a:buFontTx/>
              <a:buChar char="•"/>
            </a:pPr>
            <a:r>
              <a:rPr lang="en-US" sz="2400"/>
              <a:t> Design a 3 – min starter activity for </a:t>
            </a:r>
          </a:p>
          <a:p>
            <a:r>
              <a:rPr lang="en-US" sz="2400"/>
              <a:t>the next lesson</a:t>
            </a:r>
          </a:p>
          <a:p>
            <a:pPr>
              <a:buFontTx/>
              <a:buChar char="•"/>
            </a:pPr>
            <a:r>
              <a:rPr lang="en-US" sz="2400"/>
              <a:t> Review a classmate’s notebook. </a:t>
            </a:r>
          </a:p>
          <a:p>
            <a:r>
              <a:rPr lang="en-US" sz="2400"/>
              <a:t>Give oral feedback.</a:t>
            </a:r>
          </a:p>
          <a:p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Заключение</a:t>
            </a:r>
          </a:p>
        </p:txBody>
      </p:sp>
      <p:sp>
        <p:nvSpPr>
          <p:cNvPr id="52226" name="Rectangle 3"/>
          <p:cNvSpPr>
            <a:spLocks noGrp="1"/>
          </p:cNvSpPr>
          <p:nvPr>
            <p:ph type="body" idx="1"/>
          </p:nvPr>
        </p:nvSpPr>
        <p:spPr>
          <a:xfrm>
            <a:off x="0" y="1600200"/>
            <a:ext cx="9144000" cy="5257800"/>
          </a:xfrm>
          <a:solidFill>
            <a:srgbClr val="FF9966"/>
          </a:solidFill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 </a:t>
            </a:r>
            <a:r>
              <a:rPr lang="ru-RU" smtClean="0">
                <a:solidFill>
                  <a:schemeClr val="bg1"/>
                </a:solidFill>
              </a:rPr>
              <a:t>Рефлексивная деятельность –</a:t>
            </a:r>
          </a:p>
          <a:p>
            <a:pPr>
              <a:buFont typeface="Arial" charset="0"/>
              <a:buNone/>
            </a:pPr>
            <a:r>
              <a:rPr lang="ru-RU" smtClean="0"/>
              <a:t>    это создание целостной картины воспринимаемого учебного материала и формирование личностного отношения к учебному материалу. </a:t>
            </a:r>
          </a:p>
        </p:txBody>
      </p:sp>
      <p:pic>
        <p:nvPicPr>
          <p:cNvPr id="14337" name="Picture 2" descr="http://oboi-dlja-stola.ru/file/11437/760x0/16:9/%D0%A1%D0%B8%D0%BD%D0%B8%D0%B9-%D1%84%D0%BE%D0%BD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42888"/>
            <a:ext cx="9150350" cy="710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1293813" y="703263"/>
            <a:ext cx="6559550" cy="545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/>
              <a:t>«</a:t>
            </a:r>
            <a:r>
              <a:rPr lang="ru-RU" sz="3200">
                <a:solidFill>
                  <a:schemeClr val="bg1"/>
                </a:solidFill>
              </a:rPr>
              <a:t>Отрефлексируй»,</a:t>
            </a:r>
          </a:p>
          <a:p>
            <a:pPr algn="ctr"/>
            <a:r>
              <a:rPr lang="ru-RU" sz="3200">
                <a:solidFill>
                  <a:srgbClr val="FFFF00"/>
                </a:solidFill>
              </a:rPr>
              <a:t/>
            </a:r>
            <a:br>
              <a:rPr lang="ru-RU" sz="3200">
                <a:solidFill>
                  <a:srgbClr val="FFFF00"/>
                </a:solidFill>
              </a:rPr>
            </a:br>
            <a:r>
              <a:rPr lang="ru-RU" sz="3200">
                <a:solidFill>
                  <a:srgbClr val="FFFF00"/>
                </a:solidFill>
              </a:rPr>
              <a:t>что ты мыслил,</a:t>
            </a:r>
          </a:p>
          <a:p>
            <a:pPr algn="ctr"/>
            <a:r>
              <a:rPr lang="ru-RU" sz="3200">
                <a:solidFill>
                  <a:srgbClr val="FFFF00"/>
                </a:solidFill>
              </a:rPr>
              <a:t>Что ощущал ты «от» и «до»,</a:t>
            </a:r>
          </a:p>
          <a:p>
            <a:pPr algn="ctr"/>
            <a:r>
              <a:rPr lang="ru-RU" sz="3200">
                <a:solidFill>
                  <a:srgbClr val="FFFF00"/>
                </a:solidFill>
              </a:rPr>
              <a:t>Не бойся, как обычно, если</a:t>
            </a:r>
          </a:p>
          <a:p>
            <a:pPr algn="ctr"/>
            <a:r>
              <a:rPr lang="ru-RU" sz="3200">
                <a:solidFill>
                  <a:srgbClr val="FFFF00"/>
                </a:solidFill>
              </a:rPr>
              <a:t>Ты скажешь что-нибудь не то.</a:t>
            </a:r>
          </a:p>
          <a:p>
            <a:pPr algn="ctr"/>
            <a:r>
              <a:rPr lang="ru-RU" sz="3200">
                <a:solidFill>
                  <a:srgbClr val="FFFF00"/>
                </a:solidFill>
              </a:rPr>
              <a:t>Любая мысль –</a:t>
            </a:r>
          </a:p>
          <a:p>
            <a:pPr algn="ctr"/>
            <a:r>
              <a:rPr lang="ru-RU" sz="3200">
                <a:solidFill>
                  <a:srgbClr val="FFFF00"/>
                </a:solidFill>
              </a:rPr>
              <a:t>к открытью дверца,</a:t>
            </a:r>
          </a:p>
          <a:p>
            <a:pPr algn="ctr"/>
            <a:r>
              <a:rPr lang="ru-RU" sz="3200">
                <a:solidFill>
                  <a:srgbClr val="FFFF00"/>
                </a:solidFill>
              </a:rPr>
              <a:t>Любое чувство - к мысли путь,</a:t>
            </a:r>
          </a:p>
          <a:p>
            <a:pPr algn="ctr"/>
            <a:r>
              <a:rPr lang="ru-RU" sz="3200">
                <a:solidFill>
                  <a:srgbClr val="FFFF00"/>
                </a:solidFill>
              </a:rPr>
              <a:t>Мы все способны - в это верьте –</a:t>
            </a:r>
          </a:p>
          <a:p>
            <a:pPr algn="ctr"/>
            <a:r>
              <a:rPr lang="ru-RU" sz="3200">
                <a:solidFill>
                  <a:srgbClr val="FFFF00"/>
                </a:solidFill>
              </a:rPr>
              <a:t>За горизонты заглянуть!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Объект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z="6000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marL="0" indent="0" algn="ctr">
              <a:buFont typeface="Arial" charset="0"/>
              <a:buNone/>
            </a:pPr>
            <a:endParaRPr lang="ru-RU" sz="6000" b="1" i="1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2640013"/>
            <a:ext cx="4032250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E0E02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Blob tree </a:t>
            </a:r>
            <a:br>
              <a:rPr lang="en-US" sz="4000" smtClean="0"/>
            </a:br>
            <a:r>
              <a:rPr lang="ru-RU" sz="2400" smtClean="0">
                <a:solidFill>
                  <a:schemeClr val="accent2"/>
                </a:solidFill>
                <a:latin typeface="Script MT Bold" pitchFamily="66" charset="0"/>
              </a:rPr>
              <a:t>ИНТЕРЕСНЫЙ ТЕСТ. Где вы на этом дереве?</a:t>
            </a:r>
            <a:br>
              <a:rPr lang="ru-RU" sz="2400" smtClean="0">
                <a:solidFill>
                  <a:schemeClr val="accent2"/>
                </a:solidFill>
                <a:latin typeface="Script MT Bold" pitchFamily="66" charset="0"/>
              </a:rPr>
            </a:br>
            <a:r>
              <a:rPr lang="ru-RU" sz="1200" smtClean="0"/>
              <a:t/>
            </a:r>
            <a:br>
              <a:rPr lang="ru-RU" sz="1200" smtClean="0"/>
            </a:br>
            <a:endParaRPr lang="ru-RU" sz="1200" smtClean="0"/>
          </a:p>
        </p:txBody>
      </p:sp>
      <p:pic>
        <p:nvPicPr>
          <p:cNvPr id="27651" name="Picture 2" descr="C:\Users\Айгуль\Desktop\РАБОЧИЙ СТОЛ\2015-2016\blobtre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1195388"/>
            <a:ext cx="4908550" cy="566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1196975"/>
            <a:ext cx="9144000" cy="5661025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71" name="Rectangle 3"/>
          <p:cNvSpPr>
            <a:spLocks noChangeArrowheads="1"/>
          </p:cNvSpPr>
          <p:nvPr/>
        </p:nvSpPr>
        <p:spPr bwMode="auto">
          <a:xfrm>
            <a:off x="0" y="-436563"/>
            <a:ext cx="9144000" cy="805656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№ 1, 3, 6 или 7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характеризует вас как целеустремленного человека, который не боится никаких препятствий и преград.</a:t>
            </a:r>
            <a:b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2, 11, 12, 18 или 19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вы общительный человек, который всегда окажет любую поддержку </a:t>
            </a:r>
            <a:endParaRPr lang="en-US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номер </a:t>
            </a:r>
            <a:r>
              <a:rPr lang="ru-RU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определяет вас как человека с устойчивой жизненной позицией и желающего добиться всевозможных успехов без преодоления трудностей.</a:t>
            </a:r>
            <a:b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Номер 5</a:t>
            </a: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— вы часто бываете утомлены, слабы, у вас небольшой запас жизненных сил.</a:t>
            </a:r>
            <a:b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номер 9</a:t>
            </a: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— вы веселый человек, любящий развлечения.</a:t>
            </a:r>
            <a:b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Номер 13 или 21</a:t>
            </a: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— вы замкнуты, часто подвержены внутренним тревогам и избегаете частого общения с людьми.</a:t>
            </a:r>
            <a:b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Номер 8</a:t>
            </a: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— вы любите уходить в себя, размышлять о чем-то своем </a:t>
            </a:r>
            <a:endParaRPr lang="en-US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номера 10 или 15</a:t>
            </a: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— у вас нормальная адаптация к жизни, вы находитесь в комфортном состоянии.</a:t>
            </a:r>
            <a:b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Номер 14</a:t>
            </a: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— вы падаете в эмоциональную пропасть, скорее всего, подвержены внутреннему кризису.</a:t>
            </a:r>
            <a:b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номер 20</a:t>
            </a: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обычно выбирают люди с завышенной самооценкой. Вы прирожденный лидер и хотите, чтобы люди прислушивались именно к вам и ни к кому другому.</a:t>
            </a:r>
            <a:b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ru-RU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ru-RU">
                <a:solidFill>
                  <a:schemeClr val="accent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№ 16?</a:t>
            </a:r>
            <a:r>
              <a:rPr lang="ru-RU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Вы ощущаете себя уставшим от необходимости поддерживать кого-то, но, возможно, вы увидели на этой картинке, </a:t>
            </a:r>
            <a:r>
              <a:rPr lang="ru-RU">
                <a:solidFill>
                  <a:schemeClr val="accent2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что номер 17</a:t>
            </a:r>
            <a:r>
              <a:rPr lang="ru-RU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вас обнимает </a:t>
            </a:r>
            <a:r>
              <a:rPr lang="ru-RU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ahoma" pitchFamily="34" charset="0"/>
              </a:rPr>
              <a:t>—</a:t>
            </a:r>
            <a:r>
              <a:rPr lang="ru-RU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в таком случае вы склонны расценивать себя как человека, окруженного вниманием.</a:t>
            </a:r>
            <a:endParaRPr lang="ru-RU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 animBg="1"/>
      <p:bldP spid="3687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http://festival.1september.ru/articles/611193/img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450"/>
            <a:ext cx="9144000" cy="6813550"/>
          </a:xfrm>
          <a:prstGeom prst="rect">
            <a:avLst/>
          </a:prstGeom>
          <a:noFill/>
          <a:ln w="76200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70C0"/>
                </a:solidFill>
                <a:latin typeface="Georgia" pitchFamily="18" charset="0"/>
              </a:rPr>
              <a:t>«Лестница / Гора успеха»</a:t>
            </a:r>
          </a:p>
        </p:txBody>
      </p:sp>
      <p:pic>
        <p:nvPicPr>
          <p:cNvPr id="29698" name="Picture 2" descr="http://engschool16.ru/files/metod-kopilka/PirskayaGI/lestnica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71650"/>
            <a:ext cx="9144000" cy="4029075"/>
          </a:xfrm>
          <a:prstGeom prst="rect">
            <a:avLst/>
          </a:prstGeom>
          <a:noFill/>
          <a:ln w="7620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30724" name="Picture 4" descr="unname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http://oboi-dlja-stola.ru/file/11437/760x0/16:9/%D0%A1%D0%B8%D0%BD%D0%B8%D0%B9-%D1%84%D0%BE%D0%BD.jpg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1746" name="Rectangle 2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smtClean="0">
                <a:solidFill>
                  <a:srgbClr val="FFFF00"/>
                </a:solidFill>
              </a:rPr>
              <a:t>«ПОЕЗД»</a:t>
            </a:r>
          </a:p>
        </p:txBody>
      </p:sp>
      <p:pic>
        <p:nvPicPr>
          <p:cNvPr id="31747" name="Picture 5" descr="imgpreview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508500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Rectangle 6"/>
          <p:cNvSpPr>
            <a:spLocks noChangeArrowheads="1"/>
          </p:cNvSpPr>
          <p:nvPr/>
        </p:nvSpPr>
        <p:spPr bwMode="auto">
          <a:xfrm>
            <a:off x="0" y="1412875"/>
            <a:ext cx="9144000" cy="3081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/>
              <a:t>На парте два жетона: один – с улыбающимся личиком, другой – с грустным. </a:t>
            </a:r>
          </a:p>
          <a:p>
            <a:r>
              <a:rPr lang="ru-RU" sz="2800"/>
              <a:t>На доске поезд с вагончиками, на которых обозначены этапы урока. </a:t>
            </a:r>
          </a:p>
          <a:p>
            <a:r>
              <a:rPr lang="ru-RU" sz="2800"/>
              <a:t>Детям предлагают опустить «веселое личико» в тот вагончик, который указывает на то задание, которое вам было интересно выполнять.</a:t>
            </a:r>
            <a:r>
              <a:rPr lang="ru-RU" sz="24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l"/>
            <a:r>
              <a:rPr lang="ru-RU" smtClean="0">
                <a:latin typeface="Arial" charset="0"/>
              </a:rPr>
              <a:t>«Гимнастика»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>
          <a:xfrm>
            <a:off x="0" y="1125538"/>
            <a:ext cx="9144000" cy="5732462"/>
          </a:xfrm>
          <a:solidFill>
            <a:srgbClr val="E0E02E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mtClean="0"/>
              <a:t>Присесть на корточки –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/>
              <a:t>низкая оценка.</a:t>
            </a:r>
          </a:p>
          <a:p>
            <a:pPr>
              <a:lnSpc>
                <a:spcPct val="90000"/>
              </a:lnSpc>
            </a:pPr>
            <a:r>
              <a:rPr lang="ru-RU" smtClean="0"/>
              <a:t>Присесть, согнув ноги, –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/>
              <a:t>не высокая оценка.</a:t>
            </a:r>
          </a:p>
          <a:p>
            <a:pPr>
              <a:lnSpc>
                <a:spcPct val="90000"/>
              </a:lnSpc>
            </a:pPr>
            <a:r>
              <a:rPr lang="ru-RU" smtClean="0"/>
              <a:t>Обычная поза «Руки по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/>
              <a:t>швам» - удовл. оценка.</a:t>
            </a:r>
          </a:p>
          <a:p>
            <a:pPr>
              <a:lnSpc>
                <a:spcPct val="90000"/>
              </a:lnSpc>
            </a:pPr>
            <a:r>
              <a:rPr lang="ru-RU" smtClean="0"/>
              <a:t>Поднять руки в локтях –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/>
              <a:t>хорошая оценка.</a:t>
            </a:r>
          </a:p>
          <a:p>
            <a:pPr>
              <a:lnSpc>
                <a:spcPct val="90000"/>
              </a:lnSpc>
            </a:pPr>
            <a:r>
              <a:rPr lang="ru-RU" smtClean="0"/>
              <a:t>Поднять вверх, хлопая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mtClean="0"/>
              <a:t>в ладони -«отлично».  </a:t>
            </a:r>
          </a:p>
        </p:txBody>
      </p:sp>
      <p:sp>
        <p:nvSpPr>
          <p:cNvPr id="32771" name="AutoShape 5" descr="cXqS_rC2ylE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0"/>
            <a:ext cx="435610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2852738"/>
            <a:ext cx="3563938" cy="238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62838" y="1484313"/>
            <a:ext cx="1681162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7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4741863"/>
            <a:ext cx="3779837" cy="211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84213" y="3213100"/>
          <a:ext cx="7416800" cy="3455988"/>
        </p:xfrm>
        <a:graphic>
          <a:graphicData uri="http://schemas.openxmlformats.org/drawingml/2006/table">
            <a:tbl>
              <a:tblPr/>
              <a:tblGrid>
                <a:gridCol w="3708400"/>
                <a:gridCol w="3708400"/>
              </a:tblGrid>
              <a:tr h="690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5406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задания</a:t>
                      </a:r>
                      <a:endParaRPr kumimoji="0" lang="ru-RU" sz="2000" b="0" i="1" u="none" strike="noStrike" cap="none" normalizeH="0" baseline="0" smtClean="0">
                        <a:ln>
                          <a:noFill/>
                        </a:ln>
                        <a:solidFill>
                          <a:srgbClr val="25406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25406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Отметка</a:t>
                      </a:r>
                      <a:endParaRPr kumimoji="0" lang="ru-RU" sz="2000" b="0" i="1" u="none" strike="noStrike" cap="none" normalizeH="0" baseline="0" smtClean="0">
                        <a:ln>
                          <a:noFill/>
                        </a:ln>
                        <a:solidFill>
                          <a:srgbClr val="25406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21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05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21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05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Заголовок 1"/>
          <p:cNvSpPr txBox="1">
            <a:spLocks/>
          </p:cNvSpPr>
          <p:nvPr/>
        </p:nvSpPr>
        <p:spPr>
          <a:xfrm>
            <a:off x="323528" y="369366"/>
            <a:ext cx="8229600" cy="1512616"/>
          </a:xfrm>
          <a:prstGeom prst="rect">
            <a:avLst/>
          </a:prstGeom>
        </p:spPr>
        <p:txBody>
          <a:bodyPr>
            <a:normAutofit fontScale="60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i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5300" b="1" dirty="0">
                <a:solidFill>
                  <a:srgbClr val="000099"/>
                </a:solidFill>
              </a:rPr>
              <a:t>Рефлексия деятельности  на уроке</a:t>
            </a:r>
            <a:r>
              <a:rPr lang="ru-RU" sz="5300" b="1" i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lang="en-US" sz="5300" b="1" i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5300" b="1" i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5300" b="1" i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Лист самоконтроля</a:t>
            </a:r>
            <a:r>
              <a:rPr lang="ru-RU" sz="5300" b="1" i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 </a:t>
            </a:r>
            <a:r>
              <a:rPr lang="ru-RU" sz="5300" b="1" i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b="1" i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5300" b="1" i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815" name="Rectangle 8"/>
          <p:cNvSpPr>
            <a:spLocks noChangeArrowheads="1"/>
          </p:cNvSpPr>
          <p:nvPr/>
        </p:nvSpPr>
        <p:spPr bwMode="auto">
          <a:xfrm>
            <a:off x="0" y="476250"/>
            <a:ext cx="8604250" cy="29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 sz="2400">
              <a:solidFill>
                <a:srgbClr val="25406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>
              <a:solidFill>
                <a:srgbClr val="25406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Ведется на протяжении всего урока.</a:t>
            </a:r>
          </a:p>
          <a:p>
            <a:endParaRPr lang="ru-RU" sz="28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8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Фамилия, имя ученика _____________________________</a:t>
            </a:r>
          </a:p>
          <a:p>
            <a:pPr eaLnBrk="0" hangingPunct="0"/>
            <a:endParaRPr lang="ru-RU" sz="28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816" name="Рисунок 12" descr="00105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5463" y="1327150"/>
            <a:ext cx="1368425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4" name="Picture 2" descr="C:\Users\Дима\Desktop\DSC029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163638"/>
            <a:ext cx="8856663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5860</TotalTime>
  <Words>823</Words>
  <PresentationFormat>Экран (4:3)</PresentationFormat>
  <Paragraphs>165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5" baseType="lpstr">
      <vt:lpstr>Arial</vt:lpstr>
      <vt:lpstr>Calibri</vt:lpstr>
      <vt:lpstr>Georgia</vt:lpstr>
      <vt:lpstr>Script MT Bold</vt:lpstr>
      <vt:lpstr>Times New Roman</vt:lpstr>
      <vt:lpstr>Tahoma</vt:lpstr>
      <vt:lpstr>Тема Office</vt:lpstr>
      <vt:lpstr>Слайд 1</vt:lpstr>
      <vt:lpstr>« Дерево чувств »</vt:lpstr>
      <vt:lpstr>Blob tree  ИНТЕРЕСНЫЙ ТЕСТ. Где вы на этом дереве?  </vt:lpstr>
      <vt:lpstr>Слайд 4</vt:lpstr>
      <vt:lpstr>«Лестница / Гора успеха»</vt:lpstr>
      <vt:lpstr>Слайд 6</vt:lpstr>
      <vt:lpstr>«ПОЕЗД»</vt:lpstr>
      <vt:lpstr>«Гимнастика»</vt:lpstr>
      <vt:lpstr>Слайд 9</vt:lpstr>
      <vt:lpstr>«Я сделал!»</vt:lpstr>
      <vt:lpstr>«Градусник»</vt:lpstr>
      <vt:lpstr>Слайд 12</vt:lpstr>
      <vt:lpstr>Слайд 13</vt:lpstr>
      <vt:lpstr>Учащиеся получают карточки и отвечают на вопросы</vt:lpstr>
      <vt:lpstr>Слайд 15</vt:lpstr>
      <vt:lpstr>«Синквейн» Правила написания синквейна</vt:lpstr>
      <vt:lpstr>Слайд 17</vt:lpstr>
      <vt:lpstr>Слайд 18</vt:lpstr>
      <vt:lpstr>Слайд 19</vt:lpstr>
      <vt:lpstr>“2 stars and 1 wish”</vt:lpstr>
      <vt:lpstr>Учащиеся рисуют контур своей руки и отвечают на вопросы</vt:lpstr>
      <vt:lpstr>«3 победы 1 действие»</vt:lpstr>
      <vt:lpstr>«ПОПС формула» </vt:lpstr>
      <vt:lpstr>“INSERT”</vt:lpstr>
      <vt:lpstr>“KWL chart”</vt:lpstr>
      <vt:lpstr>Lolly sticks</vt:lpstr>
      <vt:lpstr>Заключение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и приемы обратной связи с учащимися на уроке</dc:title>
  <dc:creator>Айгуль Кульжабекова</dc:creator>
  <cp:lastModifiedBy>Admin</cp:lastModifiedBy>
  <cp:revision>60</cp:revision>
  <dcterms:created xsi:type="dcterms:W3CDTF">2016-02-22T03:13:16Z</dcterms:created>
  <dcterms:modified xsi:type="dcterms:W3CDTF">2021-04-16T19:51:03Z</dcterms:modified>
</cp:coreProperties>
</file>