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56" r:id="rId4"/>
    <p:sldId id="265" r:id="rId5"/>
    <p:sldId id="257" r:id="rId6"/>
    <p:sldId id="266" r:id="rId7"/>
    <p:sldId id="258" r:id="rId8"/>
    <p:sldId id="267" r:id="rId9"/>
    <p:sldId id="259" r:id="rId10"/>
    <p:sldId id="268" r:id="rId11"/>
    <p:sldId id="261" r:id="rId12"/>
    <p:sldId id="269" r:id="rId13"/>
    <p:sldId id="262" r:id="rId14"/>
    <p:sldId id="270" r:id="rId15"/>
    <p:sldId id="263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61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96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605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34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2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4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761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543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397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799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069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3D03F-FCBD-497A-B45C-EEFE677E9AD7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15738-083C-4E0D-AD14-56251C79F5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034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92D050"/>
                </a:solidFill>
              </a:rPr>
              <a:t>Заниматика</a:t>
            </a:r>
            <a:r>
              <a:rPr lang="ru-RU" b="1" dirty="0" smtClean="0">
                <a:solidFill>
                  <a:srgbClr val="92D050"/>
                </a:solidFill>
              </a:rPr>
              <a:t> </a:t>
            </a:r>
            <a:endParaRPr lang="ru-RU" b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 мотивам книги «Головоломки и весёлые задачи. Развиваем логику» Якова </a:t>
            </a:r>
            <a:r>
              <a:rPr lang="ru-RU" dirty="0" err="1" smtClean="0"/>
              <a:t>Исидоровича</a:t>
            </a:r>
            <a:r>
              <a:rPr lang="ru-RU" dirty="0" smtClean="0"/>
              <a:t> Перельмана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989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460" y="767182"/>
            <a:ext cx="10984340" cy="44320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67097" y="1058091"/>
            <a:ext cx="7876903" cy="3747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E00024"/>
                </a:solidFill>
                <a:effectLst/>
                <a:latin typeface="GaramondC-BoldItalic"/>
                <a:ea typeface="Calibri" panose="020F0502020204030204" pitchFamily="34" charset="0"/>
                <a:cs typeface="GaramondC-BoldItalic"/>
              </a:rPr>
              <a:t>Закат солнца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PragmaticaC"/>
                <a:ea typeface="Calibri" panose="020F0502020204030204" pitchFamily="34" charset="0"/>
                <a:cs typeface="PragmaticaC"/>
              </a:rPr>
              <a:t>Посмотрите на изображённый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PragmaticaC"/>
                <a:ea typeface="Calibri" panose="020F0502020204030204" pitchFamily="34" charset="0"/>
                <a:cs typeface="PragmaticaC"/>
              </a:rPr>
              <a:t>здесь закат солнца и скажите,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PragmaticaC"/>
                <a:ea typeface="Calibri" panose="020F0502020204030204" pitchFamily="34" charset="0"/>
                <a:cs typeface="PragmaticaC"/>
              </a:rPr>
              <a:t>правильно ли он нарисован.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PragmaticaC"/>
                <a:ea typeface="Calibri" panose="020F0502020204030204" pitchFamily="34" charset="0"/>
                <a:cs typeface="PragmaticaC"/>
              </a:rPr>
              <a:t>На этом рисунке есть одна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PragmaticaC"/>
                <a:ea typeface="Calibri" panose="020F0502020204030204" pitchFamily="34" charset="0"/>
                <a:cs typeface="PragmaticaC"/>
              </a:rPr>
              <a:t>несообразность, которую вам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PragmaticaC"/>
                <a:ea typeface="Calibri" panose="020F0502020204030204" pitchFamily="34" charset="0"/>
                <a:cs typeface="PragmaticaC"/>
              </a:rPr>
              <a:t>и нужно обнаружить.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000000"/>
                </a:solidFill>
                <a:effectLst/>
                <a:latin typeface="PragmaticaC"/>
                <a:ea typeface="Calibri" panose="020F0502020204030204" pitchFamily="34" charset="0"/>
                <a:cs typeface="PragmaticaC"/>
              </a:rPr>
              <a:t> 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300" dirty="0" smtClean="0">
                <a:solidFill>
                  <a:srgbClr val="000000"/>
                </a:solidFill>
                <a:effectLst/>
                <a:latin typeface="PragmaticaC"/>
                <a:ea typeface="Calibri" panose="020F0502020204030204" pitchFamily="34" charset="0"/>
                <a:cs typeface="PragmaticaC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894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8887"/>
          <a:stretch/>
        </p:blipFill>
        <p:spPr>
          <a:xfrm>
            <a:off x="1622089" y="-118201"/>
            <a:ext cx="8703031" cy="69762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2491" y="679269"/>
            <a:ext cx="753726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u="none" strike="noStrike" baseline="0" dirty="0" smtClean="0">
                <a:latin typeface="Humanist531CBT"/>
              </a:rPr>
              <a:t>РЕШЕНИЕ</a:t>
            </a:r>
          </a:p>
          <a:p>
            <a:r>
              <a:rPr lang="ru-RU" sz="2800" b="1" i="0" u="none" strike="noStrike" baseline="0" dirty="0" smtClean="0">
                <a:latin typeface="PragmaticaC"/>
              </a:rPr>
              <a:t>Несообразность рисунка состоит в том, что лунный серп обращён своей выпуклой стороной</a:t>
            </a:r>
            <a:r>
              <a:rPr lang="ru-RU" sz="2800" b="1" i="0" u="none" strike="noStrike" dirty="0" smtClean="0">
                <a:latin typeface="PragmaticaC"/>
              </a:rPr>
              <a:t> </a:t>
            </a:r>
            <a:r>
              <a:rPr lang="ru-RU" sz="2800" b="1" i="0" u="none" strike="noStrike" baseline="0" dirty="0" smtClean="0">
                <a:latin typeface="PragmaticaC"/>
              </a:rPr>
              <a:t>не к солнцу, а от солнца. Ведь луна освещается</a:t>
            </a:r>
            <a:r>
              <a:rPr lang="ru-RU" sz="2800" b="1" i="0" u="none" strike="noStrike" dirty="0" smtClean="0">
                <a:latin typeface="PragmaticaC"/>
              </a:rPr>
              <a:t> </a:t>
            </a:r>
            <a:r>
              <a:rPr lang="ru-RU" sz="2800" b="1" i="0" u="none" strike="noStrike" baseline="0" dirty="0" smtClean="0">
                <a:latin typeface="PragmaticaC"/>
              </a:rPr>
              <a:t>солнцем, значит, она никак не может быть обращена к нему своей неосвещённой стороной...</a:t>
            </a:r>
          </a:p>
        </p:txBody>
      </p:sp>
    </p:spTree>
    <p:extLst>
      <p:ext uri="{BB962C8B-B14F-4D97-AF65-F5344CB8AC3E}">
        <p14:creationId xmlns:p14="http://schemas.microsoft.com/office/powerpoint/2010/main" val="3257255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b="1" i="1" dirty="0" smtClean="0">
                <a:solidFill>
                  <a:srgbClr val="E00024"/>
                </a:solidFill>
                <a:effectLst/>
                <a:latin typeface="GaramondC-BoldItalic"/>
                <a:ea typeface="Calibri" panose="020F0502020204030204" pitchFamily="34" charset="0"/>
                <a:cs typeface="GaramondC-BoldItalic"/>
              </a:rPr>
              <a:t>Четырьмя пятёрками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Нужно выразить число 16 с помощью 4 пятёрок,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соединяя их знаками действий. Как это сделать?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 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6630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7902" y="1965008"/>
            <a:ext cx="12219902" cy="310112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36868" y="3059668"/>
            <a:ext cx="64138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none" strike="noStrike" baseline="0" dirty="0" smtClean="0">
                <a:latin typeface="Humanist531CBT"/>
              </a:rPr>
              <a:t>РЕШЕНИЕ</a:t>
            </a:r>
          </a:p>
          <a:p>
            <a:r>
              <a:rPr lang="ru-RU" sz="2800" b="1" i="0" u="none" strike="noStrike" baseline="0" dirty="0" smtClean="0">
                <a:latin typeface="PragmaticaC"/>
              </a:rPr>
              <a:t>Существует только один способ:</a:t>
            </a:r>
          </a:p>
          <a:p>
            <a:r>
              <a:rPr lang="ru-RU" sz="2800" b="1" i="0" u="none" strike="noStrike" baseline="0" dirty="0" smtClean="0">
                <a:latin typeface="PragmaticaC"/>
              </a:rPr>
              <a:t>55 : 5 + 5 = 16.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815400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934"/>
            <a:ext cx="10515600" cy="4675983"/>
          </a:xfrm>
        </p:spPr>
        <p:txBody>
          <a:bodyPr>
            <a:norm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altLang="ru-RU" sz="2400" b="1" i="1" dirty="0">
                <a:solidFill>
                  <a:srgbClr val="E00024"/>
                </a:solidFill>
                <a:latin typeface="Calibri" panose="020F0502020204030204" pitchFamily="34" charset="0"/>
                <a:ea typeface="Calibri" panose="020F0502020204030204" pitchFamily="34" charset="0"/>
                <a:cs typeface="GaramondC-BoldItalic" charset="-52"/>
              </a:rPr>
              <a:t>Шесть монет</a:t>
            </a:r>
            <a:r>
              <a:rPr lang="ru-RU" altLang="ru-RU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altLang="ru-RU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altLang="ru-RU" sz="2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PragmaticaC" charset="-52"/>
              </a:rPr>
              <a:t>Надо разложить 6 монет в три ряда так, чтобы в каждом ряду было по 3 монеты. Вы думаете, это невозможно? Не хватает ещё трёх монет? А вот посмотрите, как они расположены на рисунке. Вы видите здесь три ряда монет, по три в каждом ряду. Значит, задача решена. Правда, ряды перекрещиваются, но ведь это не было запрещено. Теперь попробуйте сами догадаться, как можно решить ту же задачу ещё и другим способом.</a:t>
            </a:r>
            <a:r>
              <a:rPr lang="ru-RU" altLang="ru-RU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altLang="ru-RU" sz="24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r>
              <a:rPr lang="ru-RU" altLang="ru-RU" sz="24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PropisiRU" charset="-52"/>
              </a:rPr>
              <a:t>Делайте  выводы!</a:t>
            </a:r>
            <a:r>
              <a:rPr lang="ru-RU" altLang="ru-RU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  <a:t/>
            </a:r>
            <a:br>
              <a:rPr lang="ru-RU" altLang="ru-RU" sz="2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+mn-cs"/>
              </a:rPr>
            </a:br>
            <a:endParaRPr lang="ru-RU" sz="2400" b="1" dirty="0"/>
          </a:p>
        </p:txBody>
      </p:sp>
      <p:pic>
        <p:nvPicPr>
          <p:cNvPr id="2049" name="Рисунок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47073"/>
            <a:ext cx="5940425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3422470"/>
            <a:ext cx="10683240" cy="304364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792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658" y="1389093"/>
            <a:ext cx="11672684" cy="54689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45474" y="2859614"/>
            <a:ext cx="551252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u="none" strike="noStrike" baseline="0" dirty="0" smtClean="0">
                <a:latin typeface="Humanist531CBT"/>
              </a:rPr>
              <a:t>РЕШЕНИЕ</a:t>
            </a:r>
          </a:p>
          <a:p>
            <a:r>
              <a:rPr lang="ru-RU" sz="2800" b="1" i="0" u="none" strike="noStrike" baseline="0" dirty="0" smtClean="0">
                <a:latin typeface="PragmaticaC"/>
              </a:rPr>
              <a:t>6 монет можно</a:t>
            </a:r>
          </a:p>
          <a:p>
            <a:r>
              <a:rPr lang="ru-RU" sz="2800" b="1" i="0" u="none" strike="noStrike" baseline="0" dirty="0" smtClean="0">
                <a:latin typeface="PragmaticaC"/>
              </a:rPr>
              <a:t>расположить в три</a:t>
            </a:r>
          </a:p>
          <a:p>
            <a:r>
              <a:rPr lang="ru-RU" sz="2800" b="1" i="0" u="none" strike="noStrike" baseline="0" dirty="0" smtClean="0">
                <a:latin typeface="PragmaticaC"/>
              </a:rPr>
              <a:t>ряда, по 3 в каждом,</a:t>
            </a:r>
          </a:p>
          <a:p>
            <a:r>
              <a:rPr lang="ru-RU" sz="2800" b="1" i="0" u="none" strike="noStrike" baseline="0" dirty="0" smtClean="0">
                <a:latin typeface="PragmaticaC"/>
              </a:rPr>
              <a:t>следующим образом.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2969364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13652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Молодцы!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76457" y="1821951"/>
            <a:ext cx="3869327" cy="3531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884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b="1" i="1" dirty="0" smtClean="0">
                <a:solidFill>
                  <a:srgbClr val="E00024"/>
                </a:solidFill>
                <a:effectLst/>
                <a:latin typeface="GaramondC-BoldItalic"/>
                <a:ea typeface="Calibri" panose="020F0502020204030204" pitchFamily="34" charset="0"/>
                <a:cs typeface="GaramondC-BoldItalic"/>
              </a:rPr>
              <a:t>Улитка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Улитка вздумала взобраться на дерево 15 м в высоту. В течение каждого дня она успевала подняться на 5 м, но каждую ночь, во время сна, спускалась вниз на 4 м. Через сколько  суток улитка достигнет вершины дерева?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 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 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258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66" y="1235070"/>
            <a:ext cx="10924904" cy="429383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3954" y="1554480"/>
            <a:ext cx="85300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Humanist531CBT"/>
              </a:rPr>
              <a:t>РЕШЕНИЕ</a:t>
            </a:r>
          </a:p>
          <a:p>
            <a:r>
              <a:rPr lang="ru-RU" sz="2800" b="1" dirty="0">
                <a:latin typeface="Helios"/>
              </a:rPr>
              <a:t>Через 10 суток и 1 день. В </a:t>
            </a:r>
            <a:r>
              <a:rPr lang="ru-RU" sz="2800" b="1" dirty="0" smtClean="0">
                <a:latin typeface="Helios"/>
              </a:rPr>
              <a:t>первые 10 </a:t>
            </a:r>
            <a:r>
              <a:rPr lang="ru-RU" sz="2800" b="1" dirty="0">
                <a:latin typeface="Helios"/>
              </a:rPr>
              <a:t>суток улитка поднимется на 10 м,</a:t>
            </a:r>
          </a:p>
          <a:p>
            <a:r>
              <a:rPr lang="ru-RU" sz="2800" b="1" dirty="0">
                <a:latin typeface="Helios"/>
              </a:rPr>
              <a:t>по 1 м в сутки. В течение же </a:t>
            </a:r>
            <a:r>
              <a:rPr lang="ru-RU" sz="2800" b="1" dirty="0" smtClean="0">
                <a:latin typeface="Helios"/>
              </a:rPr>
              <a:t>одного </a:t>
            </a:r>
            <a:r>
              <a:rPr lang="ru-RU" sz="2800" b="1" dirty="0">
                <a:latin typeface="Helios"/>
              </a:rPr>
              <a:t>следующего дня она проползёт ещё</a:t>
            </a:r>
          </a:p>
          <a:p>
            <a:r>
              <a:rPr lang="ru-RU" sz="2800" b="1" dirty="0">
                <a:latin typeface="Helios"/>
              </a:rPr>
              <a:t>5 м вверх, то есть достигнет </a:t>
            </a:r>
            <a:r>
              <a:rPr lang="ru-RU" sz="2800" b="1" dirty="0" smtClean="0">
                <a:latin typeface="Helios"/>
              </a:rPr>
              <a:t>верхушки </a:t>
            </a:r>
            <a:r>
              <a:rPr lang="ru-RU" sz="2800" b="1" dirty="0">
                <a:latin typeface="Helios"/>
              </a:rPr>
              <a:t>дерева</a:t>
            </a:r>
            <a:r>
              <a:rPr lang="ru-RU" sz="2800" dirty="0">
                <a:latin typeface="Helio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05691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b="1" i="1" dirty="0" smtClean="0">
                <a:solidFill>
                  <a:srgbClr val="E00024"/>
                </a:solidFill>
                <a:effectLst/>
                <a:latin typeface="GaramondC-BoldItalic"/>
                <a:ea typeface="Calibri" panose="020F0502020204030204" pitchFamily="34" charset="0"/>
                <a:cs typeface="GaramondC-BoldItalic"/>
              </a:rPr>
              <a:t>Пять обрывков цепи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Кузнецу принесли 5 цепей, по 3 звена в каждой, и велели соединить их в одну цепь. Прежде чем приняться за дело, кузнец стал думать о том, сколько колец понадобится для этого раскрыть и вновь заковать. Он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решил, что 4. Нельзя ли однако выполнить ту же работу, раскрыв меньше колец?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 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8654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747" y="2134656"/>
            <a:ext cx="11564174" cy="33985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5029" y="2495006"/>
            <a:ext cx="71453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Humanist531CBT"/>
              </a:rPr>
              <a:t>РЕШЕНИЕ</a:t>
            </a:r>
          </a:p>
          <a:p>
            <a:r>
              <a:rPr lang="ru-RU" sz="2800" b="1" dirty="0">
                <a:latin typeface="PragmaticaC"/>
              </a:rPr>
              <a:t>Достаточно разогнуть 3 </a:t>
            </a:r>
            <a:r>
              <a:rPr lang="ru-RU" sz="2800" b="1" dirty="0" smtClean="0">
                <a:latin typeface="PragmaticaC"/>
              </a:rPr>
              <a:t>кольца </a:t>
            </a:r>
          </a:p>
          <a:p>
            <a:r>
              <a:rPr lang="ru-RU" sz="2800" b="1" dirty="0" smtClean="0">
                <a:latin typeface="PragmaticaC"/>
              </a:rPr>
              <a:t>одной </a:t>
            </a:r>
            <a:r>
              <a:rPr lang="ru-RU" sz="2800" b="1" dirty="0">
                <a:latin typeface="PragmaticaC"/>
              </a:rPr>
              <a:t>цепи, </a:t>
            </a:r>
            <a:r>
              <a:rPr lang="ru-RU" sz="2800" b="1" dirty="0" smtClean="0">
                <a:latin typeface="PragmaticaC"/>
              </a:rPr>
              <a:t>и полученными </a:t>
            </a:r>
          </a:p>
          <a:p>
            <a:r>
              <a:rPr lang="ru-RU" sz="2800" b="1" dirty="0" smtClean="0">
                <a:latin typeface="PragmaticaC"/>
              </a:rPr>
              <a:t>кольцами </a:t>
            </a:r>
            <a:r>
              <a:rPr lang="ru-RU" sz="2800" b="1" dirty="0">
                <a:latin typeface="PragmaticaC"/>
              </a:rPr>
              <a:t>можно </a:t>
            </a:r>
            <a:r>
              <a:rPr lang="ru-RU" sz="2800" b="1" dirty="0" smtClean="0">
                <a:latin typeface="PragmaticaC"/>
              </a:rPr>
              <a:t>соединить концы </a:t>
            </a:r>
            <a:r>
              <a:rPr lang="ru-RU" sz="2800" b="1" dirty="0">
                <a:latin typeface="PragmaticaC"/>
              </a:rPr>
              <a:t>остальных 4 цепей.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73090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b="1" i="1" dirty="0" smtClean="0">
                <a:solidFill>
                  <a:srgbClr val="E00024"/>
                </a:solidFill>
                <a:effectLst/>
                <a:latin typeface="GaramondC-BoldItalic"/>
                <a:ea typeface="Calibri" panose="020F0502020204030204" pitchFamily="34" charset="0"/>
                <a:cs typeface="GaramondC-BoldItalic"/>
              </a:rPr>
              <a:t>Завтрак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Два отца и два сына съели за завтраком три яйца, причём каждый из них съел по целому яйцу. Как вы это объясните?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PropisiRU"/>
                <a:ea typeface="Calibri" panose="020F0502020204030204" pitchFamily="34" charset="0"/>
                <a:cs typeface="PropisiRU"/>
              </a:rPr>
              <a:t>Рассуждайте!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367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945" y="1384663"/>
            <a:ext cx="11758067" cy="39369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58937" y="1959429"/>
            <a:ext cx="66489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none" strike="noStrike" baseline="0" dirty="0" smtClean="0">
                <a:latin typeface="PragmaticaC"/>
              </a:rPr>
              <a:t>РЕШЕНИЕ</a:t>
            </a:r>
          </a:p>
          <a:p>
            <a:r>
              <a:rPr lang="ru-RU" sz="2800" b="1" i="0" u="none" strike="noStrike" baseline="0" dirty="0" smtClean="0">
                <a:latin typeface="PragmaticaC"/>
              </a:rPr>
              <a:t>Дело объясняется очень просто. Сели за стол не четверо,</a:t>
            </a:r>
            <a:r>
              <a:rPr lang="ru-RU" sz="2800" b="1" i="0" u="none" strike="noStrike" dirty="0" smtClean="0">
                <a:latin typeface="PragmaticaC"/>
              </a:rPr>
              <a:t> </a:t>
            </a:r>
            <a:r>
              <a:rPr lang="ru-RU" sz="2800" b="1" i="0" u="none" strike="noStrike" baseline="0" dirty="0" smtClean="0">
                <a:latin typeface="PragmaticaC"/>
              </a:rPr>
              <a:t>а только трое: дед, его сын</a:t>
            </a:r>
            <a:r>
              <a:rPr lang="ru-RU" sz="2800" b="1" i="0" u="none" strike="noStrike" dirty="0" smtClean="0">
                <a:latin typeface="PragmaticaC"/>
              </a:rPr>
              <a:t> </a:t>
            </a:r>
            <a:r>
              <a:rPr lang="ru-RU" sz="2800" b="1" i="0" u="none" strike="noStrike" baseline="0" dirty="0" smtClean="0">
                <a:latin typeface="PragmaticaC"/>
              </a:rPr>
              <a:t>и внук. Дед и сын — отцы, а</a:t>
            </a:r>
          </a:p>
          <a:p>
            <a:r>
              <a:rPr lang="ru-RU" sz="2800" b="1" i="0" u="none" strike="noStrike" baseline="0" dirty="0" smtClean="0">
                <a:latin typeface="PragmaticaC"/>
              </a:rPr>
              <a:t>сын и внук — сыновья.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39996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1247" y="1341185"/>
            <a:ext cx="4652553" cy="304490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8200" y="1341185"/>
            <a:ext cx="10748554" cy="3583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E00024"/>
                </a:solidFill>
                <a:effectLst/>
                <a:latin typeface="GaramondC-BoldItalic"/>
                <a:ea typeface="Calibri" panose="020F0502020204030204" pitchFamily="34" charset="0"/>
                <a:cs typeface="GaramondC-BoldItalic"/>
              </a:rPr>
              <a:t>Бочки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В магазин доставили 6 бочек керосина.  </a:t>
            </a:r>
            <a:r>
              <a:rPr lang="ru-RU" sz="2000" b="1" dirty="0" smtClean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   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PragmaticaC"/>
                <a:ea typeface="Calibri" panose="020F0502020204030204" pitchFamily="34" charset="0"/>
                <a:cs typeface="PragmaticaC"/>
              </a:rPr>
              <a:t>15</a:t>
            </a:r>
            <a:r>
              <a:rPr lang="ru-RU" sz="2000" b="1" dirty="0" smtClean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                                                                                                                                                        На </a:t>
            </a:r>
            <a:r>
              <a:rPr lang="ru-RU" sz="2000" b="1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рисунке обозначено, сколько</a:t>
            </a:r>
            <a:endParaRPr lang="ru-RU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вёдер было в каждой бочке. </a:t>
            </a:r>
            <a:endParaRPr lang="ru-RU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В первый же день нашлось два покупателя:  </a:t>
            </a:r>
            <a:r>
              <a:rPr lang="ru-RU" sz="2000" b="1" dirty="0" smtClean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PragmaticaC"/>
                <a:ea typeface="Calibri" panose="020F0502020204030204" pitchFamily="34" charset="0"/>
                <a:cs typeface="PragmaticaC"/>
              </a:rPr>
              <a:t>31      19</a:t>
            </a:r>
            <a:r>
              <a:rPr lang="ru-RU" sz="2000" b="1" dirty="0" smtClean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один </a:t>
            </a:r>
            <a:r>
              <a:rPr lang="ru-RU" sz="2000" b="1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купил целиком 2 бочки, другой — 3,</a:t>
            </a:r>
            <a:endParaRPr lang="ru-RU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 причём первый купил вдвое меньше керосина, </a:t>
            </a:r>
            <a:r>
              <a:rPr lang="ru-RU" sz="2000" b="1" dirty="0" smtClean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PragmaticaC"/>
                <a:ea typeface="Calibri" panose="020F0502020204030204" pitchFamily="34" charset="0"/>
                <a:cs typeface="PragmaticaC"/>
              </a:rPr>
              <a:t>20     16      18</a:t>
            </a:r>
            <a:endParaRPr lang="ru-RU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чем второй. Так что не пришлось даже </a:t>
            </a:r>
            <a:r>
              <a:rPr lang="ru-RU" sz="2000" b="1" dirty="0" smtClean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раскупоривать </a:t>
            </a:r>
            <a:r>
              <a:rPr lang="ru-RU" sz="2000" b="1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бочки</a:t>
            </a:r>
            <a:r>
              <a:rPr lang="ru-RU" sz="2000" b="1" dirty="0" smtClean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Из </a:t>
            </a:r>
            <a:r>
              <a:rPr lang="ru-RU" sz="2000" b="1" dirty="0">
                <a:solidFill>
                  <a:srgbClr val="000000"/>
                </a:solidFill>
                <a:latin typeface="PragmaticaC"/>
                <a:ea typeface="Calibri" panose="020F0502020204030204" pitchFamily="34" charset="0"/>
                <a:cs typeface="PragmaticaC"/>
              </a:rPr>
              <a:t>6 бочек на складе осталась всего 1.</a:t>
            </a:r>
            <a:endParaRPr lang="ru-RU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PragmaticaC"/>
                <a:ea typeface="Calibri" panose="020F0502020204030204" pitchFamily="34" charset="0"/>
                <a:cs typeface="PragmaticaC"/>
              </a:rPr>
              <a:t>Которая?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615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1966" y="429703"/>
            <a:ext cx="10424160" cy="599859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93669" y="849087"/>
            <a:ext cx="625710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u="none" strike="noStrike" baseline="0" dirty="0" smtClean="0">
                <a:latin typeface="Humanist531CBT"/>
              </a:rPr>
              <a:t>РЕШЕНИЕ</a:t>
            </a:r>
          </a:p>
          <a:p>
            <a:r>
              <a:rPr lang="ru-RU" sz="2400" b="0" i="0" u="none" strike="noStrike" baseline="0" dirty="0" smtClean="0">
                <a:latin typeface="PragmaticaC"/>
              </a:rPr>
              <a:t>Первый покупатель выбрал 15-ведёрную и 18-ведёрную бочки. Второй — 16-ведёрную, 19-ведёрную</a:t>
            </a:r>
          </a:p>
          <a:p>
            <a:r>
              <a:rPr lang="ru-RU" sz="2400" b="0" i="0" u="none" strike="noStrike" baseline="0" dirty="0" smtClean="0">
                <a:latin typeface="PragmaticaC"/>
              </a:rPr>
              <a:t>и 31-ведёрную. В самом деле:</a:t>
            </a:r>
          </a:p>
          <a:p>
            <a:r>
              <a:rPr lang="ru-RU" sz="2400" b="0" i="0" u="none" strike="noStrike" baseline="0" dirty="0" smtClean="0">
                <a:latin typeface="PragmaticaC"/>
              </a:rPr>
              <a:t>15 + 18 = 33</a:t>
            </a:r>
          </a:p>
          <a:p>
            <a:r>
              <a:rPr lang="ru-RU" sz="2400" b="0" i="0" u="none" strike="noStrike" baseline="0" dirty="0" smtClean="0">
                <a:latin typeface="PragmaticaC"/>
              </a:rPr>
              <a:t>16 + 19 + 31 = 66</a:t>
            </a:r>
          </a:p>
          <a:p>
            <a:r>
              <a:rPr lang="ru-RU" sz="2400" b="0" i="0" u="none" strike="noStrike" baseline="0" dirty="0" smtClean="0">
                <a:latin typeface="PragmaticaC"/>
              </a:rPr>
              <a:t>То есть второй покупатель при-</a:t>
            </a:r>
          </a:p>
          <a:p>
            <a:r>
              <a:rPr lang="ru-RU" sz="2400" b="0" i="0" u="none" strike="noStrike" baseline="0" dirty="0" smtClean="0">
                <a:latin typeface="PragmaticaC"/>
              </a:rPr>
              <a:t>обрёл вдвое больше керосина,</a:t>
            </a:r>
          </a:p>
          <a:p>
            <a:r>
              <a:rPr lang="ru-RU" sz="2400" b="0" i="0" u="none" strike="noStrike" baseline="0" dirty="0" smtClean="0">
                <a:latin typeface="PragmaticaC"/>
              </a:rPr>
              <a:t>чем первый. Осталась непроданной 20-ведёрная бочка. Это единственный возможный ответ. Другие сочетания не дают требуемого соотношения.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4259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508</Words>
  <Application>Microsoft Office PowerPoint</Application>
  <PresentationFormat>Широкоэкранный</PresentationFormat>
  <Paragraphs>66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GaramondC-BoldItalic</vt:lpstr>
      <vt:lpstr>Helios</vt:lpstr>
      <vt:lpstr>Humanist531CBT</vt:lpstr>
      <vt:lpstr>PragmaticaC</vt:lpstr>
      <vt:lpstr>PropisiRU</vt:lpstr>
      <vt:lpstr>Times New Roman</vt:lpstr>
      <vt:lpstr>Тема Office</vt:lpstr>
      <vt:lpstr>Заниматика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Шесть монет Надо разложить 6 монет в три ряда так, чтобы в каждом ряду было по 3 монеты. Вы думаете, это невозможно? Не хватает ещё трёх монет? А вот посмотрите, как они расположены на рисунке. Вы видите здесь три ряда монет, по три в каждом ряду. Значит, задача решена. Правда, ряды перекрещиваются, но ведь это не было запрещено. Теперь попробуйте сами догадаться, как можно решить ту же задачу ещё и другим способом. Делайте  выводы! </vt:lpstr>
      <vt:lpstr>Презентация PowerPoint</vt:lpstr>
      <vt:lpstr>Молодцы!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Н. Петрова</dc:creator>
  <cp:lastModifiedBy>Наталья Н. Петрова</cp:lastModifiedBy>
  <cp:revision>6</cp:revision>
  <dcterms:created xsi:type="dcterms:W3CDTF">2021-04-05T05:45:18Z</dcterms:created>
  <dcterms:modified xsi:type="dcterms:W3CDTF">2021-04-05T06:36:55Z</dcterms:modified>
</cp:coreProperties>
</file>