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0" r:id="rId3"/>
    <p:sldId id="261" r:id="rId4"/>
    <p:sldId id="264" r:id="rId5"/>
    <p:sldId id="263" r:id="rId6"/>
    <p:sldId id="262" r:id="rId7"/>
    <p:sldId id="259" r:id="rId8"/>
    <p:sldId id="269" r:id="rId9"/>
    <p:sldId id="268" r:id="rId10"/>
    <p:sldId id="284" r:id="rId11"/>
    <p:sldId id="283" r:id="rId12"/>
    <p:sldId id="285" r:id="rId13"/>
    <p:sldId id="286" r:id="rId14"/>
    <p:sldId id="270" r:id="rId15"/>
    <p:sldId id="272" r:id="rId16"/>
    <p:sldId id="274" r:id="rId17"/>
    <p:sldId id="275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6919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Je </a:t>
            </a:r>
            <a:r>
              <a:rPr lang="en-US" b="1" i="1" dirty="0" err="1" smtClean="0">
                <a:solidFill>
                  <a:srgbClr val="FF0000"/>
                </a:solidFill>
              </a:rPr>
              <a:t>vais</a:t>
            </a:r>
            <a:r>
              <a:rPr lang="en-US" b="1" i="1" dirty="0" smtClean="0">
                <a:solidFill>
                  <a:srgbClr val="FF0000"/>
                </a:solidFill>
              </a:rPr>
              <a:t> au </a:t>
            </a:r>
            <a:r>
              <a:rPr lang="en-US" b="1" i="1" dirty="0" err="1" smtClean="0">
                <a:solidFill>
                  <a:srgbClr val="FF0000"/>
                </a:solidFill>
              </a:rPr>
              <a:t>magasin</a:t>
            </a:r>
            <a:r>
              <a:rPr lang="en-US" b="1" i="1" dirty="0" smtClean="0">
                <a:solidFill>
                  <a:srgbClr val="FF0000"/>
                </a:solidFill>
              </a:rPr>
              <a:t> d</a:t>
            </a:r>
            <a:r>
              <a:rPr lang="fr-FR" b="1" i="1" dirty="0" smtClean="0">
                <a:solidFill>
                  <a:srgbClr val="FF0000"/>
                </a:solidFill>
              </a:rPr>
              <a:t>’alimentation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>
                <a:solidFill>
                  <a:srgbClr val="7030A0"/>
                </a:solidFill>
              </a:rPr>
              <a:t>Commerces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</a:rPr>
              <a:t>alimentaires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12776"/>
            <a:ext cx="4041775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Презентация  к уроку</a:t>
            </a:r>
            <a:r>
              <a:rPr lang="en-US" b="1" i="1" dirty="0" smtClean="0"/>
              <a:t> </a:t>
            </a:r>
            <a:r>
              <a:rPr lang="ru-RU" b="1" i="1" dirty="0" smtClean="0"/>
              <a:t> французского языка по теме </a:t>
            </a:r>
            <a:r>
              <a:rPr lang="ru-RU" b="1" dirty="0" smtClean="0"/>
              <a:t>: </a:t>
            </a:r>
            <a:r>
              <a:rPr lang="ru-RU" b="1" dirty="0" smtClean="0">
                <a:solidFill>
                  <a:srgbClr val="7030A0"/>
                </a:solidFill>
              </a:rPr>
              <a:t>«Продуктовый магазин» </a:t>
            </a:r>
            <a:r>
              <a:rPr lang="ru-RU" b="1" i="1" dirty="0" smtClean="0"/>
              <a:t>в 6 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Составитель  :</a:t>
            </a:r>
          </a:p>
          <a:p>
            <a:pPr>
              <a:buNone/>
            </a:pPr>
            <a:r>
              <a:rPr lang="ru-RU" b="1" i="1" dirty="0" smtClean="0"/>
              <a:t>      Кирсанова В. В ., учитель ГБОУ гимназия №</a:t>
            </a:r>
            <a:r>
              <a:rPr lang="ru-RU" b="1" i="1" dirty="0" smtClean="0"/>
              <a:t>631</a:t>
            </a:r>
            <a:endParaRPr lang="en-US" b="1" i="1" dirty="0" smtClean="0"/>
          </a:p>
          <a:p>
            <a:pPr algn="ctr">
              <a:buNone/>
            </a:pPr>
            <a:r>
              <a:rPr lang="ru-RU" b="1" dirty="0" smtClean="0"/>
              <a:t>Санкт-Петербург</a:t>
            </a:r>
            <a:endParaRPr lang="ru-RU" b="1" dirty="0"/>
          </a:p>
        </p:txBody>
      </p:sp>
      <p:pic>
        <p:nvPicPr>
          <p:cNvPr id="2050" name="Picture 2" descr="F:\К ПРЕЗЕНТАЦИИ  ЕДА\КАРТИНКА ЕДА №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" y="2174875"/>
            <a:ext cx="3951288" cy="395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Article </a:t>
            </a:r>
            <a:r>
              <a:rPr lang="en-US" b="1" dirty="0" err="1" smtClean="0">
                <a:solidFill>
                  <a:srgbClr val="FF0000"/>
                </a:solidFill>
              </a:rPr>
              <a:t>partitif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</a:t>
            </a:r>
          </a:p>
          <a:p>
            <a:pPr>
              <a:buNone/>
            </a:pPr>
            <a:r>
              <a:rPr lang="en-US" dirty="0" smtClean="0"/>
              <a:t>          </a:t>
            </a:r>
            <a:r>
              <a:rPr lang="ru-RU" dirty="0" smtClean="0"/>
              <a:t>Когда вместо 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la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 du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 de</a:t>
            </a:r>
            <a:r>
              <a:rPr lang="ru-RU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l</a:t>
            </a:r>
            <a:r>
              <a:rPr lang="fr-FR" b="1" dirty="0" smtClean="0">
                <a:solidFill>
                  <a:srgbClr val="FF0000"/>
                </a:solidFill>
              </a:rPr>
              <a:t>’ , </a:t>
            </a:r>
            <a:r>
              <a:rPr lang="en-US" b="1" dirty="0" smtClean="0">
                <a:solidFill>
                  <a:srgbClr val="FF0000"/>
                </a:solidFill>
              </a:rPr>
              <a:t> des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                       </a:t>
            </a:r>
            <a:r>
              <a:rPr lang="ru-RU" dirty="0" smtClean="0"/>
              <a:t>ставится</a:t>
            </a:r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en-US" sz="4400" b="1" dirty="0" smtClean="0">
                <a:solidFill>
                  <a:srgbClr val="FF0000"/>
                </a:solidFill>
              </a:rPr>
              <a:t>de</a:t>
            </a:r>
          </a:p>
          <a:p>
            <a:pPr>
              <a:buNone/>
            </a:pPr>
            <a:r>
              <a:rPr lang="en-US" sz="2800" b="1" dirty="0" smtClean="0"/>
              <a:t>         </a:t>
            </a:r>
            <a:r>
              <a:rPr lang="ru-RU" sz="2800" dirty="0" smtClean="0"/>
              <a:t>После </a:t>
            </a:r>
            <a:r>
              <a:rPr lang="ru-RU" sz="2800" b="1" dirty="0" smtClean="0">
                <a:solidFill>
                  <a:srgbClr val="C00000"/>
                </a:solidFill>
              </a:rPr>
              <a:t>отрицательной</a:t>
            </a:r>
            <a:r>
              <a:rPr lang="ru-RU" sz="2800" b="1" dirty="0" smtClean="0"/>
              <a:t> </a:t>
            </a:r>
            <a:r>
              <a:rPr lang="ru-RU" sz="2800" dirty="0" smtClean="0"/>
              <a:t>конструкции глагола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/>
              <a:t>                       </a:t>
            </a:r>
            <a:r>
              <a:rPr lang="en-US" sz="2800" b="1" dirty="0" smtClean="0">
                <a:solidFill>
                  <a:srgbClr val="002060"/>
                </a:solidFill>
              </a:rPr>
              <a:t>Je ne mange pas </a:t>
            </a:r>
            <a:r>
              <a:rPr lang="en-US" sz="2800" b="1" dirty="0" smtClean="0">
                <a:solidFill>
                  <a:srgbClr val="C00000"/>
                </a:solidFill>
              </a:rPr>
              <a:t>de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poisson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                   Je ne </a:t>
            </a:r>
            <a:r>
              <a:rPr lang="en-US" sz="2800" b="1" dirty="0" err="1" smtClean="0">
                <a:solidFill>
                  <a:srgbClr val="002060"/>
                </a:solidFill>
              </a:rPr>
              <a:t>veux</a:t>
            </a:r>
            <a:r>
              <a:rPr lang="en-US" sz="2800" b="1" dirty="0" smtClean="0">
                <a:solidFill>
                  <a:srgbClr val="002060"/>
                </a:solidFill>
              </a:rPr>
              <a:t> pas </a:t>
            </a:r>
            <a:r>
              <a:rPr lang="en-US" sz="2800" b="1" dirty="0" smtClean="0">
                <a:solidFill>
                  <a:srgbClr val="C00000"/>
                </a:solidFill>
              </a:rPr>
              <a:t>de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</a:rPr>
              <a:t>viande</a:t>
            </a:r>
            <a:r>
              <a:rPr lang="en-US" sz="28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                   Je ne </a:t>
            </a:r>
            <a:r>
              <a:rPr lang="en-US" sz="2800" b="1" dirty="0" err="1" smtClean="0">
                <a:solidFill>
                  <a:srgbClr val="002060"/>
                </a:solidFill>
              </a:rPr>
              <a:t>prends</a:t>
            </a:r>
            <a:r>
              <a:rPr lang="en-US" sz="2800" b="1" dirty="0" smtClean="0">
                <a:solidFill>
                  <a:srgbClr val="002060"/>
                </a:solidFill>
              </a:rPr>
              <a:t> pas  </a:t>
            </a:r>
            <a:r>
              <a:rPr lang="en-US" sz="2800" b="1" dirty="0" smtClean="0">
                <a:solidFill>
                  <a:srgbClr val="C00000"/>
                </a:solidFill>
              </a:rPr>
              <a:t>d</a:t>
            </a:r>
            <a:r>
              <a:rPr lang="fr-FR" sz="2800" b="1" dirty="0" smtClean="0">
                <a:solidFill>
                  <a:srgbClr val="002060"/>
                </a:solidFill>
              </a:rPr>
              <a:t>’eau</a:t>
            </a:r>
            <a:r>
              <a:rPr lang="fr-FR" sz="2800" dirty="0" smtClean="0">
                <a:solidFill>
                  <a:srgbClr val="002060"/>
                </a:solidFill>
              </a:rPr>
              <a:t>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ru-RU" sz="2800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24208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Article </a:t>
            </a:r>
            <a:r>
              <a:rPr lang="en-US" b="1" dirty="0" err="1" smtClean="0">
                <a:solidFill>
                  <a:srgbClr val="FF0000"/>
                </a:solidFill>
              </a:rPr>
              <a:t>partitif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После слов обозначающих </a:t>
            </a:r>
            <a:r>
              <a:rPr lang="ru-RU" b="1" dirty="0" smtClean="0">
                <a:solidFill>
                  <a:srgbClr val="0070C0"/>
                </a:solidFill>
              </a:rPr>
              <a:t>количество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(наречия)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          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assez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2000" b="1" dirty="0" smtClean="0">
                <a:solidFill>
                  <a:srgbClr val="7030A0"/>
                </a:solidFill>
              </a:rPr>
              <a:t>}                   </a:t>
            </a:r>
            <a:r>
              <a:rPr lang="en-US" sz="2000" b="1" dirty="0" err="1" smtClean="0">
                <a:solidFill>
                  <a:srgbClr val="7030A0"/>
                </a:solidFill>
              </a:rPr>
              <a:t>poisson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peu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n-US" sz="2000" b="1" dirty="0" smtClean="0">
                <a:solidFill>
                  <a:srgbClr val="7030A0"/>
                </a:solidFill>
              </a:rPr>
              <a:t>}                   </a:t>
            </a:r>
            <a:r>
              <a:rPr lang="en-US" sz="2000" b="1" dirty="0" err="1" smtClean="0">
                <a:solidFill>
                  <a:srgbClr val="7030A0"/>
                </a:solidFill>
              </a:rPr>
              <a:t>viande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trop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</a:t>
            </a:r>
            <a:r>
              <a:rPr lang="en-US" sz="2000" b="1" dirty="0" smtClean="0">
                <a:solidFill>
                  <a:srgbClr val="7030A0"/>
                </a:solidFill>
              </a:rPr>
              <a:t>}      </a:t>
            </a:r>
            <a:r>
              <a:rPr lang="en-US" b="1" dirty="0" smtClean="0">
                <a:solidFill>
                  <a:srgbClr val="FF0000"/>
                </a:solidFill>
              </a:rPr>
              <a:t>de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sz="2000" b="1" dirty="0" smtClean="0">
                <a:solidFill>
                  <a:srgbClr val="7030A0"/>
                </a:solidFill>
              </a:rPr>
              <a:t>    </a:t>
            </a:r>
            <a:r>
              <a:rPr lang="en-US" sz="2000" b="1" dirty="0" err="1" smtClean="0">
                <a:solidFill>
                  <a:srgbClr val="7030A0"/>
                </a:solidFill>
              </a:rPr>
              <a:t>fromage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7030A0"/>
                </a:solidFill>
              </a:rPr>
              <a:t>           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beaucoup</a:t>
            </a:r>
            <a:r>
              <a:rPr lang="en-US" sz="2000" b="1" dirty="0" smtClean="0">
                <a:solidFill>
                  <a:srgbClr val="7030A0"/>
                </a:solidFill>
              </a:rPr>
              <a:t> }                </a:t>
            </a:r>
            <a:r>
              <a:rPr lang="en-US" sz="2000" b="1" dirty="0" err="1" smtClean="0">
                <a:solidFill>
                  <a:srgbClr val="7030A0"/>
                </a:solidFill>
              </a:rPr>
              <a:t>salade</a:t>
            </a:r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combien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</a:t>
            </a:r>
            <a:r>
              <a:rPr lang="en-US" sz="2000" b="1" dirty="0" smtClean="0">
                <a:solidFill>
                  <a:srgbClr val="7030A0"/>
                </a:solidFill>
              </a:rPr>
              <a:t>}  </a:t>
            </a:r>
            <a:r>
              <a:rPr lang="en-US" sz="3500" b="1" dirty="0" smtClean="0">
                <a:solidFill>
                  <a:srgbClr val="FF0000"/>
                </a:solidFill>
              </a:rPr>
              <a:t>d</a:t>
            </a:r>
            <a:r>
              <a:rPr lang="fr-FR" sz="3500" b="1" dirty="0" smtClean="0">
                <a:solidFill>
                  <a:srgbClr val="FF0000"/>
                </a:solidFill>
              </a:rPr>
              <a:t>’</a:t>
            </a:r>
            <a:r>
              <a:rPr lang="fr-FR" sz="2000" b="1" dirty="0" smtClean="0">
                <a:solidFill>
                  <a:srgbClr val="FF0000"/>
                </a:solidFill>
              </a:rPr>
              <a:t>        </a:t>
            </a:r>
            <a:r>
              <a:rPr lang="fr-FR" sz="1900" b="1" dirty="0" smtClean="0">
                <a:solidFill>
                  <a:srgbClr val="7030A0"/>
                </a:solidFill>
              </a:rPr>
              <a:t>eau</a:t>
            </a:r>
            <a:r>
              <a:rPr lang="en-US" sz="2000" b="1" dirty="0" smtClean="0">
                <a:solidFill>
                  <a:srgbClr val="7030A0"/>
                </a:solidFill>
              </a:rPr>
              <a:t>           </a:t>
            </a:r>
            <a:r>
              <a:rPr lang="en-US" sz="2400" dirty="0" smtClean="0"/>
              <a:t>                        </a:t>
            </a:r>
            <a:r>
              <a:rPr lang="en-US" sz="2800" dirty="0" smtClean="0"/>
              <a:t>              </a:t>
            </a:r>
          </a:p>
          <a:p>
            <a:pPr>
              <a:buNone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</a:t>
            </a:r>
            <a:r>
              <a:rPr lang="en-US" sz="1800" b="1" dirty="0" smtClean="0">
                <a:solidFill>
                  <a:srgbClr val="7030A0"/>
                </a:solidFill>
              </a:rPr>
              <a:t>Je    </a:t>
            </a:r>
            <a:r>
              <a:rPr lang="en-US" sz="1800" b="1" dirty="0" err="1" smtClean="0">
                <a:solidFill>
                  <a:srgbClr val="7030A0"/>
                </a:solidFill>
              </a:rPr>
              <a:t>prends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err="1" smtClean="0">
                <a:solidFill>
                  <a:schemeClr val="accent3">
                    <a:lumMod val="75000"/>
                  </a:schemeClr>
                </a:solidFill>
              </a:rPr>
              <a:t>peu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smtClean="0">
                <a:solidFill>
                  <a:srgbClr val="FF0000"/>
                </a:solidFill>
              </a:rPr>
              <a:t>de</a:t>
            </a:r>
            <a:r>
              <a:rPr lang="en-US" sz="1800" b="1" dirty="0" smtClean="0">
                <a:solidFill>
                  <a:srgbClr val="7030A0"/>
                </a:solidFill>
              </a:rPr>
              <a:t>  </a:t>
            </a:r>
            <a:r>
              <a:rPr lang="en-US" sz="1800" b="1" dirty="0" err="1" smtClean="0">
                <a:solidFill>
                  <a:srgbClr val="7030A0"/>
                </a:solidFill>
              </a:rPr>
              <a:t>salade</a:t>
            </a:r>
            <a:r>
              <a:rPr lang="en-US" sz="1800" b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                                                                               Nous  </a:t>
            </a:r>
            <a:r>
              <a:rPr lang="en-US" sz="1800" b="1" dirty="0" err="1" smtClean="0">
                <a:solidFill>
                  <a:srgbClr val="7030A0"/>
                </a:solidFill>
              </a:rPr>
              <a:t>mangeons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err="1" smtClean="0">
                <a:solidFill>
                  <a:schemeClr val="accent3">
                    <a:lumMod val="75000"/>
                  </a:schemeClr>
                </a:solidFill>
              </a:rPr>
              <a:t>trop</a:t>
            </a: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de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err="1" smtClean="0">
                <a:solidFill>
                  <a:srgbClr val="7030A0"/>
                </a:solidFill>
              </a:rPr>
              <a:t>viande</a:t>
            </a:r>
            <a:r>
              <a:rPr lang="en-US" sz="1800" b="1" dirty="0" smtClean="0">
                <a:solidFill>
                  <a:srgbClr val="7030A0"/>
                </a:solidFill>
              </a:rPr>
              <a:t>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                                                                               </a:t>
            </a:r>
            <a:r>
              <a:rPr lang="en-US" sz="1800" b="1" dirty="0" err="1" smtClean="0">
                <a:solidFill>
                  <a:srgbClr val="7030A0"/>
                </a:solidFill>
              </a:rPr>
              <a:t>Vous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err="1" smtClean="0">
                <a:solidFill>
                  <a:srgbClr val="7030A0"/>
                </a:solidFill>
              </a:rPr>
              <a:t>buvez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beaucoup    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d</a:t>
            </a:r>
            <a:r>
              <a:rPr lang="fr-FR" sz="1800" b="1" dirty="0" smtClean="0">
                <a:solidFill>
                  <a:srgbClr val="FF0000"/>
                </a:solidFill>
              </a:rPr>
              <a:t>’</a:t>
            </a:r>
            <a:r>
              <a:rPr lang="fr-FR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smtClean="0">
                <a:solidFill>
                  <a:srgbClr val="7030A0"/>
                </a:solidFill>
              </a:rPr>
              <a:t>eau.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Article </a:t>
            </a:r>
            <a:r>
              <a:rPr lang="en-US" b="1" dirty="0" err="1" smtClean="0">
                <a:solidFill>
                  <a:srgbClr val="FF0000"/>
                </a:solidFill>
              </a:rPr>
              <a:t>partitif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003232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</a:t>
            </a:r>
            <a:r>
              <a:rPr lang="ru-RU" sz="2800" dirty="0" smtClean="0">
                <a:solidFill>
                  <a:srgbClr val="0070C0"/>
                </a:solidFill>
              </a:rPr>
              <a:t>После слов обозначающих </a:t>
            </a:r>
            <a:r>
              <a:rPr lang="ru-RU" sz="2800" b="1" dirty="0" smtClean="0">
                <a:solidFill>
                  <a:srgbClr val="0070C0"/>
                </a:solidFill>
              </a:rPr>
              <a:t>количество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endParaRPr lang="en-US" sz="2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800" dirty="0" smtClean="0"/>
              <a:t>                             </a:t>
            </a:r>
            <a:r>
              <a:rPr lang="ru-RU" sz="2800" dirty="0" smtClean="0"/>
              <a:t>( </a:t>
            </a:r>
            <a:r>
              <a:rPr lang="ru-RU" sz="2800" dirty="0" err="1" smtClean="0"/>
              <a:t>сущ</a:t>
            </a:r>
            <a:r>
              <a:rPr lang="en-US" sz="2800" dirty="0" smtClean="0"/>
              <a:t>e</a:t>
            </a:r>
            <a:r>
              <a:rPr lang="ru-RU" sz="2800" dirty="0" err="1" smtClean="0"/>
              <a:t>ствительные</a:t>
            </a:r>
            <a:r>
              <a:rPr lang="ru-RU" sz="2800" dirty="0" smtClean="0"/>
              <a:t>)</a:t>
            </a:r>
          </a:p>
          <a:p>
            <a:pPr>
              <a:buNone/>
            </a:pP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une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bouteille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900" b="1" dirty="0" smtClean="0">
                <a:solidFill>
                  <a:srgbClr val="7030A0"/>
                </a:solidFill>
              </a:rPr>
              <a:t>           }                </a:t>
            </a:r>
            <a:r>
              <a:rPr lang="en-US" sz="1900" b="1" dirty="0" err="1" smtClean="0">
                <a:solidFill>
                  <a:srgbClr val="7030A0"/>
                </a:solidFill>
              </a:rPr>
              <a:t>limonade</a:t>
            </a:r>
            <a:endParaRPr lang="en-US" sz="19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1900" b="1" dirty="0" smtClean="0">
                <a:solidFill>
                  <a:srgbClr val="7030A0"/>
                </a:solidFill>
              </a:rPr>
              <a:t>                       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un kilo                      </a:t>
            </a:r>
            <a:r>
              <a:rPr lang="en-US" sz="1900" b="1" dirty="0" smtClean="0">
                <a:solidFill>
                  <a:srgbClr val="7030A0"/>
                </a:solidFill>
              </a:rPr>
              <a:t>}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</a:t>
            </a:r>
            <a:r>
              <a:rPr lang="en-US" sz="1900" b="1" dirty="0" err="1" smtClean="0">
                <a:solidFill>
                  <a:srgbClr val="7030A0"/>
                </a:solidFill>
              </a:rPr>
              <a:t>sucre</a:t>
            </a:r>
            <a:endParaRPr lang="en-US" sz="19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un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paquet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</a:t>
            </a:r>
            <a:r>
              <a:rPr lang="en-US" sz="1900" b="1" dirty="0" smtClean="0">
                <a:solidFill>
                  <a:srgbClr val="7030A0"/>
                </a:solidFill>
              </a:rPr>
              <a:t>}   </a:t>
            </a:r>
            <a:r>
              <a:rPr lang="en-US" sz="1900" b="1" dirty="0" smtClean="0">
                <a:solidFill>
                  <a:srgbClr val="FF0000"/>
                </a:solidFill>
              </a:rPr>
              <a:t>de</a:t>
            </a:r>
            <a:r>
              <a:rPr lang="en-US" sz="1900" b="1" dirty="0" smtClean="0">
                <a:solidFill>
                  <a:srgbClr val="7030A0"/>
                </a:solidFill>
              </a:rPr>
              <a:t>      </a:t>
            </a:r>
            <a:r>
              <a:rPr lang="en-US" sz="1900" b="1" dirty="0" err="1" smtClean="0">
                <a:solidFill>
                  <a:srgbClr val="7030A0"/>
                </a:solidFill>
              </a:rPr>
              <a:t>caf</a:t>
            </a:r>
            <a:r>
              <a:rPr lang="fr-FR" sz="1900" b="1" dirty="0" smtClean="0">
                <a:solidFill>
                  <a:srgbClr val="7030A0"/>
                </a:solidFill>
              </a:rPr>
              <a:t>é</a:t>
            </a:r>
          </a:p>
          <a:p>
            <a:pPr>
              <a:buNone/>
            </a:pPr>
            <a:r>
              <a:rPr lang="fr-FR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un pot                   </a:t>
            </a:r>
            <a:r>
              <a:rPr lang="fr-FR" sz="1900" b="1" dirty="0" smtClean="0">
                <a:solidFill>
                  <a:srgbClr val="7030A0"/>
                </a:solidFill>
              </a:rPr>
              <a:t>}                confiture</a:t>
            </a:r>
          </a:p>
          <a:p>
            <a:pPr>
              <a:buNone/>
            </a:pPr>
            <a:r>
              <a:rPr lang="fr-FR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une tasse                 </a:t>
            </a:r>
            <a:r>
              <a:rPr lang="fr-FR" sz="1900" b="1" dirty="0" smtClean="0">
                <a:solidFill>
                  <a:srgbClr val="7030A0"/>
                </a:solidFill>
              </a:rPr>
              <a:t>}                 thé</a:t>
            </a:r>
          </a:p>
          <a:p>
            <a:pPr>
              <a:buNone/>
            </a:pPr>
            <a:r>
              <a:rPr lang="fr-FR" sz="19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un verre                   </a:t>
            </a:r>
            <a:r>
              <a:rPr lang="en-US" sz="1900" b="1" dirty="0" smtClean="0">
                <a:solidFill>
                  <a:srgbClr val="7030A0"/>
                </a:solidFill>
              </a:rPr>
              <a:t>} </a:t>
            </a:r>
            <a:r>
              <a:rPr lang="en-US" sz="1900" b="1" dirty="0" smtClean="0">
                <a:solidFill>
                  <a:srgbClr val="FF0000"/>
                </a:solidFill>
              </a:rPr>
              <a:t> d</a:t>
            </a:r>
            <a:r>
              <a:rPr lang="fr-FR" sz="1900" b="1" dirty="0" smtClean="0">
                <a:solidFill>
                  <a:srgbClr val="FF0000"/>
                </a:solidFill>
              </a:rPr>
              <a:t>’        </a:t>
            </a:r>
            <a:r>
              <a:rPr lang="fr-FR" sz="1900" b="1" dirty="0" smtClean="0">
                <a:solidFill>
                  <a:srgbClr val="7030A0"/>
                </a:solidFill>
              </a:rPr>
              <a:t>eau</a:t>
            </a:r>
            <a:r>
              <a:rPr lang="fr-FR" b="1" dirty="0" smtClean="0">
                <a:solidFill>
                  <a:srgbClr val="7030A0"/>
                </a:solidFill>
              </a:rPr>
              <a:t>   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       </a:t>
            </a:r>
            <a:r>
              <a:rPr lang="en-US" sz="1800" b="1" dirty="0" smtClean="0">
                <a:solidFill>
                  <a:srgbClr val="002060"/>
                </a:solidFill>
              </a:rPr>
              <a:t>Il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rgbClr val="002060"/>
                </a:solidFill>
              </a:rPr>
              <a:t>ach</a:t>
            </a:r>
            <a:r>
              <a:rPr lang="fr-FR" sz="1800" b="1" dirty="0" smtClean="0">
                <a:solidFill>
                  <a:srgbClr val="002060"/>
                </a:solidFill>
              </a:rPr>
              <a:t>è</a:t>
            </a:r>
            <a:r>
              <a:rPr lang="en-US" sz="1800" b="1" dirty="0" err="1" smtClean="0">
                <a:solidFill>
                  <a:srgbClr val="002060"/>
                </a:solidFill>
              </a:rPr>
              <a:t>te</a:t>
            </a:r>
            <a:r>
              <a:rPr lang="en-US" sz="1800" b="1" dirty="0" smtClean="0">
                <a:solidFill>
                  <a:srgbClr val="002060"/>
                </a:solidFill>
              </a:rPr>
              <a:t>  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</a:rPr>
              <a:t>une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</a:rPr>
              <a:t>bouteille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</a:rPr>
              <a:t>de</a:t>
            </a:r>
            <a:r>
              <a:rPr lang="en-US" sz="1800" dirty="0" smtClean="0"/>
              <a:t>  </a:t>
            </a:r>
            <a:r>
              <a:rPr lang="en-US" sz="1800" b="1" dirty="0" err="1" smtClean="0">
                <a:solidFill>
                  <a:srgbClr val="7030A0"/>
                </a:solidFill>
              </a:rPr>
              <a:t>limonade</a:t>
            </a:r>
            <a:r>
              <a:rPr lang="en-US" sz="1800" b="1" dirty="0" smtClean="0">
                <a:solidFill>
                  <a:srgbClr val="7030A0"/>
                </a:solidFill>
              </a:rPr>
              <a:t>.</a:t>
            </a:r>
            <a:r>
              <a:rPr lang="en-US" sz="1800" dirty="0" smtClean="0"/>
              <a:t>  </a:t>
            </a:r>
          </a:p>
          <a:p>
            <a:pPr>
              <a:buNone/>
            </a:pPr>
            <a:r>
              <a:rPr lang="en-US" sz="1800" dirty="0" smtClean="0"/>
              <a:t>            </a:t>
            </a:r>
            <a:r>
              <a:rPr lang="en-US" sz="1800" b="1" dirty="0" err="1" smtClean="0">
                <a:solidFill>
                  <a:schemeClr val="accent5">
                    <a:lumMod val="50000"/>
                  </a:schemeClr>
                </a:solidFill>
              </a:rPr>
              <a:t>Tu</a:t>
            </a: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</a:rPr>
              <a:t>  bois  </a:t>
            </a:r>
            <a:r>
              <a:rPr lang="fr-FR" sz="18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1800" b="1" dirty="0" smtClean="0">
                <a:solidFill>
                  <a:schemeClr val="accent2">
                    <a:lumMod val="75000"/>
                  </a:schemeClr>
                </a:solidFill>
              </a:rPr>
              <a:t>un pot  </a:t>
            </a:r>
            <a:r>
              <a:rPr lang="en-US" sz="1800" b="1" dirty="0" smtClean="0">
                <a:solidFill>
                  <a:srgbClr val="FF0000"/>
                </a:solidFill>
              </a:rPr>
              <a:t>de 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fr-FR" sz="1800" b="1" dirty="0" smtClean="0">
                <a:solidFill>
                  <a:srgbClr val="7030A0"/>
                </a:solidFill>
              </a:rPr>
              <a:t>confiture.</a:t>
            </a:r>
          </a:p>
          <a:p>
            <a:pPr>
              <a:buNone/>
            </a:pPr>
            <a:r>
              <a:rPr lang="fr-FR" sz="1800" b="1" dirty="0" smtClean="0">
                <a:solidFill>
                  <a:srgbClr val="002060"/>
                </a:solidFill>
              </a:rPr>
              <a:t>             Ils  prennent  </a:t>
            </a:r>
            <a:r>
              <a:rPr lang="en-US" sz="1800" b="1" dirty="0" smtClean="0">
                <a:solidFill>
                  <a:srgbClr val="002060"/>
                </a:solidFill>
              </a:rPr>
              <a:t> 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un </a:t>
            </a:r>
            <a:r>
              <a:rPr lang="en-US" sz="1800" b="1" dirty="0" err="1" smtClean="0">
                <a:solidFill>
                  <a:schemeClr val="accent2">
                    <a:lumMod val="75000"/>
                  </a:schemeClr>
                </a:solidFill>
              </a:rPr>
              <a:t>paquet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</a:rPr>
              <a:t>de</a:t>
            </a:r>
            <a:r>
              <a:rPr lang="en-US" sz="1800" b="1" dirty="0" smtClean="0">
                <a:solidFill>
                  <a:srgbClr val="7030A0"/>
                </a:solidFill>
              </a:rPr>
              <a:t>  </a:t>
            </a:r>
            <a:r>
              <a:rPr lang="en-US" sz="1800" b="1" dirty="0" err="1" smtClean="0">
                <a:solidFill>
                  <a:srgbClr val="7030A0"/>
                </a:solidFill>
              </a:rPr>
              <a:t>sucre</a:t>
            </a:r>
            <a:r>
              <a:rPr lang="en-US" sz="1800" b="1" dirty="0" smtClean="0">
                <a:solidFill>
                  <a:srgbClr val="7030A0"/>
                </a:solidFill>
              </a:rPr>
              <a:t>.</a:t>
            </a:r>
            <a:endParaRPr lang="fr-FR" sz="1800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fr-FR" sz="1800" b="1" dirty="0" smtClean="0">
                <a:solidFill>
                  <a:srgbClr val="7030A0"/>
                </a:solidFill>
              </a:rPr>
              <a:t>             </a:t>
            </a:r>
            <a:r>
              <a:rPr lang="fr-FR" sz="1800" b="1" dirty="0" smtClean="0">
                <a:solidFill>
                  <a:srgbClr val="002060"/>
                </a:solidFill>
              </a:rPr>
              <a:t>Vous  voulez    </a:t>
            </a:r>
            <a:r>
              <a:rPr lang="fr-FR" sz="1800" b="1" dirty="0" smtClean="0">
                <a:solidFill>
                  <a:schemeClr val="accent2">
                    <a:lumMod val="75000"/>
                  </a:schemeClr>
                </a:solidFill>
              </a:rPr>
              <a:t>une tasse </a:t>
            </a:r>
            <a:r>
              <a:rPr lang="en-US" sz="1800" b="1" dirty="0" smtClean="0">
                <a:solidFill>
                  <a:srgbClr val="7030A0"/>
                </a:solidFill>
              </a:rPr>
              <a:t>   </a:t>
            </a:r>
            <a:r>
              <a:rPr lang="en-US" sz="1800" b="1" dirty="0" smtClean="0">
                <a:solidFill>
                  <a:srgbClr val="FF0000"/>
                </a:solidFill>
              </a:rPr>
              <a:t>de</a:t>
            </a:r>
            <a:r>
              <a:rPr lang="en-US" sz="1800" b="1" dirty="0" smtClean="0">
                <a:solidFill>
                  <a:srgbClr val="7030A0"/>
                </a:solidFill>
              </a:rPr>
              <a:t>    </a:t>
            </a:r>
            <a:r>
              <a:rPr lang="en-US" sz="1800" b="1" dirty="0" err="1" smtClean="0">
                <a:solidFill>
                  <a:srgbClr val="7030A0"/>
                </a:solidFill>
              </a:rPr>
              <a:t>caf</a:t>
            </a:r>
            <a:r>
              <a:rPr lang="fr-FR" sz="1800" b="1" dirty="0" smtClean="0">
                <a:solidFill>
                  <a:srgbClr val="7030A0"/>
                </a:solidFill>
              </a:rPr>
              <a:t>é.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Article </a:t>
            </a:r>
            <a:r>
              <a:rPr lang="en-US" b="1" dirty="0" err="1" smtClean="0">
                <a:solidFill>
                  <a:srgbClr val="FF0000"/>
                </a:solidFill>
              </a:rPr>
              <a:t>défini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Определенный артикль </a:t>
            </a:r>
            <a:r>
              <a:rPr lang="ru-RU" dirty="0" smtClean="0"/>
              <a:t>употребляется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la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le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les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l’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глаголов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чувств в утвердительной форме :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aimer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en-US" b="1" dirty="0" smtClean="0"/>
              <a:t>J</a:t>
            </a:r>
            <a:r>
              <a:rPr lang="fr-FR" b="1" dirty="0" smtClean="0"/>
              <a:t>’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aime </a:t>
            </a:r>
            <a:r>
              <a:rPr lang="fr-FR" b="1" dirty="0" smtClean="0">
                <a:solidFill>
                  <a:srgbClr val="FF0000"/>
                </a:solidFill>
              </a:rPr>
              <a:t>les</a:t>
            </a: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fruits.</a:t>
            </a:r>
          </a:p>
          <a:p>
            <a:pPr>
              <a:buNone/>
            </a:pP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préfèrer        </a:t>
            </a:r>
            <a:r>
              <a:rPr lang="fr-FR" b="1" dirty="0" smtClean="0"/>
              <a:t>Ils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préfèrent </a:t>
            </a:r>
            <a:r>
              <a:rPr lang="fr-FR" b="1" dirty="0" smtClean="0">
                <a:solidFill>
                  <a:srgbClr val="FF0000"/>
                </a:solidFill>
              </a:rPr>
              <a:t>le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b="1" dirty="0" smtClean="0"/>
              <a:t>jus.</a:t>
            </a:r>
          </a:p>
          <a:p>
            <a:pPr>
              <a:buNone/>
            </a:pPr>
            <a:r>
              <a:rPr lang="fr-FR" b="1" dirty="0" smtClean="0"/>
              <a:t>           </a:t>
            </a:r>
            <a:r>
              <a:rPr lang="ru-RU" b="1" dirty="0" smtClean="0"/>
              <a:t>  </a:t>
            </a:r>
            <a:r>
              <a:rPr lang="fr-FR" b="1" dirty="0" smtClean="0"/>
              <a:t>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adorer           </a:t>
            </a:r>
            <a:r>
              <a:rPr lang="fr-FR" b="1" dirty="0" smtClean="0"/>
              <a:t>Nous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adorons </a:t>
            </a:r>
            <a:r>
              <a:rPr lang="fr-FR" b="1" dirty="0" smtClean="0">
                <a:solidFill>
                  <a:srgbClr val="FF0000"/>
                </a:solidFill>
              </a:rPr>
              <a:t>la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b="1" dirty="0" smtClean="0"/>
              <a:t>salade.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 утвердительной форме :</a:t>
            </a:r>
          </a:p>
          <a:p>
            <a:pPr>
              <a:buNone/>
            </a:pPr>
            <a:r>
              <a:rPr lang="ru-RU" sz="3600" b="1" dirty="0" smtClean="0"/>
              <a:t>      _   </a:t>
            </a:r>
            <a:r>
              <a:rPr lang="en-US" sz="2800" b="1" dirty="0" smtClean="0"/>
              <a:t>ne pas</a:t>
            </a:r>
            <a:r>
              <a:rPr lang="ru-RU" sz="2800" b="1" dirty="0" smtClean="0"/>
              <a:t>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aimer       </a:t>
            </a:r>
            <a:r>
              <a:rPr lang="en-US" sz="2800" b="1" dirty="0" err="1" smtClean="0"/>
              <a:t>Tu</a:t>
            </a:r>
            <a:r>
              <a:rPr lang="en-US" sz="2800" b="1" dirty="0" smtClean="0"/>
              <a:t> n</a:t>
            </a:r>
            <a:r>
              <a:rPr lang="fr-FR" sz="2800" b="1" dirty="0" smtClean="0"/>
              <a:t>’</a:t>
            </a:r>
            <a:r>
              <a:rPr lang="en-US" sz="2800" b="1" dirty="0" err="1" smtClean="0">
                <a:solidFill>
                  <a:schemeClr val="accent2">
                    <a:lumMod val="75000"/>
                  </a:schemeClr>
                </a:solidFill>
              </a:rPr>
              <a:t>aimes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 smtClean="0"/>
              <a:t>pas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la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2800" b="1" dirty="0" smtClean="0"/>
              <a:t>salade.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              </a:t>
            </a:r>
            <a:r>
              <a:rPr lang="en-US" sz="2800" b="1" dirty="0" smtClean="0"/>
              <a:t>ne pas 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adorer</a:t>
            </a:r>
            <a:r>
              <a:rPr lang="en-US" sz="2800" b="1" dirty="0" smtClean="0"/>
              <a:t>     </a:t>
            </a:r>
            <a:r>
              <a:rPr lang="fr-FR" sz="2800" b="1" dirty="0" smtClean="0"/>
              <a:t>Nous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 smtClean="0"/>
              <a:t>n</a:t>
            </a:r>
            <a:r>
              <a:rPr lang="fr-FR" sz="2800" b="1" dirty="0" smtClean="0"/>
              <a:t>’ 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adorons</a:t>
            </a:r>
            <a:r>
              <a:rPr lang="en-US" sz="2800" b="1" dirty="0" smtClean="0"/>
              <a:t> pas </a:t>
            </a:r>
            <a:r>
              <a:rPr lang="fr-FR" sz="2800" b="1" dirty="0" smtClean="0">
                <a:solidFill>
                  <a:srgbClr val="FF0000"/>
                </a:solidFill>
              </a:rPr>
              <a:t>le</a:t>
            </a:r>
            <a:r>
              <a:rPr lang="fr-FR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2800" b="1" dirty="0" smtClean="0"/>
              <a:t>jus.</a:t>
            </a:r>
            <a:r>
              <a:rPr lang="en-US" sz="2800" b="1" dirty="0" smtClean="0"/>
              <a:t>   </a:t>
            </a:r>
            <a:r>
              <a:rPr lang="ru-RU" sz="2800" b="1" dirty="0" smtClean="0"/>
              <a:t>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50825" y="260350"/>
            <a:ext cx="79930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 b="1">
                <a:solidFill>
                  <a:schemeClr val="tx2"/>
                </a:solidFill>
                <a:latin typeface="Arial Rounded MT Bold" pitchFamily="34" charset="0"/>
              </a:rPr>
              <a:t>Au magasin des fruits et des légumes.</a:t>
            </a:r>
            <a:endParaRPr lang="ru-RU" sz="2800" b="1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827088" y="981075"/>
            <a:ext cx="30956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>
                <a:solidFill>
                  <a:srgbClr val="CC0000"/>
                </a:solidFill>
              </a:rPr>
              <a:t>- </a:t>
            </a:r>
            <a:r>
              <a:rPr lang="en-US" sz="2400">
                <a:solidFill>
                  <a:srgbClr val="CC0000"/>
                </a:solidFill>
              </a:rPr>
              <a:t>Vous d</a:t>
            </a:r>
            <a:r>
              <a:rPr lang="en-US" sz="2400">
                <a:solidFill>
                  <a:srgbClr val="CC0000"/>
                </a:solidFill>
                <a:cs typeface="Arial" charset="0"/>
              </a:rPr>
              <a:t>ésirez, madame?</a:t>
            </a:r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468313" y="1628775"/>
            <a:ext cx="33829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/>
              <a:t>- </a:t>
            </a:r>
            <a:r>
              <a:rPr lang="en-US" sz="2400"/>
              <a:t>Je voudrais trois kilos de</a:t>
            </a:r>
            <a:r>
              <a:rPr lang="en-US"/>
              <a:t> </a:t>
            </a:r>
            <a:endParaRPr lang="ru-RU"/>
          </a:p>
        </p:txBody>
      </p:sp>
      <p:sp>
        <p:nvSpPr>
          <p:cNvPr id="18437" name="Rectangle 14"/>
          <p:cNvSpPr>
            <a:spLocks noChangeArrowheads="1"/>
          </p:cNvSpPr>
          <p:nvPr/>
        </p:nvSpPr>
        <p:spPr bwMode="auto">
          <a:xfrm>
            <a:off x="468313" y="2636838"/>
            <a:ext cx="19446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CC0000"/>
                </a:solidFill>
              </a:rPr>
              <a:t>- C’est tout?</a:t>
            </a:r>
            <a:endParaRPr lang="ru-RU" sz="2400">
              <a:solidFill>
                <a:srgbClr val="CC0000"/>
              </a:solidFill>
            </a:endParaRPr>
          </a:p>
        </p:txBody>
      </p:sp>
      <p:sp>
        <p:nvSpPr>
          <p:cNvPr id="18438" name="Rectangle 15"/>
          <p:cNvSpPr>
            <a:spLocks noChangeArrowheads="1"/>
          </p:cNvSpPr>
          <p:nvPr/>
        </p:nvSpPr>
        <p:spPr bwMode="auto">
          <a:xfrm>
            <a:off x="250825" y="3068638"/>
            <a:ext cx="59055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sz="2400"/>
              <a:t>- Donnez-moi, s’il vous pla</a:t>
            </a:r>
            <a:r>
              <a:rPr lang="en-US" sz="2400">
                <a:cs typeface="Arial" charset="0"/>
              </a:rPr>
              <a:t>ît,  400 grammes</a:t>
            </a:r>
          </a:p>
        </p:txBody>
      </p:sp>
      <p:pic>
        <p:nvPicPr>
          <p:cNvPr id="91155" name="Picture 19" descr="pommesd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1412875"/>
            <a:ext cx="16557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22"/>
          <p:cNvSpPr txBox="1">
            <a:spLocks noChangeArrowheads="1"/>
          </p:cNvSpPr>
          <p:nvPr/>
        </p:nvSpPr>
        <p:spPr bwMode="auto">
          <a:xfrm>
            <a:off x="539750" y="2133600"/>
            <a:ext cx="1871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et un kilo de</a:t>
            </a:r>
            <a:endParaRPr lang="ru-RU" sz="2400"/>
          </a:p>
        </p:txBody>
      </p:sp>
      <p:pic>
        <p:nvPicPr>
          <p:cNvPr id="91159" name="Picture 23" descr="carotte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1916113"/>
            <a:ext cx="14382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62" name="Picture 26" descr="cerise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573463"/>
            <a:ext cx="9350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27"/>
          <p:cNvSpPr>
            <a:spLocks noChangeArrowheads="1"/>
          </p:cNvSpPr>
          <p:nvPr/>
        </p:nvSpPr>
        <p:spPr bwMode="auto">
          <a:xfrm>
            <a:off x="2124075" y="4005263"/>
            <a:ext cx="2159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/>
              <a:t>,</a:t>
            </a:r>
            <a:endParaRPr lang="ru-RU" b="1"/>
          </a:p>
        </p:txBody>
      </p:sp>
      <p:sp>
        <p:nvSpPr>
          <p:cNvPr id="18444" name="Rectangle 29"/>
          <p:cNvSpPr>
            <a:spLocks noChangeArrowheads="1"/>
          </p:cNvSpPr>
          <p:nvPr/>
        </p:nvSpPr>
        <p:spPr bwMode="auto">
          <a:xfrm>
            <a:off x="2339975" y="3860800"/>
            <a:ext cx="7921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trois</a:t>
            </a:r>
            <a:endParaRPr lang="ru-RU" sz="2400"/>
          </a:p>
        </p:txBody>
      </p:sp>
      <p:sp>
        <p:nvSpPr>
          <p:cNvPr id="18445" name="Rectangle 32"/>
          <p:cNvSpPr>
            <a:spLocks noChangeArrowheads="1"/>
          </p:cNvSpPr>
          <p:nvPr/>
        </p:nvSpPr>
        <p:spPr bwMode="auto">
          <a:xfrm>
            <a:off x="2843213" y="4797425"/>
            <a:ext cx="4318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b="1"/>
              <a:t>.</a:t>
            </a:r>
            <a:endParaRPr lang="ru-RU" b="1"/>
          </a:p>
        </p:txBody>
      </p:sp>
      <p:sp>
        <p:nvSpPr>
          <p:cNvPr id="18446" name="Rectangle 34"/>
          <p:cNvSpPr>
            <a:spLocks noChangeArrowheads="1"/>
          </p:cNvSpPr>
          <p:nvPr/>
        </p:nvSpPr>
        <p:spPr bwMode="auto">
          <a:xfrm>
            <a:off x="468313" y="4581525"/>
            <a:ext cx="11525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et  deux</a:t>
            </a:r>
            <a:endParaRPr lang="ru-RU" sz="2400"/>
          </a:p>
        </p:txBody>
      </p:sp>
      <p:sp>
        <p:nvSpPr>
          <p:cNvPr id="18447" name="Rectangle 36"/>
          <p:cNvSpPr>
            <a:spLocks noChangeArrowheads="1"/>
          </p:cNvSpPr>
          <p:nvPr/>
        </p:nvSpPr>
        <p:spPr bwMode="auto">
          <a:xfrm>
            <a:off x="4572000" y="3860800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un</a:t>
            </a:r>
            <a:endParaRPr lang="ru-RU" sz="2400"/>
          </a:p>
        </p:txBody>
      </p:sp>
      <p:pic>
        <p:nvPicPr>
          <p:cNvPr id="91173" name="Picture 37" descr="pomm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573463"/>
            <a:ext cx="935038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Rectangle 38"/>
          <p:cNvSpPr>
            <a:spLocks noChangeArrowheads="1"/>
          </p:cNvSpPr>
          <p:nvPr/>
        </p:nvSpPr>
        <p:spPr bwMode="auto">
          <a:xfrm>
            <a:off x="4356100" y="4005263"/>
            <a:ext cx="2159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/>
              <a:t>,</a:t>
            </a:r>
            <a:endParaRPr lang="ru-RU" b="1"/>
          </a:p>
        </p:txBody>
      </p:sp>
      <p:pic>
        <p:nvPicPr>
          <p:cNvPr id="91177" name="Picture 41" descr="citron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3573463"/>
            <a:ext cx="10795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79" name="Picture 43" descr="kiwi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4365625"/>
            <a:ext cx="115093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2" name="Rectangle 45"/>
          <p:cNvSpPr>
            <a:spLocks noChangeArrowheads="1"/>
          </p:cNvSpPr>
          <p:nvPr/>
        </p:nvSpPr>
        <p:spPr bwMode="auto">
          <a:xfrm>
            <a:off x="684213" y="5589588"/>
            <a:ext cx="237648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>
                <a:solidFill>
                  <a:srgbClr val="CC0000"/>
                </a:solidFill>
              </a:rPr>
              <a:t>- Cela fait  23 </a:t>
            </a:r>
            <a:r>
              <a:rPr lang="en-US" sz="2400">
                <a:solidFill>
                  <a:srgbClr val="CC0000"/>
                </a:solidFill>
                <a:cs typeface="Arial" charset="0"/>
              </a:rPr>
              <a:t>€</a:t>
            </a:r>
            <a:r>
              <a:rPr lang="en-US" sz="2400">
                <a:solidFill>
                  <a:srgbClr val="CC0000"/>
                </a:solidFill>
              </a:rPr>
              <a:t>.</a:t>
            </a:r>
            <a:endParaRPr lang="ru-RU" sz="2400">
              <a:solidFill>
                <a:srgbClr val="CC0000"/>
              </a:solidFill>
            </a:endParaRPr>
          </a:p>
        </p:txBody>
      </p:sp>
      <p:sp>
        <p:nvSpPr>
          <p:cNvPr id="18453" name="Rectangle 47"/>
          <p:cNvSpPr>
            <a:spLocks noChangeArrowheads="1"/>
          </p:cNvSpPr>
          <p:nvPr/>
        </p:nvSpPr>
        <p:spPr bwMode="auto">
          <a:xfrm>
            <a:off x="755650" y="5949950"/>
            <a:ext cx="18494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/>
              <a:t>- Merci, madame.</a:t>
            </a:r>
            <a:endParaRPr lang="ru-RU" sz="2400"/>
          </a:p>
        </p:txBody>
      </p:sp>
      <p:sp>
        <p:nvSpPr>
          <p:cNvPr id="18454" name="Text Box 50"/>
          <p:cNvSpPr txBox="1">
            <a:spLocks noChangeArrowheads="1"/>
          </p:cNvSpPr>
          <p:nvPr/>
        </p:nvSpPr>
        <p:spPr bwMode="auto">
          <a:xfrm>
            <a:off x="395288" y="3860800"/>
            <a:ext cx="5238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de</a:t>
            </a:r>
            <a:endParaRPr lang="ru-RU" sz="2400"/>
          </a:p>
        </p:txBody>
      </p:sp>
      <p:pic>
        <p:nvPicPr>
          <p:cNvPr id="18455" name="Picture 28" descr="accueil_banque_images3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1341438"/>
            <a:ext cx="25209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1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1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1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1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1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1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4103688" cy="6057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Arial Rounded MT Bold" pitchFamily="34" charset="0"/>
              </a:rPr>
              <a:t>Chez le </a:t>
            </a:r>
            <a:r>
              <a:rPr lang="en-US" sz="2800" b="1" dirty="0" err="1">
                <a:latin typeface="Arial Rounded MT Bold" pitchFamily="34" charset="0"/>
              </a:rPr>
              <a:t>cr</a:t>
            </a:r>
            <a:r>
              <a:rPr lang="en-US" sz="2800" b="1" dirty="0" err="1">
                <a:latin typeface="Arial Rounded MT Bold" pitchFamily="34" charset="0"/>
                <a:cs typeface="Arial" charset="0"/>
              </a:rPr>
              <a:t>é</a:t>
            </a:r>
            <a:r>
              <a:rPr lang="en-US" sz="2800" b="1" dirty="0" err="1">
                <a:latin typeface="Arial Rounded MT Bold" pitchFamily="34" charset="0"/>
              </a:rPr>
              <a:t>mier</a:t>
            </a:r>
            <a:r>
              <a:rPr lang="en-US" sz="2800" b="1" dirty="0">
                <a:latin typeface="Arial Rounded MT Bold" pitchFamily="34" charset="0"/>
              </a:rPr>
              <a:t>.</a:t>
            </a:r>
          </a:p>
          <a:p>
            <a:endParaRPr lang="en-US" sz="2800" b="1" dirty="0">
              <a:latin typeface="Arial Rounded MT Bold" pitchFamily="34" charset="0"/>
            </a:endParaRPr>
          </a:p>
          <a:p>
            <a:pPr algn="l">
              <a:buFontTx/>
              <a:buChar char="-"/>
            </a:pPr>
            <a:r>
              <a:rPr lang="en-US" sz="2400" dirty="0"/>
              <a:t> Bonjour, </a:t>
            </a:r>
            <a:r>
              <a:rPr lang="en-US" sz="2400" dirty="0" err="1"/>
              <a:t>madame</a:t>
            </a:r>
            <a:r>
              <a:rPr lang="en-US" sz="2400" dirty="0"/>
              <a:t>. </a:t>
            </a:r>
            <a:r>
              <a:rPr lang="en-US" sz="2400" dirty="0" err="1"/>
              <a:t>Vous</a:t>
            </a:r>
            <a:r>
              <a:rPr lang="en-US" sz="2400" dirty="0"/>
              <a:t> </a:t>
            </a:r>
            <a:r>
              <a:rPr lang="en-US" sz="2400" dirty="0" err="1"/>
              <a:t>d</a:t>
            </a:r>
            <a:r>
              <a:rPr lang="en-US" sz="2400" dirty="0" err="1">
                <a:cs typeface="Arial" charset="0"/>
              </a:rPr>
              <a:t>é</a:t>
            </a:r>
            <a:r>
              <a:rPr lang="en-US" sz="2400" dirty="0" err="1"/>
              <a:t>sirez</a:t>
            </a:r>
            <a:r>
              <a:rPr lang="en-US" sz="2400" dirty="0"/>
              <a:t>?</a:t>
            </a:r>
          </a:p>
          <a:p>
            <a:pPr algn="l">
              <a:buFontTx/>
              <a:buChar char="-"/>
            </a:pPr>
            <a:r>
              <a:rPr lang="en-US" sz="2400" dirty="0"/>
              <a:t> Je </a:t>
            </a:r>
            <a:r>
              <a:rPr lang="en-US" sz="2400" dirty="0" err="1"/>
              <a:t>voudrais</a:t>
            </a:r>
            <a:r>
              <a:rPr lang="en-US" sz="2400" dirty="0"/>
              <a:t> __________________</a:t>
            </a:r>
          </a:p>
          <a:p>
            <a:pPr algn="l"/>
            <a:r>
              <a:rPr lang="en-US" sz="2400" dirty="0"/>
              <a:t>   et 200  </a:t>
            </a:r>
            <a:r>
              <a:rPr lang="en-US" sz="2400" dirty="0" err="1"/>
              <a:t>grammes</a:t>
            </a:r>
            <a:r>
              <a:rPr lang="en-US" sz="2400" dirty="0"/>
              <a:t> de ___________.</a:t>
            </a:r>
          </a:p>
          <a:p>
            <a:pPr algn="l">
              <a:buFontTx/>
              <a:buChar char="-"/>
            </a:pPr>
            <a:r>
              <a:rPr lang="en-US" sz="2400" dirty="0"/>
              <a:t> </a:t>
            </a:r>
            <a:r>
              <a:rPr lang="en-US" sz="2400" dirty="0" err="1"/>
              <a:t>C’est</a:t>
            </a:r>
            <a:r>
              <a:rPr lang="en-US" sz="2400" dirty="0"/>
              <a:t> tout?</a:t>
            </a:r>
          </a:p>
          <a:p>
            <a:pPr algn="l">
              <a:buFontTx/>
              <a:buChar char="-"/>
            </a:pPr>
            <a:r>
              <a:rPr lang="en-US" sz="2400" dirty="0"/>
              <a:t> </a:t>
            </a:r>
            <a:r>
              <a:rPr lang="en-US" sz="2400" dirty="0" err="1"/>
              <a:t>Donnez-moi</a:t>
            </a:r>
            <a:r>
              <a:rPr lang="en-US" sz="2400" dirty="0"/>
              <a:t> </a:t>
            </a:r>
            <a:r>
              <a:rPr lang="en-US" sz="2400" dirty="0" err="1"/>
              <a:t>s’il</a:t>
            </a:r>
            <a:r>
              <a:rPr lang="en-US" sz="2400" dirty="0"/>
              <a:t> </a:t>
            </a:r>
            <a:r>
              <a:rPr lang="en-US" sz="2400" dirty="0" err="1"/>
              <a:t>vous</a:t>
            </a:r>
            <a:r>
              <a:rPr lang="en-US" sz="2400" dirty="0"/>
              <a:t> </a:t>
            </a:r>
            <a:r>
              <a:rPr lang="en-US" sz="2400" dirty="0" err="1"/>
              <a:t>pla</a:t>
            </a:r>
            <a:r>
              <a:rPr lang="en-US" sz="2400" dirty="0" err="1">
                <a:cs typeface="Arial" charset="0"/>
              </a:rPr>
              <a:t>î</a:t>
            </a:r>
            <a:r>
              <a:rPr lang="en-US" sz="2400" dirty="0" err="1"/>
              <a:t>t</a:t>
            </a:r>
            <a:r>
              <a:rPr lang="en-US" sz="2400" dirty="0"/>
              <a:t>    </a:t>
            </a:r>
          </a:p>
          <a:p>
            <a:pPr algn="l"/>
            <a:r>
              <a:rPr lang="en-US" sz="2400" dirty="0"/>
              <a:t>   4  ______.</a:t>
            </a:r>
          </a:p>
          <a:p>
            <a:pPr algn="l">
              <a:buFontTx/>
              <a:buChar char="-"/>
            </a:pPr>
            <a:r>
              <a:rPr lang="en-US" sz="2400" dirty="0"/>
              <a:t> Nature?</a:t>
            </a:r>
          </a:p>
          <a:p>
            <a:pPr algn="l">
              <a:buFontTx/>
              <a:buChar char="-"/>
            </a:pPr>
            <a:r>
              <a:rPr lang="en-US" sz="2400" dirty="0"/>
              <a:t> Non, 4  _____ aux fraises.   </a:t>
            </a:r>
          </a:p>
          <a:p>
            <a:pPr algn="l"/>
            <a:r>
              <a:rPr lang="en-US" sz="2400" dirty="0"/>
              <a:t>   </a:t>
            </a:r>
            <a:r>
              <a:rPr lang="en-US" sz="2400" dirty="0" err="1"/>
              <a:t>C’est</a:t>
            </a:r>
            <a:r>
              <a:rPr lang="en-US" sz="2400" dirty="0"/>
              <a:t> </a:t>
            </a:r>
            <a:r>
              <a:rPr lang="en-US" sz="2400" dirty="0" err="1"/>
              <a:t>combien</a:t>
            </a:r>
            <a:r>
              <a:rPr lang="en-US" sz="2400" dirty="0"/>
              <a:t>?</a:t>
            </a:r>
          </a:p>
          <a:p>
            <a:pPr algn="l">
              <a:buFontTx/>
              <a:buChar char="-"/>
            </a:pPr>
            <a:r>
              <a:rPr lang="en-US" sz="2400" dirty="0"/>
              <a:t> </a:t>
            </a:r>
            <a:r>
              <a:rPr lang="en-US" sz="2400" dirty="0" err="1"/>
              <a:t>Cela</a:t>
            </a:r>
            <a:r>
              <a:rPr lang="en-US" sz="2400" dirty="0"/>
              <a:t> fait  30 </a:t>
            </a:r>
            <a:r>
              <a:rPr lang="en-US" sz="2400" dirty="0">
                <a:cs typeface="Arial" charset="0"/>
              </a:rPr>
              <a:t>€.</a:t>
            </a:r>
          </a:p>
          <a:p>
            <a:pPr algn="l"/>
            <a:r>
              <a:rPr lang="en-US" sz="2400" dirty="0"/>
              <a:t>- Merci, </a:t>
            </a:r>
            <a:r>
              <a:rPr lang="en-US" sz="2400" dirty="0" err="1"/>
              <a:t>madame</a:t>
            </a:r>
            <a:r>
              <a:rPr lang="en-US" sz="2400" dirty="0"/>
              <a:t>.</a:t>
            </a:r>
            <a:endParaRPr lang="ru-RU" dirty="0"/>
          </a:p>
        </p:txBody>
      </p:sp>
      <p:pic>
        <p:nvPicPr>
          <p:cNvPr id="19459" name="Picture 11" descr="fromage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1263" y="3068638"/>
            <a:ext cx="158273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yaou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221163"/>
            <a:ext cx="13684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appl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4581525"/>
            <a:ext cx="107791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1" descr="croissan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333375"/>
            <a:ext cx="1871662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2" descr="1759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333375"/>
            <a:ext cx="1081088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1" descr="confitur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5F7F4"/>
              </a:clrFrom>
              <a:clrTo>
                <a:srgbClr val="F5F7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1557338"/>
            <a:ext cx="863600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4" descr="00720941-t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060575"/>
            <a:ext cx="1573213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560" y="157037"/>
            <a:ext cx="8064896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1.Compl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è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te le dialogue: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fait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bonne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soupe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pour le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î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Veux-tu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soupe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Non, je ne veux pas ______ soupe.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y a _________ pur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de pommes de terre et _________ viande.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Je ne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pas 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viande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 ne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pas ______ pur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Veux-tu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 jus de fruits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eau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rale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Je ne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pas ______ jus de fruits! Je ne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pas _____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eau!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Peut-être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veux-tu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chocolat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chocolat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oui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veux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______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chocolat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5"/>
            <a:ext cx="820891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1600" b="1" dirty="0" smtClean="0"/>
          </a:p>
          <a:p>
            <a:r>
              <a:rPr lang="en-US" sz="2800" b="1" dirty="0" smtClean="0"/>
              <a:t>                  2.    </a:t>
            </a:r>
            <a:r>
              <a:rPr lang="en-US" sz="2800" b="1" dirty="0" err="1" smtClean="0"/>
              <a:t>Compl</a:t>
            </a:r>
            <a:r>
              <a:rPr lang="fr-FR" sz="2800" b="1" dirty="0" smtClean="0"/>
              <a:t>ète avec le bon article.</a:t>
            </a:r>
            <a:endParaRPr lang="ru-RU" sz="2800" b="1" dirty="0" smtClean="0"/>
          </a:p>
          <a:p>
            <a:r>
              <a:rPr lang="fr-FR" sz="2400" dirty="0" smtClean="0"/>
              <a:t>     </a:t>
            </a:r>
            <a:r>
              <a:rPr lang="en-US" sz="2400" dirty="0" smtClean="0"/>
              <a:t>1.</a:t>
            </a:r>
            <a:r>
              <a:rPr lang="fr-FR" sz="2400" dirty="0" smtClean="0"/>
              <a:t>  Le matin je prends ____ thé au lait. </a:t>
            </a:r>
          </a:p>
          <a:p>
            <a:r>
              <a:rPr lang="fr-FR" sz="2400" dirty="0" smtClean="0"/>
              <a:t>2.Je ne prends pas ____ café parce que je n’aime pas ____ café. </a:t>
            </a:r>
          </a:p>
          <a:p>
            <a:r>
              <a:rPr lang="fr-FR" sz="2400" dirty="0" smtClean="0"/>
              <a:t>3.Je mange _____ croissant ou ____ petits pains avec ____ confiture.4. J’aime _____ fruits.5. Je mange ______ pomme chaque matin. </a:t>
            </a:r>
            <a:endParaRPr lang="ru-RU" sz="2400" dirty="0" smtClean="0"/>
          </a:p>
          <a:p>
            <a:r>
              <a:rPr lang="fr-FR" sz="2400" dirty="0" smtClean="0"/>
              <a:t>    6. Après les classes je vais au supermarché. </a:t>
            </a:r>
          </a:p>
          <a:p>
            <a:r>
              <a:rPr lang="fr-FR" sz="2400" dirty="0" smtClean="0"/>
              <a:t>7.J’achète  _____ beurre et ____ lait.8 Je prends aussi un kilo ____ oranges et deux kilos _____ pommes de terre. 9.Je n’achète pas ____ viande.10. C’est ma mère qui achète ______ viande et ____ poisson. 11.Parfois elle achète _____ poulet. 12.Mon frère aime beaucoup _____ poulet avec ______ frites. 13.Moi, je déteste ______ frites. 14.J’adore _______ pâtes</a:t>
            </a:r>
            <a:endParaRPr lang="ru-RU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/>
              <a:t>3.Mettez l’article qui manque.</a:t>
            </a:r>
            <a:br>
              <a:rPr lang="fr-FR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Maman    achète   une tranche </a:t>
            </a:r>
            <a:r>
              <a:rPr lang="ru-RU" dirty="0" smtClean="0"/>
              <a:t>_____</a:t>
            </a:r>
            <a:r>
              <a:rPr lang="fr-FR" dirty="0" smtClean="0"/>
              <a:t>        jambon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Les enfants aiment   </a:t>
            </a:r>
            <a:r>
              <a:rPr lang="ru-RU" dirty="0" smtClean="0"/>
              <a:t>________</a:t>
            </a:r>
            <a:r>
              <a:rPr lang="fr-FR" dirty="0" smtClean="0"/>
              <a:t>             gâteaux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Au  petit déjeuner je bois   </a:t>
            </a:r>
            <a:r>
              <a:rPr lang="ru-RU" dirty="0" smtClean="0"/>
              <a:t>______</a:t>
            </a:r>
            <a:r>
              <a:rPr lang="fr-FR" dirty="0" smtClean="0"/>
              <a:t>          café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Il ne veut pas </a:t>
            </a:r>
            <a:r>
              <a:rPr lang="ru-RU" dirty="0" smtClean="0"/>
              <a:t>_______</a:t>
            </a:r>
            <a:r>
              <a:rPr lang="fr-FR" dirty="0" smtClean="0"/>
              <a:t>               poisson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Au déjeuner nous prenons   </a:t>
            </a:r>
            <a:r>
              <a:rPr lang="ru-RU" dirty="0" smtClean="0"/>
              <a:t>_______</a:t>
            </a:r>
            <a:r>
              <a:rPr lang="fr-FR" dirty="0" smtClean="0"/>
              <a:t>         viande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La fille adore  </a:t>
            </a:r>
            <a:r>
              <a:rPr lang="ru-RU" dirty="0" smtClean="0"/>
              <a:t>______</a:t>
            </a:r>
            <a:r>
              <a:rPr lang="fr-FR" dirty="0" smtClean="0"/>
              <a:t>             glace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Elle n’aime  pas du tout   </a:t>
            </a:r>
            <a:r>
              <a:rPr lang="ru-RU" dirty="0" smtClean="0"/>
              <a:t>______</a:t>
            </a:r>
            <a:r>
              <a:rPr lang="fr-FR" dirty="0" smtClean="0"/>
              <a:t>             fruits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Au dÎner les Français  mangent  </a:t>
            </a:r>
            <a:r>
              <a:rPr lang="ru-RU" dirty="0" smtClean="0"/>
              <a:t>______</a:t>
            </a:r>
            <a:r>
              <a:rPr lang="fr-FR" dirty="0" smtClean="0"/>
              <a:t>          soupe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Tu  détestes  </a:t>
            </a:r>
            <a:r>
              <a:rPr lang="ru-RU" dirty="0" smtClean="0"/>
              <a:t>______</a:t>
            </a:r>
            <a:r>
              <a:rPr lang="fr-FR" dirty="0" smtClean="0"/>
              <a:t>           lait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 garçon   prend   une bouteille   </a:t>
            </a:r>
            <a:r>
              <a:rPr lang="ru-RU" dirty="0" smtClean="0"/>
              <a:t>_______</a:t>
            </a:r>
            <a:r>
              <a:rPr lang="fr-FR" dirty="0" smtClean="0"/>
              <a:t>           jus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Corrig</a:t>
            </a:r>
            <a:r>
              <a:rPr lang="fr-FR" b="1" dirty="0" smtClean="0"/>
              <a:t>é</a:t>
            </a:r>
            <a:r>
              <a:rPr lang="en-US" b="1" dirty="0" smtClean="0"/>
              <a:t>s des </a:t>
            </a:r>
            <a:r>
              <a:rPr lang="en-US" b="1" dirty="0" err="1" smtClean="0"/>
              <a:t>exercices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Exercice</a:t>
            </a:r>
            <a:r>
              <a:rPr lang="en-US" b="1" dirty="0" smtClean="0"/>
              <a:t> </a:t>
            </a:r>
            <a:r>
              <a:rPr lang="ru-RU" b="1" dirty="0" smtClean="0"/>
              <a:t>№1</a:t>
            </a:r>
            <a:r>
              <a:rPr lang="ru-RU" dirty="0" smtClean="0"/>
              <a:t> </a:t>
            </a:r>
          </a:p>
          <a:p>
            <a:pPr marL="514350" indent="-514350">
              <a:buAutoNum type="arabicPeriod"/>
            </a:pPr>
            <a:r>
              <a:rPr lang="en-US" dirty="0" smtClean="0"/>
              <a:t>de la  2.de  3.de la /de la  4.de/de  5.du/de l’</a:t>
            </a:r>
          </a:p>
          <a:p>
            <a:pPr marL="514350" indent="-514350">
              <a:buNone/>
            </a:pPr>
            <a:r>
              <a:rPr lang="en-US" dirty="0" smtClean="0"/>
              <a:t>6.de /d’  7.du  8.du /du</a:t>
            </a:r>
          </a:p>
          <a:p>
            <a:pPr marL="514350" indent="-514350">
              <a:buNone/>
            </a:pPr>
            <a:r>
              <a:rPr lang="en-US" b="1" dirty="0" err="1" smtClean="0"/>
              <a:t>Exercice</a:t>
            </a:r>
            <a:r>
              <a:rPr lang="en-US" b="1" dirty="0" smtClean="0"/>
              <a:t> </a:t>
            </a:r>
            <a:r>
              <a:rPr lang="ru-RU" b="1" dirty="0" smtClean="0"/>
              <a:t>№</a:t>
            </a:r>
            <a:r>
              <a:rPr lang="en-US" b="1" dirty="0" smtClean="0"/>
              <a:t>2</a:t>
            </a:r>
          </a:p>
          <a:p>
            <a:pPr marL="514350" indent="-514350">
              <a:buAutoNum type="arabicPeriod"/>
            </a:pPr>
            <a:r>
              <a:rPr lang="en-US" dirty="0" smtClean="0"/>
              <a:t>du 2.de 3. un/des/de la 4.les 5.une 7.du/du</a:t>
            </a:r>
          </a:p>
          <a:p>
            <a:pPr marL="514350" indent="-514350">
              <a:buNone/>
            </a:pPr>
            <a:r>
              <a:rPr lang="en-US" dirty="0" smtClean="0"/>
              <a:t>8.d</a:t>
            </a:r>
            <a:r>
              <a:rPr lang="fr-FR" dirty="0" smtClean="0"/>
              <a:t>’ </a:t>
            </a:r>
            <a:r>
              <a:rPr lang="en-US" dirty="0" smtClean="0"/>
              <a:t>/de 9.de 10.de la/du 11.du 12.le/des 13.les</a:t>
            </a:r>
          </a:p>
          <a:p>
            <a:pPr marL="514350" indent="-514350">
              <a:buNone/>
            </a:pPr>
            <a:r>
              <a:rPr lang="en-US" dirty="0" smtClean="0"/>
              <a:t>14.les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F:\К ПРЕЗЕНТАЦИИ  ЕДА\ovosh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5976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Corrig</a:t>
            </a:r>
            <a:r>
              <a:rPr lang="fr-FR" b="1" dirty="0" smtClean="0"/>
              <a:t>é</a:t>
            </a:r>
            <a:r>
              <a:rPr lang="en-US" b="1" dirty="0" smtClean="0"/>
              <a:t>s des </a:t>
            </a:r>
            <a:r>
              <a:rPr lang="en-US" b="1" dirty="0" err="1" smtClean="0"/>
              <a:t>exercices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Exercice</a:t>
            </a:r>
            <a:r>
              <a:rPr lang="en-US" b="1" dirty="0" smtClean="0"/>
              <a:t> </a:t>
            </a:r>
            <a:r>
              <a:rPr lang="ru-RU" b="1" dirty="0" smtClean="0"/>
              <a:t>№</a:t>
            </a:r>
            <a:r>
              <a:rPr lang="en-US" b="1" dirty="0" smtClean="0"/>
              <a:t>3</a:t>
            </a:r>
          </a:p>
          <a:p>
            <a:pPr>
              <a:buNone/>
            </a:pPr>
            <a:r>
              <a:rPr lang="en-US" dirty="0" smtClean="0"/>
              <a:t>1.de  2.les  3.du  4.de  5.de la   6.la   7.  les  8. de la  9. le 10. de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К ПРЕЗЕНТАЦИИ  ЕДА\frukt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8208912" cy="5039890"/>
          </a:xfrm>
          <a:prstGeom prst="rect">
            <a:avLst/>
          </a:prstGeom>
          <a:noFill/>
        </p:spPr>
      </p:pic>
      <p:pic>
        <p:nvPicPr>
          <p:cNvPr id="5" name="Picture 2" descr="F:\К ПРЕЗЕНТАЦИИ  ЕДА\frukt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6452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dd9246187aeba8a8c65b67dfa3d331c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Le </a:t>
            </a:r>
            <a:r>
              <a:rPr lang="en-US" b="1" dirty="0" err="1" smtClean="0">
                <a:solidFill>
                  <a:srgbClr val="002060"/>
                </a:solidFill>
              </a:rPr>
              <a:t>poisson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F:\К ПРЕЗЕНТАЦИИ  ЕДА\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4608512" cy="5472608"/>
          </a:xfrm>
          <a:prstGeom prst="rect">
            <a:avLst/>
          </a:prstGeom>
          <a:noFill/>
        </p:spPr>
      </p:pic>
      <p:pic>
        <p:nvPicPr>
          <p:cNvPr id="3076" name="Picture 4" descr="F:\К ПРЕЗЕНТАЦИИ  ЕДА\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052736"/>
            <a:ext cx="4104455" cy="562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Les </a:t>
            </a:r>
            <a:r>
              <a:rPr lang="en-US" b="1" dirty="0" err="1" smtClean="0">
                <a:solidFill>
                  <a:srgbClr val="002060"/>
                </a:solidFill>
              </a:rPr>
              <a:t>produits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laitiers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F:\250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424936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5" name="Picture 5" descr="F:\975154d4aec247b7ddcce8243f56fc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n-GB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Au </a:t>
            </a:r>
            <a:r>
              <a:rPr lang="en-GB" kern="10" dirty="0" err="1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magasin</a:t>
            </a:r>
            <a:r>
              <a:rPr lang="ru-RU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ru-RU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776864" cy="4442048"/>
          </a:xfrm>
        </p:spPr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ru-RU" dirty="0"/>
          </a:p>
        </p:txBody>
      </p:sp>
      <p:pic>
        <p:nvPicPr>
          <p:cNvPr id="6" name="Picture 7" descr="235362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5175"/>
            <a:ext cx="91440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2507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en-US" sz="4800" b="1" dirty="0" smtClean="0">
                <a:solidFill>
                  <a:srgbClr val="FF0000"/>
                </a:solidFill>
              </a:rPr>
              <a:t>Article </a:t>
            </a:r>
            <a:r>
              <a:rPr lang="en-US" sz="4800" b="1" dirty="0" err="1" smtClean="0">
                <a:solidFill>
                  <a:srgbClr val="FF0000"/>
                </a:solidFill>
              </a:rPr>
              <a:t>partitif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Частичный артикль</a:t>
            </a:r>
            <a:br>
              <a:rPr lang="ru-RU" sz="3200" b="1" dirty="0" smtClean="0"/>
            </a:br>
            <a:r>
              <a:rPr lang="ru-RU" sz="3200" b="1" dirty="0" smtClean="0"/>
              <a:t>Образование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err="1" smtClean="0">
                <a:solidFill>
                  <a:srgbClr val="FF0000"/>
                </a:solidFill>
              </a:rPr>
              <a:t>de</a:t>
            </a:r>
            <a:r>
              <a:rPr lang="en-US" sz="3200" b="1" dirty="0" err="1" smtClean="0"/>
              <a:t>+le</a:t>
            </a:r>
            <a:r>
              <a:rPr lang="en-US" sz="3200" b="1" dirty="0" smtClean="0"/>
              <a:t>=</a:t>
            </a:r>
            <a:r>
              <a:rPr lang="en-US" sz="3200" b="1" dirty="0" smtClean="0">
                <a:solidFill>
                  <a:srgbClr val="FF0000"/>
                </a:solidFill>
              </a:rPr>
              <a:t>du</a:t>
            </a:r>
            <a:r>
              <a:rPr lang="en-US" sz="3200" b="1" dirty="0" smtClean="0"/>
              <a:t>  (</a:t>
            </a:r>
            <a:r>
              <a:rPr lang="ru-RU" sz="3200" b="1" dirty="0" err="1" smtClean="0"/>
              <a:t>муж.род</a:t>
            </a:r>
            <a:r>
              <a:rPr lang="ru-RU" sz="3200" b="1" dirty="0" smtClean="0"/>
              <a:t>)</a:t>
            </a:r>
            <a:br>
              <a:rPr lang="ru-RU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err="1" smtClean="0">
                <a:solidFill>
                  <a:srgbClr val="FF0000"/>
                </a:solidFill>
              </a:rPr>
              <a:t>de</a:t>
            </a:r>
            <a:r>
              <a:rPr lang="en-US" sz="3200" b="1" dirty="0" err="1" smtClean="0"/>
              <a:t>+la</a:t>
            </a:r>
            <a:r>
              <a:rPr lang="en-US" sz="3200" b="1" dirty="0" smtClean="0"/>
              <a:t>=</a:t>
            </a:r>
            <a:r>
              <a:rPr lang="en-US" sz="3200" b="1" dirty="0" smtClean="0">
                <a:solidFill>
                  <a:srgbClr val="FF0000"/>
                </a:solidFill>
              </a:rPr>
              <a:t>de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la</a:t>
            </a:r>
            <a:r>
              <a:rPr lang="en-US" sz="3200" b="1" dirty="0" smtClean="0"/>
              <a:t> (</a:t>
            </a:r>
            <a:r>
              <a:rPr lang="ru-RU" sz="3200" b="1" dirty="0" err="1" smtClean="0"/>
              <a:t>жен.род</a:t>
            </a:r>
            <a:r>
              <a:rPr lang="ru-RU" sz="3200" b="1" dirty="0" smtClean="0"/>
              <a:t>)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err="1" smtClean="0">
                <a:solidFill>
                  <a:srgbClr val="FF0000"/>
                </a:solidFill>
              </a:rPr>
              <a:t>de</a:t>
            </a:r>
            <a:r>
              <a:rPr lang="en-US" sz="3200" b="1" dirty="0" err="1" smtClean="0"/>
              <a:t>+l</a:t>
            </a:r>
            <a:r>
              <a:rPr lang="fr-FR" sz="3200" b="1" dirty="0" smtClean="0"/>
              <a:t>’</a:t>
            </a:r>
            <a:r>
              <a:rPr lang="en-US" sz="3200" b="1" dirty="0" smtClean="0"/>
              <a:t>= </a:t>
            </a:r>
            <a:r>
              <a:rPr lang="en-US" sz="3200" b="1" dirty="0" smtClean="0">
                <a:solidFill>
                  <a:srgbClr val="FF0000"/>
                </a:solidFill>
              </a:rPr>
              <a:t>de</a:t>
            </a:r>
            <a:r>
              <a:rPr lang="ru-RU" sz="3200" b="1" dirty="0" smtClean="0"/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</a:rPr>
              <a:t>’</a:t>
            </a:r>
            <a:r>
              <a:rPr lang="fr-FR" sz="3200" b="1" dirty="0" smtClean="0"/>
              <a:t> </a:t>
            </a:r>
            <a:r>
              <a:rPr lang="en-US" sz="3200" b="1" dirty="0" smtClean="0"/>
              <a:t>(</a:t>
            </a:r>
            <a:r>
              <a:rPr lang="ru-RU" sz="3200" b="1" dirty="0" smtClean="0"/>
              <a:t>муж. или </a:t>
            </a:r>
            <a:r>
              <a:rPr lang="ru-RU" sz="3200" b="1" dirty="0" err="1" smtClean="0"/>
              <a:t>жен.род</a:t>
            </a:r>
            <a:r>
              <a:rPr lang="ru-RU" sz="3200" b="1" dirty="0" smtClean="0"/>
              <a:t>, ед.ч.)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err="1" smtClean="0">
                <a:solidFill>
                  <a:srgbClr val="FF0000"/>
                </a:solidFill>
              </a:rPr>
              <a:t>de</a:t>
            </a:r>
            <a:r>
              <a:rPr lang="en-US" sz="3200" b="1" dirty="0" err="1" smtClean="0"/>
              <a:t>+l</a:t>
            </a:r>
            <a:r>
              <a:rPr lang="ru-RU" sz="3200" b="1" dirty="0" smtClean="0"/>
              <a:t>е</a:t>
            </a:r>
            <a:r>
              <a:rPr lang="en-US" sz="3200" b="1" dirty="0" smtClean="0"/>
              <a:t>s=</a:t>
            </a:r>
            <a:r>
              <a:rPr lang="en-US" sz="3200" b="1" dirty="0" smtClean="0">
                <a:solidFill>
                  <a:srgbClr val="FF0000"/>
                </a:solidFill>
              </a:rPr>
              <a:t>des</a:t>
            </a:r>
            <a:r>
              <a:rPr lang="en-US" sz="3200" b="1" dirty="0" smtClean="0"/>
              <a:t> (</a:t>
            </a:r>
            <a:r>
              <a:rPr lang="ru-RU" sz="3200" b="1" dirty="0" smtClean="0"/>
              <a:t>мн.ч.)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760</Words>
  <Application>Microsoft Office PowerPoint</Application>
  <PresentationFormat>Экран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Je vais au magasin d’alimentation</vt:lpstr>
      <vt:lpstr>Слайд 2</vt:lpstr>
      <vt:lpstr>Слайд 3</vt:lpstr>
      <vt:lpstr>Слайд 4</vt:lpstr>
      <vt:lpstr>Le poisson</vt:lpstr>
      <vt:lpstr>Les produits laitiers</vt:lpstr>
      <vt:lpstr>Слайд 7</vt:lpstr>
      <vt:lpstr>Au magasin </vt:lpstr>
      <vt:lpstr>   Article partitif Частичный артикль Образование  de+le=du  (муж.род)  de+la=de la (жен.род)  de+l’= de l’ (муж. или жен.род, ед.ч.)  de+lеs=des (мн.ч.)    </vt:lpstr>
      <vt:lpstr>  Article partitif  </vt:lpstr>
      <vt:lpstr>Article partitif </vt:lpstr>
      <vt:lpstr>Article partitif</vt:lpstr>
      <vt:lpstr>Article défini</vt:lpstr>
      <vt:lpstr>Слайд 14</vt:lpstr>
      <vt:lpstr>Слайд 15</vt:lpstr>
      <vt:lpstr>Слайд 16</vt:lpstr>
      <vt:lpstr>Слайд 17</vt:lpstr>
      <vt:lpstr>3.Mettez l’article qui manque. </vt:lpstr>
      <vt:lpstr>Corrigés des exercices</vt:lpstr>
      <vt:lpstr>Corrigés des exercices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84</cp:revision>
  <dcterms:created xsi:type="dcterms:W3CDTF">2021-02-11T16:49:21Z</dcterms:created>
  <dcterms:modified xsi:type="dcterms:W3CDTF">2021-03-24T05:43:23Z</dcterms:modified>
</cp:coreProperties>
</file>