
<file path=[Content_Types].xml><?xml version="1.0" encoding="utf-8"?>
<Types xmlns="http://schemas.openxmlformats.org/package/2006/content-types">
  <Default ContentType="image/png" Extension="png"/>
  <Default ContentType="image/x-wmf" Extension="wmf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1" r:id="rId25"/>
    <p:sldId id="28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9" autoAdjust="0"/>
    <p:restoredTop sz="94660"/>
  </p:normalViewPr>
  <p:slideViewPr>
    <p:cSldViewPr>
      <p:cViewPr varScale="1">
        <p:scale>
          <a:sx n="87" d="100"/>
          <a:sy n="87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EF5B-9E9B-4557-A51A-4D3C9C956320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5144-7510-4E34-9BD9-E852439A3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5792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EF5B-9E9B-4557-A51A-4D3C9C956320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5144-7510-4E34-9BD9-E852439A3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2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EF5B-9E9B-4557-A51A-4D3C9C956320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5144-7510-4E34-9BD9-E852439A3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830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EF5B-9E9B-4557-A51A-4D3C9C956320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5144-7510-4E34-9BD9-E852439A3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855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EF5B-9E9B-4557-A51A-4D3C9C956320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5144-7510-4E34-9BD9-E852439A3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883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EF5B-9E9B-4557-A51A-4D3C9C956320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5144-7510-4E34-9BD9-E852439A3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017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EF5B-9E9B-4557-A51A-4D3C9C956320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5144-7510-4E34-9BD9-E852439A3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984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EF5B-9E9B-4557-A51A-4D3C9C956320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5144-7510-4E34-9BD9-E852439A3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131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EF5B-9E9B-4557-A51A-4D3C9C956320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5144-7510-4E34-9BD9-E852439A3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520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EF5B-9E9B-4557-A51A-4D3C9C956320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5144-7510-4E34-9BD9-E852439A3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083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CEF5B-9E9B-4557-A51A-4D3C9C956320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35144-7510-4E34-9BD9-E852439A3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025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CEF5B-9E9B-4557-A51A-4D3C9C956320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35144-7510-4E34-9BD9-E852439A3C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77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0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3.xml.rels><?xml version="1.0" encoding="UTF-8" standalone="yes" ?><Relationships xmlns="http://schemas.openxmlformats.org/package/2006/relationships"><Relationship Id="rId2" Target="../media/image2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 ?><Relationships xmlns="http://schemas.openxmlformats.org/package/2006/relationships"><Relationship Id="rId2" Target="../media/image2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3568" y="546998"/>
            <a:ext cx="7772400" cy="57774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МКОУ Васильевская основная общеобразовательная школа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67544" y="2348880"/>
            <a:ext cx="5432168" cy="352839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Духовно-нравственное воспитание школьников как </a:t>
            </a:r>
            <a:r>
              <a:rPr lang="ru-RU" b="1" dirty="0" err="1" smtClean="0">
                <a:solidFill>
                  <a:srgbClr val="C00000"/>
                </a:solidFill>
              </a:rPr>
              <a:t>cредство</a:t>
            </a:r>
            <a:r>
              <a:rPr lang="ru-RU" b="1" dirty="0" smtClean="0">
                <a:solidFill>
                  <a:srgbClr val="C00000"/>
                </a:solidFill>
              </a:rPr>
              <a:t> реализации  ФГОС.</a:t>
            </a:r>
          </a:p>
          <a:p>
            <a:endParaRPr lang="ru-RU" b="1" dirty="0">
              <a:solidFill>
                <a:srgbClr val="7030A0"/>
              </a:solidFill>
            </a:endParaRP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sz="2200" b="1" dirty="0" smtClean="0">
                <a:solidFill>
                  <a:srgbClr val="0070C0"/>
                </a:solidFill>
              </a:rPr>
              <a:t>Выполнила: Лукьянова Мария Дмитриевна</a:t>
            </a:r>
          </a:p>
          <a:p>
            <a:endParaRPr lang="ru-RU" sz="1800" b="1" dirty="0">
              <a:solidFill>
                <a:srgbClr val="0070C0"/>
              </a:solidFill>
            </a:endParaRPr>
          </a:p>
          <a:p>
            <a:endParaRPr lang="ru-RU" sz="1800" b="1" dirty="0" smtClean="0">
              <a:solidFill>
                <a:srgbClr val="0070C0"/>
              </a:solidFill>
            </a:endParaRPr>
          </a:p>
          <a:p>
            <a:endParaRPr lang="ru-RU" sz="1800" b="1" dirty="0" smtClean="0">
              <a:solidFill>
                <a:srgbClr val="0070C0"/>
              </a:solidFill>
            </a:endParaRPr>
          </a:p>
          <a:p>
            <a:r>
              <a:rPr lang="ru-RU" sz="2200" b="1" smtClean="0">
                <a:solidFill>
                  <a:srgbClr val="0070C0"/>
                </a:solidFill>
              </a:rPr>
              <a:t>2018 </a:t>
            </a:r>
            <a:r>
              <a:rPr lang="ru-RU" sz="2200" b="1" dirty="0" smtClean="0">
                <a:solidFill>
                  <a:srgbClr val="0070C0"/>
                </a:solidFill>
              </a:rPr>
              <a:t>год</a:t>
            </a:r>
            <a:endParaRPr lang="ru-RU" sz="2200" b="1" dirty="0">
              <a:solidFill>
                <a:srgbClr val="0070C0"/>
              </a:solidFill>
            </a:endParaRPr>
          </a:p>
        </p:txBody>
      </p:sp>
      <p:pic>
        <p:nvPicPr>
          <p:cNvPr id="3075" name="Picture 3" descr="C:\Program Files\Microsoft Office\MEDIA\CAGCAT10\j0149407.wm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1" y="1052736"/>
            <a:ext cx="3024336" cy="5328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Program Files\Microsoft Office\MEDIA\CAGCAT10\j0088542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905" y="6281928"/>
            <a:ext cx="9208709" cy="57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Program Files\Microsoft Office\MEDIA\CAGCAT10\j0088542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86" y="-29074"/>
            <a:ext cx="9172804" cy="57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Program Files\Microsoft Office\MEDIA\CAGCAT10\j0088542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2577913" y="3092455"/>
            <a:ext cx="5731483" cy="647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Program Files\Microsoft Office\MEDIA\CAGCAT10\j0088542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008843" y="3106081"/>
            <a:ext cx="5734927" cy="616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351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7" y="0"/>
            <a:ext cx="9140903" cy="5891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6021288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Культура России  XVIII в.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563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88640"/>
            <a:ext cx="8034804" cy="5031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5373216"/>
            <a:ext cx="83529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 XIX в. происходит возвращение к нравственно-религиозному подходу. Закону Божьему возвращается статус главного учебного и воспитательного предмета. 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795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723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5808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872" y="260647"/>
            <a:ext cx="8090567" cy="5393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1871" y="5805264"/>
            <a:ext cx="80905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</a:t>
            </a:r>
            <a:r>
              <a:rPr lang="ru-RU" sz="2400" b="1" dirty="0" smtClean="0"/>
              <a:t>отеря нравственных ориентиров подрастающего поколения и, следовательно, общества в целом.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443750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ФГОС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25134"/>
            <a:ext cx="4104456" cy="5237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628800"/>
            <a:ext cx="4572000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44017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180" y="332656"/>
            <a:ext cx="8352928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64759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026" y="-1"/>
            <a:ext cx="8796470" cy="587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5982287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Направление 1.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Воспитание гражданственности, патриотизма, уважения к правам, свободам и обязанностям человека. 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998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6135681"/>
            <a:ext cx="8280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Направление 2. </a:t>
            </a:r>
            <a:r>
              <a:rPr lang="ru-RU" sz="2000" b="1" dirty="0" smtClean="0">
                <a:solidFill>
                  <a:srgbClr val="0070C0"/>
                </a:solidFill>
              </a:rPr>
              <a:t>Воспитание нравственных чувств и этического сознания. </a:t>
            </a: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6"/>
            <a:ext cx="8280920" cy="5949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1054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5949280"/>
            <a:ext cx="71287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Направление 3.</a:t>
            </a:r>
            <a:r>
              <a:rPr lang="ru-RU" sz="2400" b="1" dirty="0" smtClean="0">
                <a:solidFill>
                  <a:srgbClr val="FF0000"/>
                </a:solidFill>
              </a:rPr>
              <a:t> Воспитание трудолюбия, творческого отношения к учению, труду, жизни.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-1"/>
            <a:ext cx="7992888" cy="5949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51768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994" y="5949280"/>
            <a:ext cx="86860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Направление 4.</a:t>
            </a:r>
            <a:r>
              <a:rPr lang="ru-RU" sz="2000" b="1" dirty="0" smtClean="0">
                <a:solidFill>
                  <a:srgbClr val="C00000"/>
                </a:solidFill>
              </a:rPr>
              <a:t> Формирование ценностного отношения к  семье, здоровью и здоровому образу жизни.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877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312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111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6058924"/>
            <a:ext cx="8856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Направление 5.</a:t>
            </a:r>
            <a:r>
              <a:rPr lang="ru-RU" sz="2000" b="1" dirty="0" smtClean="0">
                <a:solidFill>
                  <a:srgbClr val="00B050"/>
                </a:solidFill>
              </a:rPr>
              <a:t> Воспитание ценностного отношения к природе, окружающей среде (экологическое воспитание). </a:t>
            </a:r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905"/>
            <a:ext cx="9144000" cy="6008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58757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5934670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Направление 6.</a:t>
            </a:r>
            <a:r>
              <a:rPr lang="ru-RU" b="1" dirty="0" smtClean="0">
                <a:solidFill>
                  <a:srgbClr val="002060"/>
                </a:solidFill>
              </a:rPr>
              <a:t> Воспитание ценностного отношения к прекрасному, формирование представлений об эстетических идеалах и ценностях (эстетическое воспитание).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5438"/>
            <a:ext cx="7992888" cy="5904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39968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38769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2656"/>
            <a:ext cx="9179705" cy="4752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5229200"/>
            <a:ext cx="874846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В духовно-нравственном воспитании школьников первостепенное значение имеет духовная атмосфера школы, а не обилие правил и требований, бездуховный учитель, владеющий самыми современными методиками, не сможет раскрыть духовно-нравственные начала у своих воспитанников.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8981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11" name="Овал 10"/>
          <p:cNvSpPr/>
          <p:nvPr/>
        </p:nvSpPr>
        <p:spPr>
          <a:xfrm>
            <a:off x="971600" y="304326"/>
            <a:ext cx="2448272" cy="13964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урочная деятельность;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1871700" y="5520007"/>
            <a:ext cx="5688632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изучение культурологических основ традиционных российских религий.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6044497" y="372142"/>
            <a:ext cx="221355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внеурочная деятельность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251520" y="2924944"/>
            <a:ext cx="2232248" cy="16344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внешкольная деятельность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6588224" y="2924944"/>
            <a:ext cx="2160240" cy="17316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семейное воспитание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31840" y="2204864"/>
            <a:ext cx="3168352" cy="1850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Духовно-нравственное воспитание согласно требованиям Федеральных стандартов осуществляется 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" name="Стрелка вправо 29"/>
          <p:cNvSpPr/>
          <p:nvPr/>
        </p:nvSpPr>
        <p:spPr>
          <a:xfrm rot="12396763">
            <a:off x="3199484" y="145849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 rot="19846429">
            <a:off x="5244787" y="142596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 rot="1495585">
            <a:off x="6419618" y="244031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>
            <a:off x="4473700" y="416738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rot="3660845">
            <a:off x="2271302" y="233075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0447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205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5567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211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081" y="143950"/>
            <a:ext cx="8713071" cy="6525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460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204" y="216320"/>
            <a:ext cx="8287477" cy="5524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2204" y="5795734"/>
            <a:ext cx="82874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Нравственность - способы действия, нормы поведения, поступки людей.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95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95333" y="5157192"/>
            <a:ext cx="8750087" cy="151216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Духовность - самое высокое к чему стремится человек, направленность его души.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913" y="260648"/>
            <a:ext cx="8352928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6923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531" y="116632"/>
            <a:ext cx="8184910" cy="5717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47531" y="5949280"/>
            <a:ext cx="81849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 </a:t>
            </a:r>
            <a:r>
              <a:rPr lang="ru-RU" sz="2400" b="1" dirty="0" smtClean="0">
                <a:solidFill>
                  <a:srgbClr val="FF0000"/>
                </a:solidFill>
              </a:rPr>
              <a:t>«Воспитание – великое дело;  им решается участь человека».  В. Белинский. 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412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8" y="260648"/>
            <a:ext cx="6395573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723969" y="291713"/>
            <a:ext cx="23125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В средневековой Руси воспитательный идеал был укоренен в религии и представлен для православных христиан, прежде всего, в образе Христа. Православная вера была одним из важных факторов, обеспечивающих духовное единство народа. 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466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285</Words>
  <Application>Microsoft Office PowerPoint</Application>
  <PresentationFormat>Экран (4:3)</PresentationFormat>
  <Paragraphs>31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МКОУ Васильевская основная общеобразовательная школа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Духовность - самое высокое к чему стремится человек, направленность его души.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ФГОС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BEST</dc:creator>
  <cp:lastModifiedBy>BEST</cp:lastModifiedBy>
  <cp:revision>34</cp:revision>
  <dcterms:created xsi:type="dcterms:W3CDTF">2016-03-26T11:58:53Z</dcterms:created>
  <dcterms:modified xsi:type="dcterms:W3CDTF">2021-04-17T15:29:54Z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1813373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