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4" r:id="rId3"/>
    <p:sldId id="274" r:id="rId4"/>
    <p:sldId id="286" r:id="rId5"/>
    <p:sldId id="275" r:id="rId6"/>
    <p:sldId id="287" r:id="rId7"/>
    <p:sldId id="276" r:id="rId8"/>
    <p:sldId id="288" r:id="rId9"/>
    <p:sldId id="279" r:id="rId10"/>
    <p:sldId id="289" r:id="rId11"/>
    <p:sldId id="280" r:id="rId12"/>
    <p:sldId id="290" r:id="rId13"/>
    <p:sldId id="277" r:id="rId14"/>
    <p:sldId id="291" r:id="rId15"/>
    <p:sldId id="278" r:id="rId16"/>
    <p:sldId id="292" r:id="rId17"/>
    <p:sldId id="281" r:id="rId18"/>
    <p:sldId id="293" r:id="rId19"/>
    <p:sldId id="282" r:id="rId20"/>
    <p:sldId id="283" r:id="rId21"/>
    <p:sldId id="284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54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CA619-9D7A-42FF-83C6-534532C1C0CA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2DD4C-C51E-40DC-8EE6-E9B98C279B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CA619-9D7A-42FF-83C6-534532C1C0CA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2DD4C-C51E-40DC-8EE6-E9B98C279B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CA619-9D7A-42FF-83C6-534532C1C0CA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2DD4C-C51E-40DC-8EE6-E9B98C279B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CA619-9D7A-42FF-83C6-534532C1C0CA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2DD4C-C51E-40DC-8EE6-E9B98C279B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CA619-9D7A-42FF-83C6-534532C1C0CA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2DD4C-C51E-40DC-8EE6-E9B98C279B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CA619-9D7A-42FF-83C6-534532C1C0CA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2DD4C-C51E-40DC-8EE6-E9B98C279B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CA619-9D7A-42FF-83C6-534532C1C0CA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2DD4C-C51E-40DC-8EE6-E9B98C279B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CA619-9D7A-42FF-83C6-534532C1C0CA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2DD4C-C51E-40DC-8EE6-E9B98C279B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CA619-9D7A-42FF-83C6-534532C1C0CA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2DD4C-C51E-40DC-8EE6-E9B98C279B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CA619-9D7A-42FF-83C6-534532C1C0CA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2DD4C-C51E-40DC-8EE6-E9B98C279B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CA619-9D7A-42FF-83C6-534532C1C0CA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2DD4C-C51E-40DC-8EE6-E9B98C279B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5CA619-9D7A-42FF-83C6-534532C1C0CA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92DD4C-C51E-40DC-8EE6-E9B98C279B6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wp29124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00100" y="285728"/>
            <a:ext cx="72866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Constantia" pitchFamily="18" charset="0"/>
                <a:cs typeface="Times New Roman" pitchFamily="18" charset="0"/>
              </a:rPr>
              <a:t>Муниципальное дошкольное образовательное  учреждение детский сад  №2</a:t>
            </a:r>
            <a:endParaRPr lang="ru-RU" sz="2400" b="1" dirty="0">
              <a:solidFill>
                <a:srgbClr val="FF0000"/>
              </a:solidFill>
              <a:latin typeface="Constant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57752" y="4714884"/>
            <a:ext cx="3857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643174" y="3714752"/>
            <a:ext cx="6000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143240" y="4572008"/>
            <a:ext cx="5572164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Constantia" pitchFamily="18" charset="0"/>
              </a:rPr>
              <a:t>Воспитатель высшей категории</a:t>
            </a:r>
          </a:p>
          <a:p>
            <a:r>
              <a:rPr lang="ru-RU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Constantia" pitchFamily="18" charset="0"/>
              </a:rPr>
              <a:t>Максимова Надежда Семеновна</a:t>
            </a:r>
            <a:endParaRPr lang="ru-RU" sz="2400" dirty="0">
              <a:solidFill>
                <a:srgbClr val="002060"/>
              </a:solidFill>
              <a:latin typeface="Constantia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00100" y="1643050"/>
            <a:ext cx="671517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i="1" smtClean="0">
                <a:solidFill>
                  <a:srgbClr val="002060"/>
                </a:solidFill>
                <a:latin typeface="+mj-lt"/>
              </a:rPr>
              <a:t>Игра-презентация </a:t>
            </a:r>
            <a:endParaRPr lang="ru-RU" sz="5400" b="1" i="1" dirty="0" smtClean="0">
              <a:solidFill>
                <a:srgbClr val="002060"/>
              </a:solidFill>
              <a:latin typeface="+mj-lt"/>
            </a:endParaRPr>
          </a:p>
          <a:p>
            <a:pPr algn="ctr"/>
            <a:r>
              <a:rPr lang="ru-RU" sz="5400" b="1" i="1" dirty="0" smtClean="0">
                <a:solidFill>
                  <a:srgbClr val="002060"/>
                </a:solidFill>
                <a:latin typeface="+mj-lt"/>
              </a:rPr>
              <a:t>«Угадай профессию»</a:t>
            </a:r>
            <a:endParaRPr lang="ru-RU" sz="5400" b="1" i="1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71868" y="6215082"/>
            <a:ext cx="12931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2021 год</a:t>
            </a:r>
            <a:endParaRPr lang="ru-RU" sz="2400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755576" y="620688"/>
            <a:ext cx="7560840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4800" b="1" dirty="0" smtClean="0">
              <a:solidFill>
                <a:srgbClr val="002060"/>
              </a:solidFill>
              <a:latin typeface="+mj-lt"/>
            </a:endParaRPr>
          </a:p>
          <a:p>
            <a:r>
              <a:rPr lang="ru-RU" sz="5400" b="1" dirty="0" smtClean="0">
                <a:solidFill>
                  <a:srgbClr val="002060"/>
                </a:solidFill>
                <a:latin typeface="+mj-lt"/>
              </a:rPr>
              <a:t>По </a:t>
            </a:r>
            <a:r>
              <a:rPr lang="ru-RU" sz="5400" b="1" dirty="0">
                <a:solidFill>
                  <a:srgbClr val="002060"/>
                </a:solidFill>
                <a:latin typeface="+mj-lt"/>
              </a:rPr>
              <a:t>размеру в самый раз </a:t>
            </a:r>
            <a:br>
              <a:rPr lang="ru-RU" sz="5400" b="1" dirty="0">
                <a:solidFill>
                  <a:srgbClr val="002060"/>
                </a:solidFill>
                <a:latin typeface="+mj-lt"/>
              </a:rPr>
            </a:br>
            <a:r>
              <a:rPr lang="ru-RU" sz="5400" b="1" dirty="0">
                <a:solidFill>
                  <a:srgbClr val="002060"/>
                </a:solidFill>
                <a:latin typeface="+mj-lt"/>
              </a:rPr>
              <a:t>Он костюм сошьёт для вас. </a:t>
            </a:r>
            <a:br>
              <a:rPr lang="ru-RU" sz="5400" b="1" dirty="0">
                <a:solidFill>
                  <a:srgbClr val="002060"/>
                </a:solidFill>
                <a:latin typeface="+mj-lt"/>
              </a:rPr>
            </a:br>
            <a:r>
              <a:rPr lang="ru-RU" sz="5400" b="1" dirty="0">
                <a:solidFill>
                  <a:srgbClr val="002060"/>
                </a:solidFill>
                <a:latin typeface="+mj-lt"/>
              </a:rPr>
              <a:t>Всё исполнит по науке - </a:t>
            </a:r>
            <a:br>
              <a:rPr lang="ru-RU" sz="5400" b="1" dirty="0">
                <a:solidFill>
                  <a:srgbClr val="002060"/>
                </a:solidFill>
                <a:latin typeface="+mj-lt"/>
              </a:rPr>
            </a:br>
            <a:r>
              <a:rPr lang="ru-RU" sz="5400" b="1" dirty="0">
                <a:solidFill>
                  <a:srgbClr val="002060"/>
                </a:solidFill>
                <a:latin typeface="+mj-lt"/>
              </a:rPr>
              <a:t>И ходите руки в брюки. </a:t>
            </a:r>
          </a:p>
        </p:txBody>
      </p:sp>
    </p:spTree>
    <p:extLst>
      <p:ext uri="{BB962C8B-B14F-4D97-AF65-F5344CB8AC3E}">
        <p14:creationId xmlns="" xmlns:p14="http://schemas.microsoft.com/office/powerpoint/2010/main" val="2118965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wp291240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Рисунок 4" descr="posuda_vector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34" y="357166"/>
            <a:ext cx="8072494" cy="60722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63889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611560" y="620689"/>
            <a:ext cx="7848872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dirty="0">
                <a:solidFill>
                  <a:srgbClr val="002060"/>
                </a:solidFill>
                <a:latin typeface="+mj-lt"/>
              </a:rPr>
              <a:t>Ходит в белом колпаке </a:t>
            </a:r>
          </a:p>
          <a:p>
            <a:r>
              <a:rPr lang="ru-RU" sz="6000" b="1" dirty="0" smtClean="0">
                <a:solidFill>
                  <a:srgbClr val="002060"/>
                </a:solidFill>
                <a:latin typeface="+mj-lt"/>
              </a:rPr>
              <a:t>С </a:t>
            </a:r>
            <a:r>
              <a:rPr lang="ru-RU" sz="6000" b="1" dirty="0">
                <a:solidFill>
                  <a:srgbClr val="002060"/>
                </a:solidFill>
                <a:latin typeface="+mj-lt"/>
              </a:rPr>
              <a:t>поварёшкою в руке. </a:t>
            </a:r>
          </a:p>
          <a:p>
            <a:r>
              <a:rPr lang="ru-RU" sz="6000" b="1" dirty="0">
                <a:solidFill>
                  <a:srgbClr val="002060"/>
                </a:solidFill>
                <a:latin typeface="+mj-lt"/>
              </a:rPr>
              <a:t>Он готовит нам обед: </a:t>
            </a:r>
          </a:p>
          <a:p>
            <a:r>
              <a:rPr lang="ru-RU" sz="6000" b="1" dirty="0">
                <a:solidFill>
                  <a:srgbClr val="002060"/>
                </a:solidFill>
                <a:latin typeface="+mj-lt"/>
              </a:rPr>
              <a:t>Кашу, щи и винегрет. </a:t>
            </a:r>
          </a:p>
        </p:txBody>
      </p:sp>
    </p:spTree>
    <p:extLst>
      <p:ext uri="{BB962C8B-B14F-4D97-AF65-F5344CB8AC3E}">
        <p14:creationId xmlns="" xmlns:p14="http://schemas.microsoft.com/office/powerpoint/2010/main" val="1814836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img2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600654" y="1268760"/>
            <a:ext cx="829182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>
                <a:solidFill>
                  <a:srgbClr val="002060"/>
                </a:solidFill>
                <a:latin typeface="+mj-lt"/>
              </a:rPr>
              <a:t>Кто приносит нам газеты </a:t>
            </a:r>
          </a:p>
          <a:p>
            <a:r>
              <a:rPr lang="ru-RU" sz="6600" b="1" dirty="0" smtClean="0">
                <a:solidFill>
                  <a:srgbClr val="002060"/>
                </a:solidFill>
                <a:latin typeface="+mj-lt"/>
              </a:rPr>
              <a:t>И </a:t>
            </a:r>
            <a:r>
              <a:rPr lang="ru-RU" sz="6600" b="1" dirty="0">
                <a:solidFill>
                  <a:srgbClr val="002060"/>
                </a:solidFill>
                <a:latin typeface="+mj-lt"/>
              </a:rPr>
              <a:t>от бабушки приветы? </a:t>
            </a:r>
          </a:p>
        </p:txBody>
      </p:sp>
    </p:spTree>
    <p:extLst>
      <p:ext uri="{BB962C8B-B14F-4D97-AF65-F5344CB8AC3E}">
        <p14:creationId xmlns="" xmlns:p14="http://schemas.microsoft.com/office/powerpoint/2010/main" val="3049761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2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" name="Прямоугольник 5"/>
          <p:cNvSpPr/>
          <p:nvPr/>
        </p:nvSpPr>
        <p:spPr>
          <a:xfrm>
            <a:off x="539552" y="764704"/>
            <a:ext cx="8208912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500" b="1" dirty="0">
                <a:solidFill>
                  <a:srgbClr val="002060"/>
                </a:solidFill>
                <a:latin typeface="+mj-lt"/>
              </a:rPr>
              <a:t>Громко прозвенел звонок,</a:t>
            </a:r>
            <a:br>
              <a:rPr lang="ru-RU" sz="5500" b="1" dirty="0">
                <a:solidFill>
                  <a:srgbClr val="002060"/>
                </a:solidFill>
                <a:latin typeface="+mj-lt"/>
              </a:rPr>
            </a:br>
            <a:r>
              <a:rPr lang="ru-RU" sz="5500" b="1" dirty="0">
                <a:solidFill>
                  <a:srgbClr val="002060"/>
                </a:solidFill>
                <a:latin typeface="+mj-lt"/>
              </a:rPr>
              <a:t>В классе начался урок.</a:t>
            </a:r>
            <a:br>
              <a:rPr lang="ru-RU" sz="5500" b="1" dirty="0">
                <a:solidFill>
                  <a:srgbClr val="002060"/>
                </a:solidFill>
                <a:latin typeface="+mj-lt"/>
              </a:rPr>
            </a:br>
            <a:r>
              <a:rPr lang="ru-RU" sz="5500" b="1" dirty="0">
                <a:solidFill>
                  <a:srgbClr val="002060"/>
                </a:solidFill>
                <a:latin typeface="+mj-lt"/>
              </a:rPr>
              <a:t>Знает школьник и родитель </a:t>
            </a:r>
            <a:br>
              <a:rPr lang="ru-RU" sz="5500" b="1" dirty="0">
                <a:solidFill>
                  <a:srgbClr val="002060"/>
                </a:solidFill>
                <a:latin typeface="+mj-lt"/>
              </a:rPr>
            </a:br>
            <a:r>
              <a:rPr lang="ru-RU" sz="5500" b="1" dirty="0">
                <a:solidFill>
                  <a:srgbClr val="002060"/>
                </a:solidFill>
                <a:latin typeface="+mj-lt"/>
              </a:rPr>
              <a:t>Проведет урок …</a:t>
            </a:r>
          </a:p>
        </p:txBody>
      </p:sp>
    </p:spTree>
    <p:extLst>
      <p:ext uri="{BB962C8B-B14F-4D97-AF65-F5344CB8AC3E}">
        <p14:creationId xmlns="" xmlns:p14="http://schemas.microsoft.com/office/powerpoint/2010/main" val="1093330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2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467544" y="980728"/>
            <a:ext cx="8136904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6000" b="1" dirty="0" smtClean="0">
              <a:solidFill>
                <a:srgbClr val="002060"/>
              </a:solidFill>
              <a:latin typeface="+mj-lt"/>
            </a:endParaRPr>
          </a:p>
          <a:p>
            <a:r>
              <a:rPr lang="ru-RU" sz="6000" b="1" dirty="0" smtClean="0">
                <a:solidFill>
                  <a:srgbClr val="002060"/>
                </a:solidFill>
                <a:latin typeface="+mj-lt"/>
              </a:rPr>
              <a:t>За </a:t>
            </a:r>
            <a:r>
              <a:rPr lang="ru-RU" sz="6000" b="1" dirty="0">
                <a:solidFill>
                  <a:srgbClr val="002060"/>
                </a:solidFill>
                <a:latin typeface="+mj-lt"/>
              </a:rPr>
              <a:t>прилавком магазина</a:t>
            </a:r>
            <a:br>
              <a:rPr lang="ru-RU" sz="6000" b="1" dirty="0">
                <a:solidFill>
                  <a:srgbClr val="002060"/>
                </a:solidFill>
                <a:latin typeface="+mj-lt"/>
              </a:rPr>
            </a:br>
            <a:r>
              <a:rPr lang="ru-RU" sz="6000" b="1" dirty="0">
                <a:solidFill>
                  <a:srgbClr val="002060"/>
                </a:solidFill>
                <a:latin typeface="+mj-lt"/>
              </a:rPr>
              <a:t>Где красивая витрина,</a:t>
            </a:r>
            <a:br>
              <a:rPr lang="ru-RU" sz="6000" b="1" dirty="0">
                <a:solidFill>
                  <a:srgbClr val="002060"/>
                </a:solidFill>
                <a:latin typeface="+mj-lt"/>
              </a:rPr>
            </a:br>
            <a:r>
              <a:rPr lang="ru-RU" sz="6000" b="1" dirty="0">
                <a:solidFill>
                  <a:srgbClr val="002060"/>
                </a:solidFill>
                <a:latin typeface="+mj-lt"/>
              </a:rPr>
              <a:t>Покупателей он ждет</a:t>
            </a:r>
            <a:br>
              <a:rPr lang="ru-RU" sz="6000" b="1" dirty="0">
                <a:solidFill>
                  <a:srgbClr val="002060"/>
                </a:solidFill>
                <a:latin typeface="+mj-lt"/>
              </a:rPr>
            </a:br>
            <a:r>
              <a:rPr lang="ru-RU" sz="6000" b="1" dirty="0">
                <a:solidFill>
                  <a:srgbClr val="002060"/>
                </a:solidFill>
                <a:latin typeface="+mj-lt"/>
              </a:rPr>
              <a:t>И товары продает.</a:t>
            </a:r>
          </a:p>
        </p:txBody>
      </p:sp>
    </p:spTree>
    <p:extLst>
      <p:ext uri="{BB962C8B-B14F-4D97-AF65-F5344CB8AC3E}">
        <p14:creationId xmlns="" xmlns:p14="http://schemas.microsoft.com/office/powerpoint/2010/main" val="2199096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wp291240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Рисунок 4" descr="118833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214290"/>
            <a:ext cx="8643998" cy="64294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323528" y="476673"/>
            <a:ext cx="8496944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000" b="1" i="1" dirty="0" smtClean="0">
              <a:solidFill>
                <a:srgbClr val="FF0000"/>
              </a:solidFill>
              <a:latin typeface="Constantia" panose="02030602050306030303" pitchFamily="18" charset="0"/>
            </a:endParaRPr>
          </a:p>
          <a:p>
            <a:pPr algn="just"/>
            <a:endParaRPr lang="ru-RU" sz="2000" b="1" i="1" dirty="0">
              <a:solidFill>
                <a:srgbClr val="FF0000"/>
              </a:solidFill>
              <a:latin typeface="Constantia" panose="02030602050306030303" pitchFamily="18" charset="0"/>
            </a:endParaRPr>
          </a:p>
          <a:p>
            <a:r>
              <a:rPr lang="ru-RU" sz="2800" b="1" i="1" dirty="0" smtClean="0">
                <a:solidFill>
                  <a:srgbClr val="FF0000"/>
                </a:solidFill>
                <a:latin typeface="+mj-lt"/>
              </a:rPr>
              <a:t>Цель</a:t>
            </a:r>
            <a:r>
              <a:rPr lang="ru-RU" sz="2800" b="1" i="1" dirty="0">
                <a:solidFill>
                  <a:srgbClr val="FF0000"/>
                </a:solidFill>
                <a:latin typeface="+mj-lt"/>
              </a:rPr>
              <a:t>:</a:t>
            </a:r>
            <a:r>
              <a:rPr lang="ru-RU" sz="2800" b="1" i="1" dirty="0">
                <a:solidFill>
                  <a:srgbClr val="002060"/>
                </a:solidFill>
                <a:latin typeface="+mj-lt"/>
              </a:rPr>
              <a:t> </a:t>
            </a:r>
            <a:r>
              <a:rPr lang="ru-RU" sz="2800" b="1" i="1" dirty="0" smtClean="0">
                <a:solidFill>
                  <a:srgbClr val="002060"/>
                </a:solidFill>
                <a:latin typeface="+mj-lt"/>
              </a:rPr>
              <a:t> У</a:t>
            </a:r>
            <a:r>
              <a:rPr lang="ru-RU" sz="2800" b="1" dirty="0" smtClean="0">
                <a:solidFill>
                  <a:srgbClr val="002060"/>
                </a:solidFill>
                <a:latin typeface="+mj-lt"/>
              </a:rPr>
              <a:t>чить детей соотносить орудие труда с профессией людей. </a:t>
            </a:r>
            <a:br>
              <a:rPr lang="ru-RU" sz="2800" b="1" dirty="0" smtClean="0">
                <a:solidFill>
                  <a:srgbClr val="002060"/>
                </a:solidFill>
                <a:latin typeface="+mj-lt"/>
              </a:rPr>
            </a:br>
            <a:endParaRPr lang="ru-RU" sz="2800" b="1" i="1" dirty="0">
              <a:solidFill>
                <a:srgbClr val="002060"/>
              </a:solidFill>
              <a:latin typeface="+mj-lt"/>
            </a:endParaRPr>
          </a:p>
          <a:p>
            <a:r>
              <a:rPr lang="ru-RU" sz="2800" b="1" i="1" dirty="0">
                <a:solidFill>
                  <a:srgbClr val="FF0000"/>
                </a:solidFill>
                <a:latin typeface="+mj-lt"/>
              </a:rPr>
              <a:t>Задачи: </a:t>
            </a:r>
          </a:p>
          <a:p>
            <a:r>
              <a:rPr lang="ru-RU" sz="2800" b="1" i="1" dirty="0" smtClean="0">
                <a:solidFill>
                  <a:srgbClr val="002060"/>
                </a:solidFill>
                <a:latin typeface="+mj-lt"/>
              </a:rPr>
              <a:t>- </a:t>
            </a:r>
            <a:r>
              <a:rPr lang="ru-RU" sz="2800" b="1" dirty="0" smtClean="0">
                <a:solidFill>
                  <a:srgbClr val="002060"/>
                </a:solidFill>
                <a:latin typeface="+mj-lt"/>
              </a:rPr>
              <a:t>Обогащать</a:t>
            </a:r>
            <a:r>
              <a:rPr lang="ru-RU" sz="2800" b="1" i="1" dirty="0" smtClean="0">
                <a:solidFill>
                  <a:srgbClr val="002060"/>
                </a:solidFill>
                <a:latin typeface="+mj-lt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+mj-lt"/>
              </a:rPr>
              <a:t>словарный запас детей.</a:t>
            </a:r>
            <a:endParaRPr lang="ru-RU" sz="2800" b="1" dirty="0">
              <a:solidFill>
                <a:srgbClr val="002060"/>
              </a:solidFill>
              <a:latin typeface="+mj-lt"/>
            </a:endParaRPr>
          </a:p>
          <a:p>
            <a:r>
              <a:rPr lang="ru-RU" sz="2800" b="1" dirty="0" smtClean="0">
                <a:solidFill>
                  <a:srgbClr val="002060"/>
                </a:solidFill>
                <a:latin typeface="+mj-lt"/>
              </a:rPr>
              <a:t>- Формировать представление детей о профессиях. </a:t>
            </a:r>
            <a:br>
              <a:rPr lang="ru-RU" sz="2800" b="1" dirty="0" smtClean="0">
                <a:solidFill>
                  <a:srgbClr val="002060"/>
                </a:solidFill>
                <a:latin typeface="+mj-lt"/>
              </a:rPr>
            </a:br>
            <a:r>
              <a:rPr lang="ru-RU" sz="2800" b="1" dirty="0" smtClean="0">
                <a:solidFill>
                  <a:srgbClr val="002060"/>
                </a:solidFill>
                <a:latin typeface="+mj-lt"/>
              </a:rPr>
              <a:t>- Учить детей находить орудие труда и материалы, необходимые людям той или иной профессии.</a:t>
            </a:r>
            <a:br>
              <a:rPr lang="ru-RU" sz="2800" b="1" dirty="0" smtClean="0">
                <a:solidFill>
                  <a:srgbClr val="002060"/>
                </a:solidFill>
                <a:latin typeface="+mj-lt"/>
              </a:rPr>
            </a:br>
            <a:r>
              <a:rPr lang="ru-RU" sz="2800" b="1" dirty="0" smtClean="0">
                <a:solidFill>
                  <a:srgbClr val="002060"/>
                </a:solidFill>
                <a:latin typeface="+mj-lt"/>
              </a:rPr>
              <a:t>- Развивать внимание, память, речь детей.</a:t>
            </a:r>
            <a:endParaRPr lang="ru-RU" sz="2800" b="1" i="1" dirty="0">
              <a:solidFill>
                <a:srgbClr val="002060"/>
              </a:solidFill>
              <a:latin typeface="+mj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62942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139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683568" y="620688"/>
            <a:ext cx="8064896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5500" b="1" dirty="0" smtClean="0">
              <a:solidFill>
                <a:srgbClr val="002060"/>
              </a:solidFill>
              <a:latin typeface="+mj-lt"/>
            </a:endParaRPr>
          </a:p>
          <a:p>
            <a:r>
              <a:rPr lang="ru-RU" sz="5500" b="1" dirty="0" smtClean="0">
                <a:solidFill>
                  <a:srgbClr val="002060"/>
                </a:solidFill>
                <a:latin typeface="+mj-lt"/>
              </a:rPr>
              <a:t>Стук </a:t>
            </a:r>
            <a:r>
              <a:rPr lang="ru-RU" sz="5500" b="1" dirty="0">
                <a:solidFill>
                  <a:srgbClr val="002060"/>
                </a:solidFill>
                <a:latin typeface="+mj-lt"/>
              </a:rPr>
              <a:t>летит из-под колес,</a:t>
            </a:r>
          </a:p>
          <a:p>
            <a:r>
              <a:rPr lang="ru-RU" sz="5500" b="1" dirty="0">
                <a:solidFill>
                  <a:srgbClr val="002060"/>
                </a:solidFill>
                <a:latin typeface="+mj-lt"/>
              </a:rPr>
              <a:t>Мчится вдаль электровоз.</a:t>
            </a:r>
          </a:p>
          <a:p>
            <a:r>
              <a:rPr lang="ru-RU" sz="5500" b="1" dirty="0">
                <a:solidFill>
                  <a:srgbClr val="002060"/>
                </a:solidFill>
                <a:latin typeface="+mj-lt"/>
              </a:rPr>
              <a:t>Поезд водит не таксист,</a:t>
            </a:r>
          </a:p>
          <a:p>
            <a:r>
              <a:rPr lang="ru-RU" sz="5500" b="1" dirty="0">
                <a:solidFill>
                  <a:srgbClr val="002060"/>
                </a:solidFill>
                <a:latin typeface="+mj-lt"/>
              </a:rPr>
              <a:t>Не пилот, а... </a:t>
            </a:r>
            <a:endParaRPr lang="ru-RU" sz="5500" b="1" dirty="0">
              <a:solidFill>
                <a:srgbClr val="002060"/>
              </a:solidFill>
              <a:effectLst/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" name="Прямоугольник 5"/>
          <p:cNvSpPr/>
          <p:nvPr/>
        </p:nvSpPr>
        <p:spPr>
          <a:xfrm>
            <a:off x="571472" y="1071546"/>
            <a:ext cx="800105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800" b="1" i="1" dirty="0" smtClean="0">
                <a:ln w="11430">
                  <a:solidFill>
                    <a:srgbClr val="FF0000"/>
                  </a:solidFill>
                </a:ln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nstantia" pitchFamily="18" charset="0"/>
              </a:rPr>
              <a:t>СПАСИБО </a:t>
            </a:r>
          </a:p>
          <a:p>
            <a:pPr algn="ctr"/>
            <a:r>
              <a:rPr lang="ru-RU" sz="8800" b="1" i="1" dirty="0" smtClean="0">
                <a:ln w="11430">
                  <a:solidFill>
                    <a:srgbClr val="FF0000"/>
                  </a:solidFill>
                </a:ln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nstantia" pitchFamily="18" charset="0"/>
              </a:rPr>
              <a:t>ЗА </a:t>
            </a:r>
          </a:p>
          <a:p>
            <a:pPr algn="ctr"/>
            <a:r>
              <a:rPr lang="ru-RU" sz="8800" b="1" i="1" dirty="0" smtClean="0">
                <a:ln w="11430">
                  <a:solidFill>
                    <a:srgbClr val="FF0000"/>
                  </a:solidFill>
                </a:ln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nstantia" pitchFamily="18" charset="0"/>
              </a:rPr>
              <a:t>ВНИМАНИЕ</a:t>
            </a:r>
            <a:endParaRPr lang="ru-RU" sz="8800" b="1" i="1" dirty="0">
              <a:ln w="11430">
                <a:solidFill>
                  <a:srgbClr val="FF0000"/>
                </a:solidFill>
              </a:ln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1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9" y="0"/>
            <a:ext cx="9144000" cy="6858000"/>
          </a:xfr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764704"/>
            <a:ext cx="7560840" cy="4968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697995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1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889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683568" y="3356992"/>
            <a:ext cx="73448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4000" b="1" i="1" dirty="0">
              <a:solidFill>
                <a:srgbClr val="002060"/>
              </a:solidFill>
              <a:latin typeface="Constantia" panose="02030602050306030303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548680"/>
            <a:ext cx="7848872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500" b="1" dirty="0">
                <a:solidFill>
                  <a:srgbClr val="002060"/>
                </a:solidFill>
                <a:latin typeface="Calibri" panose="020F0502020204030204" pitchFamily="34" charset="0"/>
              </a:rPr>
              <a:t>Ножницы, шампунь, расческа,  </a:t>
            </a:r>
            <a:endParaRPr lang="ru-RU" sz="5500" b="1" dirty="0" smtClean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r>
              <a:rPr lang="ru-RU" sz="55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Всем </a:t>
            </a:r>
            <a:r>
              <a:rPr lang="ru-RU" sz="5500" b="1" dirty="0">
                <a:solidFill>
                  <a:srgbClr val="002060"/>
                </a:solidFill>
                <a:latin typeface="Calibri" panose="020F0502020204030204" pitchFamily="34" charset="0"/>
              </a:rPr>
              <a:t>я делаю прически, </a:t>
            </a:r>
          </a:p>
          <a:p>
            <a:r>
              <a:rPr lang="ru-RU" sz="5500" b="1" dirty="0">
                <a:solidFill>
                  <a:srgbClr val="002060"/>
                </a:solidFill>
                <a:latin typeface="Calibri" panose="020F0502020204030204" pitchFamily="34" charset="0"/>
              </a:rPr>
              <a:t>Стригу и взрослых, </a:t>
            </a:r>
            <a:endParaRPr lang="ru-RU" sz="5500" b="1" dirty="0" smtClean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r>
              <a:rPr lang="ru-RU" sz="55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и </a:t>
            </a:r>
            <a:r>
              <a:rPr lang="ru-RU" sz="5500" b="1" dirty="0">
                <a:solidFill>
                  <a:srgbClr val="002060"/>
                </a:solidFill>
                <a:latin typeface="Calibri" panose="020F0502020204030204" pitchFamily="34" charset="0"/>
              </a:rPr>
              <a:t>детей.  </a:t>
            </a:r>
            <a:endParaRPr lang="ru-RU" sz="5500" b="1" dirty="0" smtClean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r>
              <a:rPr lang="ru-RU" sz="55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Отгадай </a:t>
            </a:r>
            <a:r>
              <a:rPr lang="ru-RU" sz="5500" b="1" dirty="0">
                <a:solidFill>
                  <a:srgbClr val="002060"/>
                </a:solidFill>
                <a:latin typeface="Calibri" panose="020F0502020204030204" pitchFamily="34" charset="0"/>
              </a:rPr>
              <a:t>меня скорей! </a:t>
            </a:r>
          </a:p>
        </p:txBody>
      </p:sp>
    </p:spTree>
    <p:extLst>
      <p:ext uri="{BB962C8B-B14F-4D97-AF65-F5344CB8AC3E}">
        <p14:creationId xmlns="" xmlns:p14="http://schemas.microsoft.com/office/powerpoint/2010/main" val="3726712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1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539552" y="692696"/>
            <a:ext cx="813690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6000" b="1" dirty="0" smtClean="0">
              <a:solidFill>
                <a:srgbClr val="002060"/>
              </a:solidFill>
              <a:latin typeface="+mj-lt"/>
            </a:endParaRPr>
          </a:p>
          <a:p>
            <a:r>
              <a:rPr lang="ru-RU" sz="6000" b="1" dirty="0" smtClean="0">
                <a:solidFill>
                  <a:srgbClr val="002060"/>
                </a:solidFill>
                <a:latin typeface="+mj-lt"/>
              </a:rPr>
              <a:t>Перетянут </a:t>
            </a:r>
            <a:r>
              <a:rPr lang="ru-RU" sz="6000" b="1" dirty="0">
                <a:solidFill>
                  <a:srgbClr val="002060"/>
                </a:solidFill>
                <a:latin typeface="+mj-lt"/>
              </a:rPr>
              <a:t>он ремнём, </a:t>
            </a:r>
            <a:br>
              <a:rPr lang="ru-RU" sz="6000" b="1" dirty="0">
                <a:solidFill>
                  <a:srgbClr val="002060"/>
                </a:solidFill>
                <a:latin typeface="+mj-lt"/>
              </a:rPr>
            </a:br>
            <a:r>
              <a:rPr lang="ru-RU" sz="6000" b="1" dirty="0">
                <a:solidFill>
                  <a:srgbClr val="002060"/>
                </a:solidFill>
                <a:latin typeface="+mj-lt"/>
              </a:rPr>
              <a:t>Каска прочная на нём.</a:t>
            </a:r>
            <a:br>
              <a:rPr lang="ru-RU" sz="6000" b="1" dirty="0">
                <a:solidFill>
                  <a:srgbClr val="002060"/>
                </a:solidFill>
                <a:latin typeface="+mj-lt"/>
              </a:rPr>
            </a:br>
            <a:r>
              <a:rPr lang="ru-RU" sz="6000" b="1" dirty="0">
                <a:solidFill>
                  <a:srgbClr val="002060"/>
                </a:solidFill>
                <a:latin typeface="+mj-lt"/>
              </a:rPr>
              <a:t>Он в горящий входит </a:t>
            </a:r>
            <a:endParaRPr lang="ru-RU" sz="6000" b="1" dirty="0" smtClean="0">
              <a:solidFill>
                <a:srgbClr val="002060"/>
              </a:solidFill>
              <a:latin typeface="+mj-lt"/>
            </a:endParaRPr>
          </a:p>
          <a:p>
            <a:r>
              <a:rPr lang="ru-RU" sz="6000" b="1" dirty="0" smtClean="0">
                <a:solidFill>
                  <a:srgbClr val="002060"/>
                </a:solidFill>
                <a:latin typeface="+mj-lt"/>
              </a:rPr>
              <a:t>в </a:t>
            </a:r>
            <a:r>
              <a:rPr lang="ru-RU" sz="6000" b="1" dirty="0">
                <a:solidFill>
                  <a:srgbClr val="002060"/>
                </a:solidFill>
                <a:latin typeface="+mj-lt"/>
              </a:rPr>
              <a:t>дом,</a:t>
            </a:r>
            <a:br>
              <a:rPr lang="ru-RU" sz="6000" b="1" dirty="0">
                <a:solidFill>
                  <a:srgbClr val="002060"/>
                </a:solidFill>
                <a:latin typeface="+mj-lt"/>
              </a:rPr>
            </a:br>
            <a:r>
              <a:rPr lang="ru-RU" sz="6000" b="1" dirty="0">
                <a:solidFill>
                  <a:srgbClr val="002060"/>
                </a:solidFill>
                <a:latin typeface="+mj-lt"/>
              </a:rPr>
              <a:t>Он сражается с огнём. </a:t>
            </a:r>
          </a:p>
        </p:txBody>
      </p:sp>
    </p:spTree>
    <p:extLst>
      <p:ext uri="{BB962C8B-B14F-4D97-AF65-F5344CB8AC3E}">
        <p14:creationId xmlns="" xmlns:p14="http://schemas.microsoft.com/office/powerpoint/2010/main" val="52177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wp291240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6" name="Рисунок 5" descr="sewing_tools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500042"/>
            <a:ext cx="8215370" cy="60722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1235</TotalTime>
  <Words>121</Words>
  <Application>Microsoft Office PowerPoint</Application>
  <PresentationFormat>Экран (4:3)</PresentationFormat>
  <Paragraphs>39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Дом</dc:creator>
  <cp:lastModifiedBy>Дом</cp:lastModifiedBy>
  <cp:revision>28</cp:revision>
  <dcterms:created xsi:type="dcterms:W3CDTF">2019-04-06T20:54:50Z</dcterms:created>
  <dcterms:modified xsi:type="dcterms:W3CDTF">2021-04-17T19:01:32Z</dcterms:modified>
</cp:coreProperties>
</file>