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76" r:id="rId4"/>
    <p:sldId id="280" r:id="rId5"/>
    <p:sldId id="278" r:id="rId6"/>
    <p:sldId id="283" r:id="rId7"/>
    <p:sldId id="285" r:id="rId8"/>
    <p:sldId id="289" r:id="rId9"/>
    <p:sldId id="290" r:id="rId10"/>
    <p:sldId id="299" r:id="rId11"/>
    <p:sldId id="288" r:id="rId12"/>
    <p:sldId id="292" r:id="rId13"/>
    <p:sldId id="293" r:id="rId14"/>
    <p:sldId id="300" r:id="rId15"/>
    <p:sldId id="30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6FF"/>
    <a:srgbClr val="FF3300"/>
    <a:srgbClr val="00FF00"/>
    <a:srgbClr val="FFFF00"/>
    <a:srgbClr val="FF00FF"/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Relationship Id="rId1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2- (1).jpg"/>
          <p:cNvPicPr>
            <a:picLocks noChangeAspect="1"/>
          </p:cNvPicPr>
          <p:nvPr/>
        </p:nvPicPr>
        <p:blipFill>
          <a:blip r:embed="rId2" cstate="screen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76672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Как молоко в магазин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приходит ?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d64833fab88dd5cf9fc382f0e6e44d6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331640" y="1628800"/>
            <a:ext cx="6504422" cy="4507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6093296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Выполнила</a:t>
            </a:r>
            <a:r>
              <a:rPr lang="ru-RU" dirty="0" smtClean="0">
                <a:solidFill>
                  <a:srgbClr val="002060"/>
                </a:solidFill>
              </a:rPr>
              <a:t>: Желтухина Н. Ю., </a:t>
            </a:r>
            <a:r>
              <a:rPr lang="ru-RU" sz="1400" dirty="0" smtClean="0">
                <a:solidFill>
                  <a:srgbClr val="002060"/>
                </a:solidFill>
              </a:rPr>
              <a:t>воспитатель МБДОУ «Детский сад №8» г. Канаш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8864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Молочная продукция: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395536" y="980728"/>
            <a:ext cx="2448272" cy="1665476"/>
            <a:chOff x="395536" y="980728"/>
            <a:chExt cx="2448272" cy="1665476"/>
          </a:xfrm>
        </p:grpSpPr>
        <p:pic>
          <p:nvPicPr>
            <p:cNvPr id="21" name="Рисунок 20" descr="recipe_6d229d74-8785-48db-8ecd-48ee6f64d653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5536" y="980728"/>
              <a:ext cx="2448272" cy="1377153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1187624" y="227687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творог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187624" y="2492896"/>
            <a:ext cx="2616275" cy="2169532"/>
            <a:chOff x="1907704" y="2204864"/>
            <a:chExt cx="2616275" cy="2169532"/>
          </a:xfrm>
        </p:grpSpPr>
        <p:pic>
          <p:nvPicPr>
            <p:cNvPr id="24" name="Рисунок 23" descr="crema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1907704" y="2204864"/>
              <a:ext cx="2616275" cy="196253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2771800" y="4005064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йогурт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635896" y="1052736"/>
            <a:ext cx="2112235" cy="1881500"/>
            <a:chOff x="4499992" y="1196752"/>
            <a:chExt cx="2112235" cy="1881500"/>
          </a:xfrm>
        </p:grpSpPr>
        <p:pic>
          <p:nvPicPr>
            <p:cNvPr id="7170" name="Picture 2" descr="https://avatars.mds.yandex.net/get-zen_doc/60808/pub_5abcf97ca936f4cf84273e54_5abcfbc69d5cb3a4d2596ab8/scale_1200"/>
            <p:cNvPicPr>
              <a:picLocks noChangeAspect="1" noChangeArrowheads="1"/>
            </p:cNvPicPr>
            <p:nvPr/>
          </p:nvPicPr>
          <p:blipFill>
            <a:blip r:embed="rId5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9992" y="1196752"/>
              <a:ext cx="2112235" cy="1584176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5076056" y="2708920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сметана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7020272" y="908720"/>
            <a:ext cx="1641396" cy="2529572"/>
            <a:chOff x="7020272" y="908720"/>
            <a:chExt cx="1641396" cy="2529572"/>
          </a:xfrm>
        </p:grpSpPr>
        <p:pic>
          <p:nvPicPr>
            <p:cNvPr id="18" name="Рисунок 17" descr="ice-cream-clip-art-31.pn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7020272" y="908720"/>
              <a:ext cx="1641396" cy="231287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092280" y="3068960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мороженое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300192" y="3933056"/>
            <a:ext cx="2304256" cy="2601580"/>
            <a:chOff x="6300192" y="3933056"/>
            <a:chExt cx="2304256" cy="2601580"/>
          </a:xfrm>
        </p:grpSpPr>
        <p:pic>
          <p:nvPicPr>
            <p:cNvPr id="7172" name="Picture 4" descr="https://avatars.mds.yandex.net/get-zen_doc/1137439/pub_5b5545404b58fc00a975ae6f_5b55fc0a460c7000a8660975/scale_1200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BF8"/>
                </a:clrFrom>
                <a:clrTo>
                  <a:srgbClr val="FFFBF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00192" y="3933056"/>
              <a:ext cx="2304256" cy="2232248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/>
          </p:nvSpPr>
          <p:spPr>
            <a:xfrm>
              <a:off x="6948264" y="616530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кефир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2555776" y="4653136"/>
            <a:ext cx="1800200" cy="2025516"/>
            <a:chOff x="3635896" y="4365104"/>
            <a:chExt cx="1800200" cy="2025516"/>
          </a:xfrm>
        </p:grpSpPr>
        <p:pic>
          <p:nvPicPr>
            <p:cNvPr id="20" name="Рисунок 19" descr="3415730_1H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35896" y="4365104"/>
              <a:ext cx="1800200" cy="1800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4067944" y="6021288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сыр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79512" y="4365104"/>
            <a:ext cx="2104831" cy="1881500"/>
            <a:chOff x="539552" y="4437112"/>
            <a:chExt cx="2104831" cy="1881500"/>
          </a:xfrm>
        </p:grpSpPr>
        <p:pic>
          <p:nvPicPr>
            <p:cNvPr id="22" name="Рисунок 21" descr="butter-clip-art-20.png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539552" y="4437112"/>
              <a:ext cx="2104831" cy="1474384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683568" y="5949280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масло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4139952" y="2780928"/>
            <a:ext cx="2284433" cy="3310627"/>
            <a:chOff x="4139952" y="2780928"/>
            <a:chExt cx="2284433" cy="3310627"/>
          </a:xfrm>
        </p:grpSpPr>
        <p:pic>
          <p:nvPicPr>
            <p:cNvPr id="39" name="Рисунок 38" descr="22219115630935.562951795f66e.jpg"/>
            <p:cNvPicPr>
              <a:picLocks noChangeAspect="1"/>
            </p:cNvPicPr>
            <p:nvPr/>
          </p:nvPicPr>
          <p:blipFill>
            <a:blip r:embed="rId1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39952" y="2780928"/>
              <a:ext cx="2284433" cy="2962148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4716016" y="544522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rgbClr val="009900"/>
                  </a:solidFill>
                  <a:latin typeface="Comic Sans MS" pitchFamily="66" charset="0"/>
                </a:rPr>
                <a:t>сгущенное молоко</a:t>
              </a:r>
              <a:endParaRPr lang="ru-RU" b="1" dirty="0">
                <a:solidFill>
                  <a:srgbClr val="0099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6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6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6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6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6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6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6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Готовые молочные продукты разливают, упаковывают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Milk_Filling_line_tcm27-237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83768" y="981338"/>
            <a:ext cx="4395980" cy="247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hpPEp7Y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37646" y="3573016"/>
            <a:ext cx="442627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oto_2018-03-27_19-54-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3573016"/>
            <a:ext cx="443022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На специальных машинах готовые молочные продукты развозят по магазинам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molkom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1628800"/>
            <a:ext cx="8152473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В магазинах продукцию расставляют по полкам 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DSC_16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836712"/>
            <a:ext cx="8208912" cy="5623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30000"/>
          </a:blip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Люди каких профессий трудятся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над созданием молочных продукций?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2195736" y="14847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427984" y="14847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6876256" y="14847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8028384" y="2492896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flipH="1">
            <a:off x="6948264" y="3212976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flipH="1">
            <a:off x="4572000" y="3212976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flipH="1">
            <a:off x="2195736" y="3212976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6804248" y="50851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>
            <a:off x="4499992" y="50851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2195736" y="508518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5400000">
            <a:off x="1043608" y="4365104"/>
            <a:ext cx="360040" cy="216024"/>
          </a:xfrm>
          <a:prstGeom prst="right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9" name="Группа 48"/>
          <p:cNvGrpSpPr/>
          <p:nvPr/>
        </p:nvGrpSpPr>
        <p:grpSpPr>
          <a:xfrm>
            <a:off x="323528" y="1005059"/>
            <a:ext cx="1656184" cy="1425121"/>
            <a:chOff x="323528" y="1005059"/>
            <a:chExt cx="1656184" cy="1425121"/>
          </a:xfrm>
        </p:grpSpPr>
        <p:pic>
          <p:nvPicPr>
            <p:cNvPr id="5" name="Рисунок 4" descr="90cc30b5036b44cc2c62056c124b0826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323528" y="1005059"/>
              <a:ext cx="1656184" cy="109657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37" name="TextBox 36"/>
            <p:cNvSpPr txBox="1"/>
            <p:nvPr/>
          </p:nvSpPr>
          <p:spPr>
            <a:xfrm>
              <a:off x="467544" y="206084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пастух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2699792" y="1052736"/>
            <a:ext cx="1512725" cy="1377444"/>
            <a:chOff x="2699792" y="1052736"/>
            <a:chExt cx="1512725" cy="1377444"/>
          </a:xfrm>
        </p:grpSpPr>
        <p:pic>
          <p:nvPicPr>
            <p:cNvPr id="6" name="Рисунок 5" descr="fermer25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699792" y="1052736"/>
              <a:ext cx="1512725" cy="100811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38" name="TextBox 37"/>
            <p:cNvSpPr txBox="1"/>
            <p:nvPr/>
          </p:nvSpPr>
          <p:spPr>
            <a:xfrm>
              <a:off x="2915816" y="206084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фермер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4932040" y="1052736"/>
            <a:ext cx="1857806" cy="1377444"/>
            <a:chOff x="4932040" y="1052736"/>
            <a:chExt cx="1857806" cy="1377444"/>
          </a:xfrm>
        </p:grpSpPr>
        <p:pic>
          <p:nvPicPr>
            <p:cNvPr id="7" name="Рисунок 6" descr="maxresdefault.jp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932040" y="1052736"/>
              <a:ext cx="1857806" cy="103211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39" name="TextBox 38"/>
            <p:cNvSpPr txBox="1"/>
            <p:nvPr/>
          </p:nvSpPr>
          <p:spPr>
            <a:xfrm>
              <a:off x="5220072" y="206084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рабочий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7380312" y="1052736"/>
            <a:ext cx="1440160" cy="1377444"/>
            <a:chOff x="7380312" y="1052736"/>
            <a:chExt cx="1440160" cy="1377444"/>
          </a:xfrm>
        </p:grpSpPr>
        <p:pic>
          <p:nvPicPr>
            <p:cNvPr id="8" name="Рисунок 7" descr="d2b9945a193fcce2322ce95d13d64c32_XL.jpg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7380312" y="1052736"/>
              <a:ext cx="1440160" cy="96368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0" name="TextBox 39"/>
            <p:cNvSpPr txBox="1"/>
            <p:nvPr/>
          </p:nvSpPr>
          <p:spPr>
            <a:xfrm>
              <a:off x="7524328" y="206084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ветеринар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7452320" y="2852936"/>
            <a:ext cx="1475995" cy="1377444"/>
            <a:chOff x="7452320" y="2852936"/>
            <a:chExt cx="1475995" cy="1377444"/>
          </a:xfrm>
        </p:grpSpPr>
        <p:pic>
          <p:nvPicPr>
            <p:cNvPr id="9" name="Рисунок 8" descr="IMG_4052_zew9O2N.width-1200.watermark-lb-10x10-0.6.jpg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7452320" y="2852936"/>
              <a:ext cx="1475995" cy="100811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1" name="TextBox 40"/>
            <p:cNvSpPr txBox="1"/>
            <p:nvPr/>
          </p:nvSpPr>
          <p:spPr>
            <a:xfrm>
              <a:off x="7740352" y="3861048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доярка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5076056" y="2852936"/>
            <a:ext cx="1584176" cy="1305436"/>
            <a:chOff x="5076056" y="2852936"/>
            <a:chExt cx="1584176" cy="1305436"/>
          </a:xfrm>
        </p:grpSpPr>
        <p:pic>
          <p:nvPicPr>
            <p:cNvPr id="10" name="Рисунок 9" descr="фото_3_молочка.jpg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5076056" y="2852936"/>
              <a:ext cx="1584176" cy="9571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2" name="TextBox 41"/>
            <p:cNvSpPr txBox="1"/>
            <p:nvPr/>
          </p:nvSpPr>
          <p:spPr>
            <a:xfrm>
              <a:off x="5148064" y="378904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водитель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2699793" y="2780928"/>
            <a:ext cx="1512168" cy="1449452"/>
            <a:chOff x="2699793" y="2780928"/>
            <a:chExt cx="1512168" cy="1449452"/>
          </a:xfrm>
        </p:grpSpPr>
        <p:pic>
          <p:nvPicPr>
            <p:cNvPr id="11" name="Рисунок 10" descr="IMG_7788.jpg"/>
            <p:cNvPicPr>
              <a:picLocks noChangeAspect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>
            <a:xfrm>
              <a:off x="2699793" y="2780928"/>
              <a:ext cx="1512168" cy="104981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3" name="TextBox 42"/>
            <p:cNvSpPr txBox="1"/>
            <p:nvPr/>
          </p:nvSpPr>
          <p:spPr>
            <a:xfrm>
              <a:off x="2771800" y="3861048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лаборант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467544" y="2780928"/>
            <a:ext cx="1584176" cy="1449452"/>
            <a:chOff x="467544" y="2780928"/>
            <a:chExt cx="1584176" cy="1449452"/>
          </a:xfrm>
        </p:grpSpPr>
        <p:pic>
          <p:nvPicPr>
            <p:cNvPr id="12" name="Рисунок 11" descr="shutterstock_551832295.jpg"/>
            <p:cNvPicPr>
              <a:picLocks noChangeAspect="1"/>
            </p:cNvPicPr>
            <p:nvPr/>
          </p:nvPicPr>
          <p:blipFill>
            <a:blip r:embed="rId10" cstate="screen"/>
            <a:stretch>
              <a:fillRect/>
            </a:stretch>
          </p:blipFill>
          <p:spPr>
            <a:xfrm>
              <a:off x="467544" y="2780928"/>
              <a:ext cx="1584176" cy="105664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4" name="TextBox 43"/>
            <p:cNvSpPr txBox="1"/>
            <p:nvPr/>
          </p:nvSpPr>
          <p:spPr>
            <a:xfrm>
              <a:off x="611560" y="3861048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технолог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395536" y="4725144"/>
            <a:ext cx="1656184" cy="1377444"/>
            <a:chOff x="395536" y="4725144"/>
            <a:chExt cx="1656184" cy="1377444"/>
          </a:xfrm>
        </p:grpSpPr>
        <p:pic>
          <p:nvPicPr>
            <p:cNvPr id="14" name="Рисунок 13" descr="755622335413731.jpg"/>
            <p:cNvPicPr>
              <a:picLocks noChangeAspect="1"/>
            </p:cNvPicPr>
            <p:nvPr/>
          </p:nvPicPr>
          <p:blipFill>
            <a:blip r:embed="rId11" cstate="screen">
              <a:lum bright="10000"/>
            </a:blip>
            <a:stretch>
              <a:fillRect/>
            </a:stretch>
          </p:blipFill>
          <p:spPr>
            <a:xfrm>
              <a:off x="395536" y="4725144"/>
              <a:ext cx="1629551" cy="100811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5" name="TextBox 44"/>
            <p:cNvSpPr txBox="1"/>
            <p:nvPr/>
          </p:nvSpPr>
          <p:spPr>
            <a:xfrm>
              <a:off x="395536" y="5733256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формовщик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2699792" y="4653136"/>
            <a:ext cx="1656184" cy="1449452"/>
            <a:chOff x="2699792" y="4653136"/>
            <a:chExt cx="1656184" cy="1449452"/>
          </a:xfrm>
        </p:grpSpPr>
        <p:pic>
          <p:nvPicPr>
            <p:cNvPr id="13" name="Рисунок 12" descr="bdf105058231456605c14daef1da3cb8_.jpg"/>
            <p:cNvPicPr>
              <a:picLocks noChangeAspect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>
            <a:xfrm>
              <a:off x="2699792" y="4653136"/>
              <a:ext cx="1584176" cy="110064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6" name="TextBox 45"/>
            <p:cNvSpPr txBox="1"/>
            <p:nvPr/>
          </p:nvSpPr>
          <p:spPr>
            <a:xfrm>
              <a:off x="2843808" y="573325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упаковщик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5148064" y="4653136"/>
            <a:ext cx="1481589" cy="1377444"/>
            <a:chOff x="7380312" y="4653136"/>
            <a:chExt cx="1481589" cy="1377444"/>
          </a:xfrm>
        </p:grpSpPr>
        <p:pic>
          <p:nvPicPr>
            <p:cNvPr id="17" name="Рисунок 16" descr="DSC_1602.jpg"/>
            <p:cNvPicPr>
              <a:picLocks noChangeAspect="1"/>
            </p:cNvPicPr>
            <p:nvPr/>
          </p:nvPicPr>
          <p:blipFill>
            <a:blip r:embed="rId13" cstate="screen"/>
            <a:stretch>
              <a:fillRect/>
            </a:stretch>
          </p:blipFill>
          <p:spPr>
            <a:xfrm>
              <a:off x="7380312" y="4653136"/>
              <a:ext cx="1481589" cy="101495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/>
              <a:contourClr>
                <a:srgbClr val="969696"/>
              </a:contourClr>
            </a:sp3d>
          </p:spPr>
        </p:pic>
        <p:sp>
          <p:nvSpPr>
            <p:cNvPr id="48" name="TextBox 47"/>
            <p:cNvSpPr txBox="1"/>
            <p:nvPr/>
          </p:nvSpPr>
          <p:spPr>
            <a:xfrm>
              <a:off x="7524328" y="566124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002060"/>
                  </a:solidFill>
                  <a:latin typeface="Comic Sans MS" pitchFamily="66" charset="0"/>
                </a:rPr>
                <a:t>продавец</a:t>
              </a:r>
              <a:endParaRPr lang="ru-RU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pic>
        <p:nvPicPr>
          <p:cNvPr id="61" name="Рисунок 60" descr="d64833fab88dd5cf9fc382f0e6e44d6d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7236296" y="4581128"/>
            <a:ext cx="1656184" cy="1219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read-and-milk-on-the-table_93675-724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725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1640" y="69269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2- (1).jpg"/>
          <p:cNvPicPr>
            <a:picLocks noChangeAspect="1"/>
          </p:cNvPicPr>
          <p:nvPr/>
        </p:nvPicPr>
        <p:blipFill>
          <a:blip r:embed="rId2" cstate="screen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5656" y="62068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FF"/>
                </a:solidFill>
                <a:latin typeface="Comic Sans MS" pitchFamily="66" charset="0"/>
              </a:rPr>
              <a:t>Кто даёт молоко?</a:t>
            </a:r>
            <a:endParaRPr lang="ru-RU" sz="3600" b="1" dirty="0">
              <a:solidFill>
                <a:srgbClr val="0066FF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1268760"/>
            <a:ext cx="7750373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1663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FF"/>
                </a:solidFill>
                <a:latin typeface="Comic Sans MS" pitchFamily="66" charset="0"/>
              </a:rPr>
              <a:t>Где живет корова?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На ферме.</a:t>
            </a:r>
          </a:p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Кто же здесь трудится?</a:t>
            </a:r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dano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484784"/>
            <a:ext cx="867645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90cc30b5036b44cc2c62056c124b08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67744" y="404664"/>
            <a:ext cx="3888432" cy="2574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79712" y="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Пастух пасет стадо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fermer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933056"/>
            <a:ext cx="410596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korova-2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4008" y="4005064"/>
            <a:ext cx="419590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51520" y="335699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Фермер кормит коров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0032" y="335699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Поит водой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hoto_148086518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980728"/>
            <a:ext cx="3663197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Поддерживает чистоту, убирается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18864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Рабочие заготавливают</a:t>
            </a:r>
          </a:p>
          <a:p>
            <a:pPr algn="ctr"/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 сено на зиму</a:t>
            </a:r>
            <a:endParaRPr lang="ru-RU" sz="24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1488277212_dsjen0zt7vy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980728"/>
            <a:ext cx="460851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3573016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Ветеринар следит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 за здоровьем коров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d2b9945a193fcce2322ce95d13d64c32_XL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3528" y="4365104"/>
            <a:ext cx="349413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4052_zew9O2N.width-1200.watermark-lb-10x10-0.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60032" y="4365104"/>
            <a:ext cx="3384376" cy="2311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932040" y="357301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Доярки доят молоко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фото_3_молоч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99792" y="1124744"/>
            <a:ext cx="3527732" cy="2344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11663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В специальных машинах – молоковозах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молоко отправляют на </a:t>
            </a:r>
            <a:r>
              <a:rPr lang="ru-RU" sz="2400" b="1" dirty="0" smtClean="0">
                <a:solidFill>
                  <a:srgbClr val="009900"/>
                </a:solidFill>
                <a:latin typeface="Comic Sans MS" pitchFamily="66" charset="0"/>
              </a:rPr>
              <a:t>молочный завод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MMZDT-scale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63688" y="3501008"/>
            <a:ext cx="582092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778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764704"/>
            <a:ext cx="8640960" cy="599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07504" y="188640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В лаборатории молоко проходит проверку на качество</a:t>
            </a:r>
            <a:endParaRPr lang="ru-RU" sz="2400" b="1" dirty="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hutterstock_5518322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908720"/>
            <a:ext cx="863664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7504" y="188640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В специальном оборудовании молоко обрабатывается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2- (1)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line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267744" y="3573016"/>
            <a:ext cx="4680520" cy="3176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55622335413731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tretch>
            <a:fillRect/>
          </a:stretch>
        </p:blipFill>
        <p:spPr>
          <a:xfrm>
            <a:off x="4572000" y="908720"/>
            <a:ext cx="4339207" cy="268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6" name="Picture 2" descr="https://pbs.twimg.com/media/EFXtETKXoAAbnWC.jpg:large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908720"/>
            <a:ext cx="410545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0" y="1166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Затем из неё изготавливают разную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молочную продукцию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155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81</cp:revision>
  <dcterms:created xsi:type="dcterms:W3CDTF">2021-03-27T18:08:33Z</dcterms:created>
  <dcterms:modified xsi:type="dcterms:W3CDTF">2021-04-17T18:58:54Z</dcterms:modified>
</cp:coreProperties>
</file>