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1" r:id="rId3"/>
    <p:sldId id="258" r:id="rId4"/>
    <p:sldId id="290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B8392-C2D5-4D7A-8D36-94D6ECAAB6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404813"/>
            <a:ext cx="8351837" cy="11525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b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средняя общеобразовательная школа №2</a:t>
            </a:r>
            <a:b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Ак-Довурака Республики Тыва</a:t>
            </a:r>
            <a:endParaRPr lang="ru-RU" sz="3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2564903"/>
            <a:ext cx="6400800" cy="2304257"/>
          </a:xfrm>
        </p:spPr>
        <p:txBody>
          <a:bodyPr/>
          <a:lstStyle/>
          <a:p>
            <a:pPr marR="0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</a:rPr>
              <a:t>Портфолио ученика начальной школы</a:t>
            </a:r>
          </a:p>
        </p:txBody>
      </p:sp>
      <p:pic>
        <p:nvPicPr>
          <p:cNvPr id="25604" name="Picture 3" descr="OurNewSchoo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5229225"/>
            <a:ext cx="1873250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419475" y="404813"/>
            <a:ext cx="28432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3200">
                <a:solidFill>
                  <a:schemeClr val="tx2"/>
                </a:solidFill>
                <a:latin typeface="Garamond" pitchFamily="18" charset="0"/>
              </a:rPr>
              <a:t>МОИ ДРУЗЬЯ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837363"/>
          </a:xfrm>
          <a:prstGeom prst="rect">
            <a:avLst/>
          </a:prstGeom>
          <a:noFill/>
          <a:ln w="57150" cmpd="thinThick">
            <a:solidFill>
              <a:srgbClr val="BD310B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3635375" y="1412875"/>
            <a:ext cx="2084388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000">
                <a:cs typeface="Times New Roman" pitchFamily="18" charset="0"/>
              </a:rPr>
              <a:t>Верный друг тот,</a:t>
            </a:r>
            <a:endParaRPr lang="ru-RU" sz="800"/>
          </a:p>
          <a:p>
            <a:pPr eaLnBrk="0" hangingPunct="0"/>
            <a:endParaRPr lang="ru-RU"/>
          </a:p>
        </p:txBody>
      </p:sp>
      <p:graphicFrame>
        <p:nvGraphicFramePr>
          <p:cNvPr id="210992" name="Group 48"/>
          <p:cNvGraphicFramePr>
            <a:graphicFrameLocks noGrp="1"/>
          </p:cNvGraphicFramePr>
          <p:nvPr/>
        </p:nvGraphicFramePr>
        <p:xfrm>
          <a:off x="7019925" y="2420938"/>
          <a:ext cx="360363" cy="2773680"/>
        </p:xfrm>
        <a:graphic>
          <a:graphicData uri="http://schemas.openxmlformats.org/drawingml/2006/table">
            <a:tbl>
              <a:tblPr/>
              <a:tblGrid>
                <a:gridCol w="360363"/>
              </a:tblGrid>
              <a:tr h="223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9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815" name="Rectangle 45"/>
          <p:cNvSpPr>
            <a:spLocks noChangeArrowheads="1"/>
          </p:cNvSpPr>
          <p:nvPr/>
        </p:nvSpPr>
        <p:spPr bwMode="auto">
          <a:xfrm>
            <a:off x="684213" y="2501900"/>
            <a:ext cx="6408737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400">
                <a:cs typeface="Times New Roman" pitchFamily="18" charset="0"/>
              </a:rPr>
              <a:t>1.Кто никогда не лжёт тебе.                               </a:t>
            </a:r>
            <a:endParaRPr lang="ru-RU" sz="2400"/>
          </a:p>
          <a:p>
            <a:pPr eaLnBrk="0" hangingPunct="0"/>
            <a:r>
              <a:rPr lang="ru-RU" sz="2400">
                <a:cs typeface="Times New Roman" pitchFamily="18" charset="0"/>
              </a:rPr>
              <a:t>2.Кто никогда не завидует тебе.</a:t>
            </a:r>
            <a:endParaRPr lang="ru-RU" sz="2400"/>
          </a:p>
          <a:p>
            <a:pPr eaLnBrk="0" hangingPunct="0"/>
            <a:r>
              <a:rPr lang="ru-RU" sz="2400">
                <a:cs typeface="Times New Roman" pitchFamily="18" charset="0"/>
              </a:rPr>
              <a:t>3. Кто готов придти на помощь тебе.</a:t>
            </a:r>
            <a:endParaRPr lang="ru-RU" sz="2400"/>
          </a:p>
          <a:p>
            <a:pPr eaLnBrk="0" hangingPunct="0"/>
            <a:r>
              <a:rPr lang="ru-RU" sz="2400">
                <a:cs typeface="Times New Roman" pitchFamily="18" charset="0"/>
              </a:rPr>
              <a:t>4. Кто умеет разделять твою радость.</a:t>
            </a:r>
            <a:endParaRPr lang="ru-RU" sz="2400"/>
          </a:p>
          <a:p>
            <a:pPr eaLnBrk="0" hangingPunct="0"/>
            <a:r>
              <a:rPr lang="ru-RU" sz="2400">
                <a:cs typeface="Times New Roman" pitchFamily="18" charset="0"/>
              </a:rPr>
              <a:t>5. Кто сможет сказать тебе всю правду в глаза</a:t>
            </a:r>
            <a:endParaRPr lang="ru-RU" sz="2400"/>
          </a:p>
          <a:p>
            <a:pPr eaLnBrk="0" hangingPunct="0"/>
            <a:r>
              <a:rPr lang="ru-RU" sz="2400">
                <a:cs typeface="Times New Roman" pitchFamily="18" charset="0"/>
              </a:rPr>
              <a:t>6. Кто умеет прощать обиду.</a:t>
            </a:r>
            <a:endParaRPr lang="ru-RU" sz="2400"/>
          </a:p>
          <a:p>
            <a:pPr eaLnBrk="0" hangingPunct="0"/>
            <a:r>
              <a:rPr lang="ru-RU" sz="2400">
                <a:cs typeface="Times New Roman" pitchFamily="18" charset="0"/>
              </a:rPr>
              <a:t>7. Кто не станет посмеиваться над тобой.</a:t>
            </a:r>
            <a:endParaRPr lang="ru-RU" sz="2400"/>
          </a:p>
        </p:txBody>
      </p:sp>
      <p:pic>
        <p:nvPicPr>
          <p:cNvPr id="33816" name="Picture 49" descr="1191268972_c41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60350"/>
            <a:ext cx="2016125" cy="200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837363"/>
          </a:xfrm>
          <a:prstGeom prst="rect">
            <a:avLst/>
          </a:prstGeom>
          <a:noFill/>
          <a:ln w="57150" cmpd="thinThick">
            <a:solidFill>
              <a:srgbClr val="BD310B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</p:txBody>
      </p:sp>
      <p:sp>
        <p:nvSpPr>
          <p:cNvPr id="34819" name="Rectangle 5"/>
          <p:cNvSpPr>
            <a:spLocks noChangeArrowheads="1"/>
          </p:cNvSpPr>
          <p:nvPr/>
        </p:nvSpPr>
        <p:spPr bwMode="auto">
          <a:xfrm>
            <a:off x="1042988" y="366713"/>
            <a:ext cx="72739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200">
                <a:cs typeface="Times New Roman" pitchFamily="18" charset="0"/>
              </a:rPr>
              <a:t>                     </a:t>
            </a:r>
            <a:r>
              <a:rPr lang="ru-RU" sz="3200">
                <a:solidFill>
                  <a:schemeClr val="tx2"/>
                </a:solidFill>
                <a:latin typeface="Garamond" pitchFamily="18" charset="0"/>
                <a:cs typeface="Times New Roman" pitchFamily="18" charset="0"/>
              </a:rPr>
              <a:t>Техника чтения по учебным годам </a:t>
            </a:r>
            <a:endParaRPr lang="ru-RU" sz="3200">
              <a:solidFill>
                <a:schemeClr val="tx2"/>
              </a:solidFill>
              <a:latin typeface="Garamond" pitchFamily="18" charset="0"/>
            </a:endParaRPr>
          </a:p>
        </p:txBody>
      </p:sp>
      <p:graphicFrame>
        <p:nvGraphicFramePr>
          <p:cNvPr id="217805" name="Group 717"/>
          <p:cNvGraphicFramePr>
            <a:graphicFrameLocks noGrp="1"/>
          </p:cNvGraphicFramePr>
          <p:nvPr/>
        </p:nvGraphicFramePr>
        <p:xfrm>
          <a:off x="611188" y="1412776"/>
          <a:ext cx="7921625" cy="4968975"/>
        </p:xfrm>
        <a:graphic>
          <a:graphicData uri="http://schemas.openxmlformats.org/drawingml/2006/table">
            <a:tbl>
              <a:tblPr/>
              <a:tblGrid>
                <a:gridCol w="390525"/>
                <a:gridCol w="1685925"/>
                <a:gridCol w="388937"/>
                <a:gridCol w="1517650"/>
                <a:gridCol w="488950"/>
                <a:gridCol w="1198563"/>
                <a:gridCol w="234950"/>
                <a:gridCol w="233362"/>
                <a:gridCol w="234950"/>
                <a:gridCol w="319088"/>
                <a:gridCol w="341312"/>
                <a:gridCol w="887413"/>
              </a:tblGrid>
              <a:tr h="452041"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Ноябрь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Декабрь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0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0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030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0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041"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Январь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Февраль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Март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Апрель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0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030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0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0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2041"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Май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4931" name="Picture 719" descr="school22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88913"/>
            <a:ext cx="1295400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837363"/>
          </a:xfrm>
          <a:prstGeom prst="rect">
            <a:avLst/>
          </a:prstGeom>
          <a:noFill/>
          <a:ln w="57150" cmpd="thinThick">
            <a:solidFill>
              <a:srgbClr val="BD310B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</p:txBody>
      </p:sp>
      <p:sp>
        <p:nvSpPr>
          <p:cNvPr id="35843" name="Rectangle 4"/>
          <p:cNvSpPr>
            <a:spLocks noChangeArrowheads="1"/>
          </p:cNvSpPr>
          <p:nvPr/>
        </p:nvSpPr>
        <p:spPr bwMode="auto">
          <a:xfrm>
            <a:off x="179388" y="136525"/>
            <a:ext cx="9288462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 anchor="ctr">
            <a:spAutoFit/>
          </a:bodyPr>
          <a:lstStyle/>
          <a:p>
            <a:pPr algn="ctr" eaLnBrk="0" hangingPunct="0"/>
            <a:r>
              <a:rPr lang="ru-RU" sz="3200">
                <a:solidFill>
                  <a:schemeClr val="tx2"/>
                </a:solidFill>
                <a:latin typeface="Garamond" pitchFamily="18" charset="0"/>
              </a:rPr>
              <a:t>Сведения о занятости в кружках, секциях, клубах</a:t>
            </a:r>
            <a:endParaRPr lang="ru-RU"/>
          </a:p>
        </p:txBody>
      </p:sp>
      <p:graphicFrame>
        <p:nvGraphicFramePr>
          <p:cNvPr id="218603" name="Group 491"/>
          <p:cNvGraphicFramePr>
            <a:graphicFrameLocks noGrp="1"/>
          </p:cNvGraphicFramePr>
          <p:nvPr/>
        </p:nvGraphicFramePr>
        <p:xfrm>
          <a:off x="395288" y="1628775"/>
          <a:ext cx="8497887" cy="4881563"/>
        </p:xfrm>
        <a:graphic>
          <a:graphicData uri="http://schemas.openxmlformats.org/drawingml/2006/table">
            <a:tbl>
              <a:tblPr/>
              <a:tblGrid>
                <a:gridCol w="1598612"/>
                <a:gridCol w="3513138"/>
                <a:gridCol w="3386137"/>
              </a:tblGrid>
              <a:tr h="8191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Учебный год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кружка, секции, клуба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учреждения,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котором он организован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20__- 20__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5898" name="Picture 492" descr="1191269179_c412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404813"/>
            <a:ext cx="649288" cy="96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837363"/>
          </a:xfrm>
          <a:prstGeom prst="rect">
            <a:avLst/>
          </a:prstGeom>
          <a:noFill/>
          <a:ln w="57150" cmpd="thinThick">
            <a:solidFill>
              <a:srgbClr val="BD310B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</p:txBody>
      </p:sp>
      <p:graphicFrame>
        <p:nvGraphicFramePr>
          <p:cNvPr id="226487" name="Group 22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428394"/>
              </p:ext>
            </p:extLst>
          </p:nvPr>
        </p:nvGraphicFramePr>
        <p:xfrm>
          <a:off x="250825" y="1340767"/>
          <a:ext cx="8641657" cy="5328594"/>
        </p:xfrm>
        <a:graphic>
          <a:graphicData uri="http://schemas.openxmlformats.org/drawingml/2006/table">
            <a:tbl>
              <a:tblPr/>
              <a:tblGrid>
                <a:gridCol w="537850"/>
                <a:gridCol w="2888392"/>
                <a:gridCol w="523737"/>
                <a:gridCol w="519032"/>
                <a:gridCol w="523737"/>
                <a:gridCol w="519033"/>
                <a:gridCol w="522168"/>
                <a:gridCol w="523737"/>
                <a:gridCol w="519033"/>
                <a:gridCol w="522168"/>
                <a:gridCol w="519033"/>
                <a:gridCol w="523737"/>
              </a:tblGrid>
              <a:tr h="275617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Моя учеба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Предмет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Учебный год  20__/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20__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1класс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Учебный год    20__/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20__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2класс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455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1четверть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четверть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четверть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четверть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1четверть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четверть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четверть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четверть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Русский язык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Родной язык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Литературное чтение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Родная литература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Английский язык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Математика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Окружающий мир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Физическая культура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Трудовое обучение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Изобразительное искусство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Музыка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5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Народоведение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078" name="Rectangle 2232"/>
          <p:cNvSpPr>
            <a:spLocks noChangeArrowheads="1"/>
          </p:cNvSpPr>
          <p:nvPr/>
        </p:nvSpPr>
        <p:spPr bwMode="auto">
          <a:xfrm>
            <a:off x="3203575" y="333375"/>
            <a:ext cx="26146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tx2"/>
                </a:solidFill>
              </a:rPr>
              <a:t>МОЯ УЧЕБА</a:t>
            </a:r>
          </a:p>
        </p:txBody>
      </p:sp>
      <p:pic>
        <p:nvPicPr>
          <p:cNvPr id="38079" name="Picture 2233" descr="dglxasset[3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188" y="0"/>
            <a:ext cx="12065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80" name="Picture 2234" descr="0106437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BF7"/>
              </a:clrFrom>
              <a:clrTo>
                <a:srgbClr val="FCFB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188913"/>
            <a:ext cx="151130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837363"/>
          </a:xfrm>
          <a:prstGeom prst="rect">
            <a:avLst/>
          </a:prstGeom>
          <a:noFill/>
          <a:ln w="57150" cmpd="thinThick">
            <a:solidFill>
              <a:srgbClr val="BD310B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</p:txBody>
      </p:sp>
      <p:graphicFrame>
        <p:nvGraphicFramePr>
          <p:cNvPr id="222105" name="Group 9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503353"/>
              </p:ext>
            </p:extLst>
          </p:nvPr>
        </p:nvGraphicFramePr>
        <p:xfrm>
          <a:off x="468313" y="1628775"/>
          <a:ext cx="8496300" cy="5123498"/>
        </p:xfrm>
        <a:graphic>
          <a:graphicData uri="http://schemas.openxmlformats.org/drawingml/2006/table">
            <a:tbl>
              <a:tblPr/>
              <a:tblGrid>
                <a:gridCol w="528637"/>
                <a:gridCol w="2840038"/>
                <a:gridCol w="514350"/>
                <a:gridCol w="511175"/>
                <a:gridCol w="514350"/>
                <a:gridCol w="511175"/>
                <a:gridCol w="512762"/>
                <a:gridCol w="514350"/>
                <a:gridCol w="511175"/>
                <a:gridCol w="512763"/>
                <a:gridCol w="511175"/>
                <a:gridCol w="514350"/>
              </a:tblGrid>
              <a:tr h="268288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Предмет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Учебный год      20__/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20__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3 класс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Учебный год    20__/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20__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4класс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573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1четверть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четверть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четверть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четверть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1четверть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четверть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четверть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четверть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Русский язык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Родной язык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Литературное чтение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Родная литература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Английский язык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Математика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Окружающий мир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Физическая культура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Трудовое обучение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Изобразительное искусство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Музыка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Народоведение / ОРК и СЭ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103" name="Rectangle 922"/>
          <p:cNvSpPr>
            <a:spLocks noChangeArrowheads="1"/>
          </p:cNvSpPr>
          <p:nvPr/>
        </p:nvSpPr>
        <p:spPr bwMode="auto">
          <a:xfrm>
            <a:off x="3203575" y="333375"/>
            <a:ext cx="26146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solidFill>
                  <a:schemeClr val="tx2"/>
                </a:solidFill>
              </a:rPr>
              <a:t>МОЯ УЧЕБА</a:t>
            </a:r>
          </a:p>
        </p:txBody>
      </p:sp>
      <p:pic>
        <p:nvPicPr>
          <p:cNvPr id="39104" name="Picture 923" descr="dglxasset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28588"/>
            <a:ext cx="1439862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105" name="Picture 924" descr="dglxasset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27050" flipH="1">
            <a:off x="7308850" y="404813"/>
            <a:ext cx="1352550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8800" b="1" dirty="0" smtClean="0">
                <a:solidFill>
                  <a:srgbClr val="FF0000"/>
                </a:solidFill>
              </a:rPr>
              <a:t>Раздел 2</a:t>
            </a:r>
          </a:p>
          <a:p>
            <a:pPr algn="ctr">
              <a:buNone/>
            </a:pPr>
            <a:r>
              <a:rPr lang="ru-RU" sz="8800" b="1" dirty="0" smtClean="0">
                <a:solidFill>
                  <a:srgbClr val="FF0000"/>
                </a:solidFill>
              </a:rPr>
              <a:t>«Коллектор»</a:t>
            </a:r>
            <a:endParaRPr lang="ru-RU" sz="8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Правила поведения в школе</a:t>
            </a:r>
          </a:p>
          <a:p>
            <a:pPr lvl="0"/>
            <a:r>
              <a:rPr lang="ru-RU" dirty="0" smtClean="0"/>
              <a:t>Законы жизни класса</a:t>
            </a:r>
          </a:p>
          <a:p>
            <a:pPr lvl="0"/>
            <a:r>
              <a:rPr lang="ru-RU" dirty="0" smtClean="0"/>
              <a:t>Памятка: Правила  общения</a:t>
            </a:r>
          </a:p>
          <a:p>
            <a:pPr lvl="0"/>
            <a:r>
              <a:rPr lang="ru-RU" dirty="0" smtClean="0"/>
              <a:t>Примерный список литературы для самостоятельного и семейного чтения.</a:t>
            </a:r>
          </a:p>
          <a:p>
            <a:pPr lvl="0"/>
            <a:r>
              <a:rPr lang="ru-RU" dirty="0" smtClean="0"/>
              <a:t>План – памятка Решения задачи</a:t>
            </a:r>
          </a:p>
          <a:p>
            <a:pPr lvl="0"/>
            <a:r>
              <a:rPr lang="ru-RU" dirty="0" smtClean="0"/>
              <a:t>Памятка  «КАК УЧИТЬ СТИХОТВОРЕНИЯ»</a:t>
            </a:r>
          </a:p>
          <a:p>
            <a:pPr lvl="0"/>
            <a:r>
              <a:rPr lang="ru-RU" dirty="0" smtClean="0"/>
              <a:t>Памятка  «РАБОТА С ТЕТРАДЬЮ»</a:t>
            </a:r>
          </a:p>
          <a:p>
            <a:pPr lvl="0"/>
            <a:r>
              <a:rPr lang="ru-RU" dirty="0" smtClean="0"/>
              <a:t>Памятка, как поступать в стрессовых ситуациях (пожар, опасность и пр.)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800" b="1" dirty="0" smtClean="0">
                <a:solidFill>
                  <a:srgbClr val="FF0000"/>
                </a:solidFill>
              </a:rPr>
              <a:t>Раздел 3</a:t>
            </a:r>
          </a:p>
          <a:p>
            <a:pPr algn="ctr">
              <a:buNone/>
            </a:pPr>
            <a:r>
              <a:rPr lang="ru-RU" sz="6600" b="1" dirty="0" smtClean="0">
                <a:solidFill>
                  <a:srgbClr val="FF0000"/>
                </a:solidFill>
              </a:rPr>
              <a:t>«Рабочие материалы»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(на каждый предмет имеется свой «файл», в него вкладываются диагностические работы)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9652678"/>
              </p:ext>
            </p:extLst>
          </p:nvPr>
        </p:nvGraphicFramePr>
        <p:xfrm>
          <a:off x="251520" y="260648"/>
          <a:ext cx="8712968" cy="612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792088"/>
                <a:gridCol w="1728192"/>
                <a:gridCol w="1332148"/>
                <a:gridCol w="1089121"/>
                <a:gridCol w="1179131"/>
                <a:gridCol w="999111"/>
                <a:gridCol w="1089121"/>
              </a:tblGrid>
              <a:tr h="7650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№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Класс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Предмет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Дата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проведения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Форма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контроля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Вид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диагностики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Баллы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Подпись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учителя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650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6508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6508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6508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6508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6508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6508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FF0000"/>
                </a:solidFill>
              </a:rPr>
              <a:t>Учебно-исследовательская, творческая и другие виды деятельности учащегося.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5978592"/>
              </p:ext>
            </p:extLst>
          </p:nvPr>
        </p:nvGraphicFramePr>
        <p:xfrm>
          <a:off x="179510" y="1052736"/>
          <a:ext cx="8784980" cy="57029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50"/>
                <a:gridCol w="3081942"/>
                <a:gridCol w="1756996"/>
                <a:gridCol w="1756996"/>
                <a:gridCol w="1756996"/>
              </a:tblGrid>
              <a:tr h="6840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№ </a:t>
                      </a:r>
                      <a:r>
                        <a:rPr lang="ru-RU" sz="12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2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Тема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работы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Место проведения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Руководитель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Результат</a:t>
                      </a:r>
                      <a:r>
                        <a:rPr lang="ru-RU" sz="2000" b="1" baseline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(заполняется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учителем)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840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840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840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840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840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840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840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8800" b="1" dirty="0" smtClean="0">
                <a:solidFill>
                  <a:srgbClr val="FF0000"/>
                </a:solidFill>
              </a:rPr>
              <a:t>Раздел 1</a:t>
            </a:r>
          </a:p>
          <a:p>
            <a:pPr algn="ctr">
              <a:buNone/>
            </a:pPr>
            <a:r>
              <a:rPr lang="ru-RU" sz="8800" b="1" dirty="0" smtClean="0">
                <a:solidFill>
                  <a:srgbClr val="FF0000"/>
                </a:solidFill>
              </a:rPr>
              <a:t>«Портрет»</a:t>
            </a:r>
            <a:endParaRPr lang="ru-RU" sz="8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Общее количество баллов за 3 раздел _______</a:t>
            </a:r>
          </a:p>
          <a:p>
            <a:pPr>
              <a:buNone/>
            </a:pPr>
            <a:r>
              <a:rPr lang="ru-RU" dirty="0" smtClean="0"/>
              <a:t>Подпись классного руководителя _________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800" b="1" dirty="0" smtClean="0">
                <a:solidFill>
                  <a:srgbClr val="FF0000"/>
                </a:solidFill>
              </a:rPr>
              <a:t>Раздел 4</a:t>
            </a:r>
          </a:p>
          <a:p>
            <a:pPr algn="ctr">
              <a:buNone/>
            </a:pPr>
            <a:r>
              <a:rPr lang="ru-RU" sz="6600" b="1" dirty="0" smtClean="0">
                <a:solidFill>
                  <a:srgbClr val="FF0000"/>
                </a:solidFill>
              </a:rPr>
              <a:t>«Мои достижения»</a:t>
            </a:r>
          </a:p>
          <a:p>
            <a:pPr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(дипломы, грамоты, сертификаты и др.)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Участие в олимпиадах</a:t>
            </a:r>
            <a:endParaRPr lang="ru-RU" sz="3600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5975164"/>
              </p:ext>
            </p:extLst>
          </p:nvPr>
        </p:nvGraphicFramePr>
        <p:xfrm>
          <a:off x="251520" y="1196752"/>
          <a:ext cx="8712968" cy="5184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792088"/>
                <a:gridCol w="1728192"/>
                <a:gridCol w="1332148"/>
                <a:gridCol w="1089121"/>
                <a:gridCol w="1179131"/>
                <a:gridCol w="999111"/>
                <a:gridCol w="1089121"/>
              </a:tblGrid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№ п/п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Класс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Дата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участия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Предмет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Уровень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Занятое место, участие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Баллы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Подпись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учителя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Участие в научно-практических конференциях</a:t>
            </a:r>
            <a:endParaRPr lang="ru-RU" sz="3600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1791533"/>
              </p:ext>
            </p:extLst>
          </p:nvPr>
        </p:nvGraphicFramePr>
        <p:xfrm>
          <a:off x="251520" y="1196752"/>
          <a:ext cx="8712968" cy="5603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792088"/>
                <a:gridCol w="864096"/>
                <a:gridCol w="2196244"/>
                <a:gridCol w="1089121"/>
                <a:gridCol w="1179131"/>
                <a:gridCol w="999111"/>
                <a:gridCol w="1089121"/>
              </a:tblGrid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№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Класс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Дата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участия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  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     Название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работы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Уровень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Наличие грамоты, диплома лауреата и т.д.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Баллы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Подпись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учителя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Участие в мероприятиях и конкурсах</a:t>
            </a:r>
            <a:endParaRPr lang="ru-RU" sz="3600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1162197"/>
              </p:ext>
            </p:extLst>
          </p:nvPr>
        </p:nvGraphicFramePr>
        <p:xfrm>
          <a:off x="251520" y="1196752"/>
          <a:ext cx="8712968" cy="5389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792088"/>
                <a:gridCol w="864096"/>
                <a:gridCol w="2196244"/>
                <a:gridCol w="1089121"/>
                <a:gridCol w="1179131"/>
                <a:gridCol w="999111"/>
                <a:gridCol w="1089121"/>
              </a:tblGrid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№ п/п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Класс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Дата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участия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Название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Уровень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Занятое место, участие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Баллы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Подпись классного руководителя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Информация о спортивных достижениях</a:t>
            </a:r>
            <a:endParaRPr lang="ru-RU" sz="3600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3134600"/>
              </p:ext>
            </p:extLst>
          </p:nvPr>
        </p:nvGraphicFramePr>
        <p:xfrm>
          <a:off x="251520" y="1196752"/>
          <a:ext cx="8640961" cy="5389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303"/>
                <a:gridCol w="897762"/>
                <a:gridCol w="979377"/>
                <a:gridCol w="2489250"/>
                <a:gridCol w="1234423"/>
                <a:gridCol w="1336441"/>
                <a:gridCol w="1132405"/>
              </a:tblGrid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№ п/п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Класс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Дата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участия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Наименование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соревнований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Уровень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Дипломы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, грамоты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Подпись учителя физической культуры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Общее количество баллов за 4 раздел _______</a:t>
            </a:r>
          </a:p>
          <a:p>
            <a:pPr>
              <a:buNone/>
            </a:pPr>
            <a:r>
              <a:rPr lang="ru-RU" dirty="0" smtClean="0"/>
              <a:t>Подпись классного руководителя _________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8800" b="1" dirty="0" smtClean="0">
                <a:solidFill>
                  <a:srgbClr val="FF0000"/>
                </a:solidFill>
              </a:rPr>
              <a:t>Раздел 5</a:t>
            </a:r>
          </a:p>
          <a:p>
            <a:pPr algn="ctr">
              <a:buNone/>
            </a:pPr>
            <a:r>
              <a:rPr lang="ru-RU" sz="6600" b="1" dirty="0" smtClean="0">
                <a:solidFill>
                  <a:srgbClr val="FF0000"/>
                </a:solidFill>
              </a:rPr>
              <a:t>«Отзывы»</a:t>
            </a:r>
          </a:p>
          <a:p>
            <a:pPr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(представляется в виде текстов заключений, рецензий, отзывов, резюме, эссе, рекомендательных писем и прочее)</a:t>
            </a:r>
            <a:endParaRPr lang="ru-RU" sz="24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Листок общественной активности</a:t>
            </a:r>
            <a:endParaRPr lang="ru-RU" sz="3600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406501"/>
              </p:ext>
            </p:extLst>
          </p:nvPr>
        </p:nvGraphicFramePr>
        <p:xfrm>
          <a:off x="251520" y="1196752"/>
          <a:ext cx="8640961" cy="5184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1152128"/>
                <a:gridCol w="1584176"/>
                <a:gridCol w="1152128"/>
                <a:gridCol w="699507"/>
                <a:gridCol w="1336441"/>
                <a:gridCol w="1132405"/>
              </a:tblGrid>
              <a:tr h="6480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Поручение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Инициативность (до 2 баллов)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Ответственность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(1 балл)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Качество (до 2 баллов)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Балл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Ф.И.О. руководителя КТД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Подпись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Общее количество баллов за 5 раздел _______</a:t>
            </a:r>
          </a:p>
          <a:p>
            <a:pPr>
              <a:buNone/>
            </a:pPr>
            <a:r>
              <a:rPr lang="ru-RU" dirty="0" smtClean="0"/>
              <a:t>Подпись классного руководителя _________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02a499217de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97895"/>
            <a:ext cx="16383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5" descr="учител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4437063"/>
            <a:ext cx="18669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 Box 8"/>
          <p:cNvSpPr txBox="1">
            <a:spLocks noChangeArrowheads="1"/>
          </p:cNvSpPr>
          <p:nvPr/>
        </p:nvSpPr>
        <p:spPr bwMode="auto">
          <a:xfrm>
            <a:off x="2771775" y="1916113"/>
            <a:ext cx="3455988" cy="42497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200"/>
              <a:t>Место для фотографии</a:t>
            </a:r>
            <a:endParaRPr lang="ru-RU"/>
          </a:p>
        </p:txBody>
      </p:sp>
      <p:sp>
        <p:nvSpPr>
          <p:cNvPr id="26629" name="Rectangle 9"/>
          <p:cNvSpPr>
            <a:spLocks noChangeArrowheads="1"/>
          </p:cNvSpPr>
          <p:nvPr/>
        </p:nvSpPr>
        <p:spPr bwMode="auto">
          <a:xfrm>
            <a:off x="2703513" y="709613"/>
            <a:ext cx="4524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 i="1" dirty="0"/>
              <a:t>МБОУ СОШ № </a:t>
            </a:r>
            <a:r>
              <a:rPr lang="ru-RU" b="1" i="1" dirty="0" smtClean="0"/>
              <a:t>2 </a:t>
            </a:r>
            <a:r>
              <a:rPr lang="ru-RU" b="1" i="1" dirty="0"/>
              <a:t>г. Ак-Довурака  </a:t>
            </a:r>
          </a:p>
          <a:p>
            <a:pPr algn="ctr"/>
            <a:r>
              <a:rPr lang="ru-RU" b="1" i="1" dirty="0"/>
              <a:t>Республики Тыва</a:t>
            </a: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Общее количество баллов за 4 года _______</a:t>
            </a:r>
          </a:p>
          <a:p>
            <a:pPr>
              <a:buNone/>
            </a:pPr>
            <a:r>
              <a:rPr lang="ru-RU" dirty="0" smtClean="0"/>
              <a:t>Подпись классного руководителя _________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Подпись учащегося _____________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Подпись директора _____________</a:t>
            </a:r>
          </a:p>
          <a:p>
            <a:pPr>
              <a:buNone/>
            </a:pPr>
            <a:r>
              <a:rPr lang="ru-RU" sz="1900" dirty="0" smtClean="0"/>
              <a:t>М.П.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3610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МОЕ ИМЯ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3"/>
            <a:ext cx="8229600" cy="50405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/>
              <a:t>Напиши о себе</a:t>
            </a:r>
          </a:p>
          <a:p>
            <a:pPr marL="0" indent="0" algn="ctr">
              <a:buNone/>
            </a:pPr>
            <a:r>
              <a:rPr lang="ru-RU" sz="1800" dirty="0" smtClean="0"/>
              <a:t>Имя ___________________</a:t>
            </a:r>
          </a:p>
          <a:p>
            <a:pPr marL="0" indent="0" algn="ctr">
              <a:buNone/>
            </a:pPr>
            <a:r>
              <a:rPr lang="ru-RU" sz="1800" dirty="0" smtClean="0"/>
              <a:t>Отчество _________________</a:t>
            </a:r>
          </a:p>
          <a:p>
            <a:pPr marL="0" indent="0" algn="ctr">
              <a:buNone/>
            </a:pPr>
            <a:r>
              <a:rPr lang="ru-RU" sz="1800" dirty="0" smtClean="0"/>
              <a:t>Фамилия ____________________</a:t>
            </a:r>
          </a:p>
          <a:p>
            <a:pPr marL="0" indent="0" algn="ctr">
              <a:buNone/>
            </a:pPr>
            <a:r>
              <a:rPr lang="ru-RU" sz="1800" dirty="0" smtClean="0"/>
              <a:t>Дата рождения ____________________</a:t>
            </a:r>
          </a:p>
          <a:p>
            <a:pPr marL="0" indent="0" algn="ctr">
              <a:buNone/>
            </a:pPr>
            <a:r>
              <a:rPr lang="ru-RU" sz="1800" dirty="0" smtClean="0"/>
              <a:t>Что означает твое имя ______________________</a:t>
            </a:r>
          </a:p>
          <a:p>
            <a:pPr marL="0" indent="0" algn="ctr">
              <a:buNone/>
            </a:pPr>
            <a:r>
              <a:rPr lang="ru-RU" sz="1800" dirty="0" smtClean="0"/>
              <a:t>Страна. Регион. ____________________________________</a:t>
            </a:r>
          </a:p>
          <a:p>
            <a:pPr marL="0" indent="0" algn="just">
              <a:buNone/>
            </a:pPr>
            <a:endParaRPr lang="ru-RU" sz="1800" dirty="0" smtClean="0"/>
          </a:p>
          <a:p>
            <a:pPr marL="0" indent="0" algn="just">
              <a:buNone/>
            </a:pPr>
            <a:r>
              <a:rPr lang="ru-RU" sz="1800" b="1" dirty="0" smtClean="0"/>
              <a:t>(материал представляется за период  20____/20_____ г.)</a:t>
            </a:r>
          </a:p>
          <a:p>
            <a:pPr marL="0" indent="0" algn="just">
              <a:buNone/>
            </a:pPr>
            <a:endParaRPr lang="ru-RU" sz="1800" b="1" dirty="0" smtClean="0"/>
          </a:p>
          <a:p>
            <a:pPr marL="0" indent="0" algn="just">
              <a:buNone/>
            </a:pPr>
            <a:r>
              <a:rPr lang="ru-RU" sz="1800" b="1" dirty="0" smtClean="0"/>
              <a:t>Подпись учащегося ____________________</a:t>
            </a:r>
          </a:p>
          <a:p>
            <a:pPr marL="0" indent="0" algn="just">
              <a:buNone/>
            </a:pPr>
            <a:endParaRPr lang="ru-RU" sz="1800" b="1" dirty="0" smtClean="0"/>
          </a:p>
          <a:p>
            <a:pPr marL="0" indent="0" algn="just">
              <a:buNone/>
            </a:pPr>
            <a:r>
              <a:rPr lang="ru-RU" sz="1800" b="1" dirty="0" smtClean="0"/>
              <a:t>Подпись директора ____________________ /</a:t>
            </a:r>
            <a:r>
              <a:rPr lang="ru-RU" sz="1800" b="1" dirty="0" err="1" smtClean="0"/>
              <a:t>Ч.К.Чыдат</a:t>
            </a:r>
            <a:r>
              <a:rPr lang="ru-RU" sz="1800" b="1" dirty="0" smtClean="0"/>
              <a:t>/</a:t>
            </a:r>
          </a:p>
          <a:p>
            <a:pPr marL="0" indent="0" algn="just">
              <a:buNone/>
            </a:pPr>
            <a:r>
              <a:rPr lang="ru-RU" sz="1800" b="1" dirty="0" smtClean="0"/>
              <a:t>М.П.</a:t>
            </a:r>
            <a:endParaRPr lang="ru-RU" sz="1800" b="1" dirty="0"/>
          </a:p>
        </p:txBody>
      </p:sp>
    </p:spTree>
    <p:extLst>
      <p:ext uri="{BB962C8B-B14F-4D97-AF65-F5344CB8AC3E}">
        <p14:creationId xmlns:p14="http://schemas.microsoft.com/office/powerpoint/2010/main" val="1570383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837363"/>
          </a:xfrm>
          <a:prstGeom prst="rect">
            <a:avLst/>
          </a:prstGeom>
          <a:noFill/>
          <a:ln w="57150" cmpd="thinThick">
            <a:solidFill>
              <a:srgbClr val="BD310B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539750" y="1680748"/>
            <a:ext cx="795655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285750" algn="l"/>
                <a:tab pos="1863725" algn="l"/>
              </a:tabLst>
            </a:pPr>
            <a:r>
              <a:rPr lang="ru-RU" sz="2400" dirty="0"/>
              <a:t>Называть  фамилию и имя, дату рождения, домашний адрес, телефон.</a:t>
            </a:r>
          </a:p>
          <a:p>
            <a:pPr>
              <a:tabLst>
                <a:tab pos="285750" algn="l"/>
                <a:tab pos="1863725" algn="l"/>
              </a:tabLst>
            </a:pPr>
            <a:r>
              <a:rPr lang="ru-RU" sz="2400" dirty="0"/>
              <a:t>Называть членов своей семьи, родителей по имени и отчеству.</a:t>
            </a:r>
          </a:p>
          <a:p>
            <a:pPr>
              <a:tabLst>
                <a:tab pos="285750" algn="l"/>
                <a:tab pos="1863725" algn="l"/>
              </a:tabLst>
            </a:pPr>
            <a:r>
              <a:rPr lang="ru-RU" sz="2400" dirty="0"/>
              <a:t>Называть дни недели, месяца, времена года.</a:t>
            </a:r>
          </a:p>
          <a:p>
            <a:pPr>
              <a:tabLst>
                <a:tab pos="285750" algn="l"/>
                <a:tab pos="1863725" algn="l"/>
              </a:tabLst>
            </a:pPr>
            <a:r>
              <a:rPr lang="ru-RU" sz="2400" dirty="0"/>
              <a:t> Составлять предложения по рисункам или комиксам.</a:t>
            </a:r>
          </a:p>
          <a:p>
            <a:pPr>
              <a:tabLst>
                <a:tab pos="285750" algn="l"/>
                <a:tab pos="1863725" algn="l"/>
              </a:tabLst>
            </a:pPr>
            <a:r>
              <a:rPr lang="ru-RU" sz="2400" dirty="0"/>
              <a:t>Называть буквы, цифры. Записывать все или некоторые буквы, все или некоторые цифры. </a:t>
            </a:r>
          </a:p>
          <a:p>
            <a:pPr>
              <a:tabLst>
                <a:tab pos="285750" algn="l"/>
                <a:tab pos="1863725" algn="l"/>
              </a:tabLst>
            </a:pPr>
            <a:r>
              <a:rPr lang="ru-RU" sz="2400" dirty="0"/>
              <a:t>Читать – по слогам, целыми словами, бегло целыми словами.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395288" y="404813"/>
            <a:ext cx="84251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tx2"/>
                </a:solidFill>
              </a:rPr>
              <a:t>Что я хорошо умел (а) делать до поступления в школу</a:t>
            </a:r>
            <a:r>
              <a:rPr lang="ru-RU" sz="2000" dirty="0" smtClean="0">
                <a:solidFill>
                  <a:schemeClr val="tx2"/>
                </a:solidFill>
              </a:rPr>
              <a:t>. </a:t>
            </a:r>
          </a:p>
          <a:p>
            <a:pPr algn="r"/>
            <a:r>
              <a:rPr lang="ru-RU" sz="2000" dirty="0" smtClean="0">
                <a:solidFill>
                  <a:schemeClr val="tx2"/>
                </a:solidFill>
              </a:rPr>
              <a:t>(подчеркнуть нужное)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27653" name="Picture 5" descr="0b08a3d46ea0846f232dc75cb7941a49"/>
          <p:cNvPicPr>
            <a:picLocks noChangeAspect="1" noChangeArrowheads="1"/>
          </p:cNvPicPr>
          <p:nvPr/>
        </p:nvPicPr>
        <p:blipFill>
          <a:blip r:embed="rId2" cstate="print"/>
          <a:srcRect b="8502"/>
          <a:stretch>
            <a:fillRect/>
          </a:stretch>
        </p:blipFill>
        <p:spPr bwMode="auto">
          <a:xfrm>
            <a:off x="7885113" y="3644900"/>
            <a:ext cx="1017587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ChangeArrowheads="1"/>
          </p:cNvSpPr>
          <p:nvPr/>
        </p:nvSpPr>
        <p:spPr bwMode="auto">
          <a:xfrm>
            <a:off x="1116013" y="1830388"/>
            <a:ext cx="7127875" cy="421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/>
              <a:t>1.Любимые занятия </a:t>
            </a:r>
          </a:p>
          <a:p>
            <a:pPr algn="ctr"/>
            <a:r>
              <a:rPr lang="ru-RU"/>
              <a:t>______________________________________________________________________________________________</a:t>
            </a:r>
          </a:p>
          <a:p>
            <a:pPr algn="ctr"/>
            <a:r>
              <a:rPr lang="ru-RU"/>
              <a:t>2. Любимый герой _____________________________________________________________________________________________</a:t>
            </a:r>
          </a:p>
          <a:p>
            <a:pPr algn="ctr"/>
            <a:r>
              <a:rPr lang="ru-RU"/>
              <a:t>3. На день рождения я хочу получить ______________________________________________________________________________________________</a:t>
            </a:r>
          </a:p>
          <a:p>
            <a:pPr algn="ctr"/>
            <a:r>
              <a:rPr lang="ru-RU"/>
              <a:t>4. Кем я стану, когда вырасту _____________________________________________________________________________________________</a:t>
            </a:r>
          </a:p>
          <a:p>
            <a:pPr algn="ctr"/>
            <a:r>
              <a:rPr lang="ru-RU"/>
              <a:t>5.Самые запоминающиеся праздники в году ______________________________________________________________________________________________</a:t>
            </a:r>
          </a:p>
        </p:txBody>
      </p:sp>
      <p:sp>
        <p:nvSpPr>
          <p:cNvPr id="29699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6837363"/>
          </a:xfrm>
          <a:prstGeom prst="rect">
            <a:avLst/>
          </a:prstGeom>
          <a:noFill/>
          <a:ln w="57150" cmpd="thinThick">
            <a:solidFill>
              <a:srgbClr val="BD310B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</p:txBody>
      </p:sp>
      <p:sp>
        <p:nvSpPr>
          <p:cNvPr id="29700" name="WordArt 6" descr="Песок"/>
          <p:cNvSpPr>
            <a:spLocks noChangeArrowheads="1" noChangeShapeType="1" noTextEdit="1"/>
          </p:cNvSpPr>
          <p:nvPr/>
        </p:nvSpPr>
        <p:spPr bwMode="auto">
          <a:xfrm rot="5400000">
            <a:off x="431800" y="368300"/>
            <a:ext cx="1152525" cy="93662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4800" kern="10">
                <a:ln w="12700">
                  <a:solidFill>
                    <a:srgbClr val="C4B596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3882" dir="2700000" algn="ctr" rotWithShape="0">
                    <a:srgbClr val="CBCBCB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Я</a:t>
            </a:r>
          </a:p>
        </p:txBody>
      </p:sp>
      <p:pic>
        <p:nvPicPr>
          <p:cNvPr id="29701" name="Picture 7" descr="BD18211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671355">
            <a:off x="7451725" y="260350"/>
            <a:ext cx="1152525" cy="96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Rectangle 8"/>
          <p:cNvSpPr>
            <a:spLocks noChangeArrowheads="1"/>
          </p:cNvSpPr>
          <p:nvPr/>
        </p:nvSpPr>
        <p:spPr bwMode="auto">
          <a:xfrm>
            <a:off x="3924300" y="476250"/>
            <a:ext cx="18192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3200">
                <a:solidFill>
                  <a:schemeClr val="tx2"/>
                </a:solidFill>
                <a:latin typeface="Garamond" pitchFamily="18" charset="0"/>
              </a:rPr>
              <a:t>Какой Я?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ChangeArrowheads="1"/>
          </p:cNvSpPr>
          <p:nvPr/>
        </p:nvSpPr>
        <p:spPr bwMode="auto">
          <a:xfrm>
            <a:off x="3348038" y="549275"/>
            <a:ext cx="3438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3200">
                <a:solidFill>
                  <a:schemeClr val="tx2"/>
                </a:solidFill>
                <a:latin typeface="Garamond" pitchFamily="18" charset="0"/>
              </a:rPr>
              <a:t>Какой Я человек</a:t>
            </a:r>
            <a:r>
              <a:rPr lang="en-US" sz="3200">
                <a:solidFill>
                  <a:schemeClr val="tx2"/>
                </a:solidFill>
                <a:latin typeface="Garamond" pitchFamily="18" charset="0"/>
              </a:rPr>
              <a:t>?</a:t>
            </a:r>
            <a:endParaRPr lang="ru-RU" sz="3200">
              <a:solidFill>
                <a:schemeClr val="tx2"/>
              </a:solidFill>
              <a:latin typeface="Garamond" pitchFamily="18" charset="0"/>
            </a:endParaRPr>
          </a:p>
        </p:txBody>
      </p:sp>
      <p:graphicFrame>
        <p:nvGraphicFramePr>
          <p:cNvPr id="232533" name="Group 85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236375526"/>
              </p:ext>
            </p:extLst>
          </p:nvPr>
        </p:nvGraphicFramePr>
        <p:xfrm>
          <a:off x="755650" y="2276475"/>
          <a:ext cx="7921625" cy="3872560"/>
        </p:xfrm>
        <a:graphic>
          <a:graphicData uri="http://schemas.openxmlformats.org/drawingml/2006/table">
            <a:tbl>
              <a:tblPr/>
              <a:tblGrid>
                <a:gridCol w="7129463"/>
                <a:gridCol w="792162"/>
              </a:tblGrid>
              <a:tr h="4324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Лентяй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Хвастун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Вежливый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Обманщик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Послушный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Ябеда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Честный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Добрый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Весёлый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Озорник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758" name="Text Box 32"/>
          <p:cNvSpPr txBox="1">
            <a:spLocks noChangeArrowheads="1"/>
          </p:cNvSpPr>
          <p:nvPr/>
        </p:nvSpPr>
        <p:spPr bwMode="auto">
          <a:xfrm>
            <a:off x="1979613" y="1700213"/>
            <a:ext cx="5905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Отметь галочкой свои качества: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4"/>
          <p:cNvSpPr txBox="1">
            <a:spLocks noChangeArrowheads="1"/>
          </p:cNvSpPr>
          <p:nvPr/>
        </p:nvSpPr>
        <p:spPr bwMode="auto">
          <a:xfrm>
            <a:off x="1979613" y="1700213"/>
            <a:ext cx="5905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/>
              <a:t>Отметь галочкой свои качества:</a:t>
            </a:r>
          </a:p>
        </p:txBody>
      </p:sp>
      <p:graphicFrame>
        <p:nvGraphicFramePr>
          <p:cNvPr id="233555" name="Group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7297381"/>
              </p:ext>
            </p:extLst>
          </p:nvPr>
        </p:nvGraphicFramePr>
        <p:xfrm>
          <a:off x="755650" y="2781300"/>
          <a:ext cx="7920038" cy="2861123"/>
        </p:xfrm>
        <a:graphic>
          <a:graphicData uri="http://schemas.openxmlformats.org/drawingml/2006/table">
            <a:tbl>
              <a:tblPr/>
              <a:tblGrid>
                <a:gridCol w="7127875"/>
                <a:gridCol w="792163"/>
              </a:tblGrid>
              <a:tr h="5036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Старательный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Аккуратный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Самостоятельный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Внимательный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Трудолюбивый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Довожу дело до конца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770" name="Rectangle 76"/>
          <p:cNvSpPr>
            <a:spLocks noChangeArrowheads="1"/>
          </p:cNvSpPr>
          <p:nvPr/>
        </p:nvSpPr>
        <p:spPr bwMode="auto">
          <a:xfrm>
            <a:off x="2411413" y="404813"/>
            <a:ext cx="45942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3200">
                <a:solidFill>
                  <a:schemeClr val="tx2"/>
                </a:solidFill>
                <a:latin typeface="Garamond" pitchFamily="18" charset="0"/>
              </a:rPr>
              <a:t>Мои деловые качества.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3419475" y="404813"/>
            <a:ext cx="26971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3200">
                <a:solidFill>
                  <a:schemeClr val="tx2"/>
                </a:solidFill>
                <a:latin typeface="Garamond" pitchFamily="18" charset="0"/>
              </a:rPr>
              <a:t>МОЯ СЕМЬЯ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3492500" y="1412875"/>
            <a:ext cx="2627313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600">
                <a:cs typeface="Times New Roman" pitchFamily="18" charset="0"/>
              </a:rPr>
              <a:t>Напиши о своих родителях:</a:t>
            </a:r>
            <a:endParaRPr lang="ru-RU" sz="1600"/>
          </a:p>
          <a:p>
            <a:pPr eaLnBrk="0" hangingPunct="0"/>
            <a:endParaRPr lang="ru-RU"/>
          </a:p>
        </p:txBody>
      </p:sp>
      <p:graphicFrame>
        <p:nvGraphicFramePr>
          <p:cNvPr id="212076" name="Group 108"/>
          <p:cNvGraphicFramePr>
            <a:graphicFrameLocks noGrp="1"/>
          </p:cNvGraphicFramePr>
          <p:nvPr/>
        </p:nvGraphicFramePr>
        <p:xfrm>
          <a:off x="468313" y="1773238"/>
          <a:ext cx="8351837" cy="1384618"/>
        </p:xfrm>
        <a:graphic>
          <a:graphicData uri="http://schemas.openxmlformats.org/drawingml/2006/table">
            <a:tbl>
              <a:tblPr/>
              <a:tblGrid>
                <a:gridCol w="2784475"/>
                <a:gridCol w="2782887"/>
                <a:gridCol w="2784475"/>
              </a:tblGrid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МАМА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ПАПА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ОТЧЕСТВО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 РОЖДЕНИЯ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ПРОФЕССИЯ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798" name="Rectangle 100"/>
          <p:cNvSpPr>
            <a:spLocks noChangeArrowheads="1"/>
          </p:cNvSpPr>
          <p:nvPr/>
        </p:nvSpPr>
        <p:spPr bwMode="auto">
          <a:xfrm>
            <a:off x="395288" y="3098800"/>
            <a:ext cx="8748712" cy="375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600">
                <a:cs typeface="Times New Roman" pitchFamily="18" charset="0"/>
              </a:rPr>
              <a:t>Кто ещё есть в твоей семье? ______________________________________________________________________________________________________________________________________________________</a:t>
            </a:r>
            <a:endParaRPr lang="ru-RU" sz="1600"/>
          </a:p>
          <a:p>
            <a:pPr eaLnBrk="0" hangingPunct="0"/>
            <a:r>
              <a:rPr lang="ru-RU" sz="1600">
                <a:cs typeface="Times New Roman" pitchFamily="18" charset="0"/>
              </a:rPr>
              <a:t>Чья забота необходима, чтобы семья была крепкой и дружной? ______________________________________________________________________________________________________________________________________________________</a:t>
            </a:r>
            <a:endParaRPr lang="ru-RU" sz="1600"/>
          </a:p>
          <a:p>
            <a:pPr eaLnBrk="0" hangingPunct="0"/>
            <a:r>
              <a:rPr lang="ru-RU" sz="1600">
                <a:cs typeface="Times New Roman" pitchFamily="18" charset="0"/>
              </a:rPr>
              <a:t>Есть ли у вас любимые семейные праздники? ______________________________________________________________________________________________________________________________________________________</a:t>
            </a:r>
            <a:endParaRPr lang="ru-RU" sz="1600"/>
          </a:p>
          <a:p>
            <a:pPr eaLnBrk="0" hangingPunct="0"/>
            <a:r>
              <a:rPr lang="ru-RU" sz="1600">
                <a:cs typeface="Times New Roman" pitchFamily="18" charset="0"/>
              </a:rPr>
              <a:t>Каковы общие увлечения? ______________________________________________________________________________________________________</a:t>
            </a:r>
            <a:r>
              <a:rPr lang="ru-RU" sz="1600"/>
              <a:t>________________________________________________</a:t>
            </a:r>
          </a:p>
          <a:p>
            <a:pPr eaLnBrk="0" hangingPunct="0"/>
            <a:r>
              <a:rPr lang="ru-RU" sz="1600">
                <a:cs typeface="Times New Roman" pitchFamily="18" charset="0"/>
              </a:rPr>
              <a:t>За что люди уважают вашу семью? ______________________________________________________________________________________________________________________________________________________</a:t>
            </a:r>
            <a:endParaRPr lang="ru-RU" sz="1600"/>
          </a:p>
        </p:txBody>
      </p:sp>
      <p:sp>
        <p:nvSpPr>
          <p:cNvPr id="32799" name="Text Box 109"/>
          <p:cNvSpPr txBox="1">
            <a:spLocks noChangeArrowheads="1"/>
          </p:cNvSpPr>
          <p:nvPr/>
        </p:nvSpPr>
        <p:spPr bwMode="auto">
          <a:xfrm>
            <a:off x="0" y="0"/>
            <a:ext cx="9144000" cy="6837363"/>
          </a:xfrm>
          <a:prstGeom prst="rect">
            <a:avLst/>
          </a:prstGeom>
          <a:noFill/>
          <a:ln w="57150" cmpd="thinThick">
            <a:solidFill>
              <a:srgbClr val="BD310B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  <a:p>
            <a:pPr>
              <a:spcBef>
                <a:spcPct val="50000"/>
              </a:spcBef>
            </a:pPr>
            <a:endParaRPr lang="ru-RU" sz="1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</TotalTime>
  <Words>871</Words>
  <Application>Microsoft Office PowerPoint</Application>
  <PresentationFormat>Экран (4:3)</PresentationFormat>
  <Paragraphs>509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Муниципальное бюджетное общеобразовательное учреждение средняя общеобразовательная школа №2 г. Ак-Довурака Республики Тыва</vt:lpstr>
      <vt:lpstr>Презентация PowerPoint</vt:lpstr>
      <vt:lpstr>Презентация PowerPoint</vt:lpstr>
      <vt:lpstr>МОЕ ИМЯ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Учебно-исследовательская, творческая и другие виды деятельности учащегося. </vt:lpstr>
      <vt:lpstr>Презентация PowerPoint</vt:lpstr>
      <vt:lpstr>Презентация PowerPoint</vt:lpstr>
      <vt:lpstr>Участие в олимпиадах</vt:lpstr>
      <vt:lpstr>Участие в научно-практических конференциях</vt:lpstr>
      <vt:lpstr>Участие в мероприятиях и конкурсах</vt:lpstr>
      <vt:lpstr>Информация о спортивных достижениях</vt:lpstr>
      <vt:lpstr>Презентация PowerPoint</vt:lpstr>
      <vt:lpstr>Презентация PowerPoint</vt:lpstr>
      <vt:lpstr>Листок общественной активности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средняя общеобразовательная школа №1 г. Ак-Довурака Республики Тыва</dc:title>
  <dc:creator>Завучи</dc:creator>
  <cp:lastModifiedBy>Мергеш</cp:lastModifiedBy>
  <cp:revision>34</cp:revision>
  <cp:lastPrinted>2018-11-08T13:40:42Z</cp:lastPrinted>
  <dcterms:created xsi:type="dcterms:W3CDTF">2013-05-08T05:07:58Z</dcterms:created>
  <dcterms:modified xsi:type="dcterms:W3CDTF">2018-11-08T13:42:38Z</dcterms:modified>
</cp:coreProperties>
</file>