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276" r:id="rId3"/>
    <p:sldId id="259" r:id="rId4"/>
    <p:sldId id="258" r:id="rId5"/>
    <p:sldId id="260" r:id="rId6"/>
    <p:sldId id="261" r:id="rId7"/>
    <p:sldId id="262" r:id="rId8"/>
    <p:sldId id="274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8" r:id="rId21"/>
    <p:sldId id="275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63491-C31B-4058-A3B3-DE08F816B235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0AB802-572B-44FE-B2D1-ED4D5CBF2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0AB802-572B-44FE-B2D1-ED4D5CBF2DA9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color1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C8C1C9"/>
              </a:clrFrom>
              <a:clrTo>
                <a:srgbClr val="C8C1C9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2844" y="71414"/>
            <a:ext cx="8786874" cy="20002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1DAC0-2942-4506-ABB7-FEE7075E718B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26000"/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_6129d_c2d0151_XL.jpeg"/>
          <p:cNvPicPr>
            <a:picLocks noChangeAspect="1"/>
          </p:cNvPicPr>
          <p:nvPr userDrawn="1"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5474626"/>
            <a:ext cx="1857356" cy="1181743"/>
          </a:xfrm>
          <a:prstGeom prst="rect">
            <a:avLst/>
          </a:prstGeom>
        </p:spPr>
      </p:pic>
      <p:sp>
        <p:nvSpPr>
          <p:cNvPr id="7" name="Прямоугольник 6"/>
          <p:cNvSpPr/>
          <p:nvPr userDrawn="1"/>
        </p:nvSpPr>
        <p:spPr>
          <a:xfrm>
            <a:off x="71406" y="71414"/>
            <a:ext cx="9001188" cy="671517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1DAC0-2942-4506-ABB7-FEE7075E718B}" type="datetimeFigureOut">
              <a:rPr lang="ru-RU" smtClean="0"/>
              <a:pPr/>
              <a:t>10.04.2021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6DF33-D17A-4238-AB91-3F054EB974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085184"/>
            <a:ext cx="6696744" cy="144016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2298008"/>
            <a:ext cx="7128792" cy="216024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-150" dirty="0" smtClean="0">
                <a:ln w="1143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</a:t>
            </a:r>
          </a:p>
          <a:p>
            <a:pPr algn="ctr"/>
            <a:r>
              <a:rPr lang="ru-RU" sz="5400" b="1" spc="-150" dirty="0" smtClean="0">
                <a:ln w="1143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ТЕХНИКИ  РИСОВАНИЯ</a:t>
            </a:r>
            <a:endParaRPr lang="ru-RU" sz="5400" b="1" spc="-150" dirty="0">
              <a:ln w="11430"/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" y="3378128"/>
            <a:ext cx="3145532" cy="32032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Восковые мелки (свеча) + акварель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1505890"/>
            <a:ext cx="4680520" cy="4925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</a:t>
            </a:r>
            <a:r>
              <a:rPr lang="ru-RU" sz="1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четырех лет.</a:t>
            </a:r>
            <a:endParaRPr lang="ru-RU" sz="18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выразительности:</a:t>
            </a:r>
            <a:r>
              <a:rPr lang="ru-RU" sz="1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цвет, линия, пятно, фактура. Материалы: восковые мелки, плотная белая бумага, акварель, кисти. </a:t>
            </a:r>
            <a:endParaRPr lang="ru-RU" sz="18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изображения:</a:t>
            </a:r>
            <a:r>
              <a:rPr lang="ru-RU" sz="1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 рисует восковыми мелками на белой бумаге. Затем закрашивает лист акварелью в один или несколько цветов. Рисунок мелками остается </a:t>
            </a:r>
            <a:r>
              <a:rPr lang="ru-RU" sz="18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незакрашенным</a:t>
            </a:r>
            <a:r>
              <a:rPr lang="ru-RU" sz="1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</a:t>
            </a:r>
            <a:r>
              <a:rPr lang="ru-RU" sz="1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свеча, плотная бумага, акварель, кисти. </a:t>
            </a:r>
            <a:endParaRPr lang="ru-RU" sz="18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</a:t>
            </a:r>
            <a:r>
              <a:rPr lang="ru-RU" sz="1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ребенок рисует свечой" на бумаге. Затем закрашивает лист акварелью в один или несколько цветов. Рисунок свечой остается белым.</a:t>
            </a:r>
            <a:endParaRPr lang="ru-RU" sz="18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700" dirty="0"/>
          </a:p>
        </p:txBody>
      </p:sp>
      <p:pic>
        <p:nvPicPr>
          <p:cNvPr id="5122" name="Picture 2" descr="G:\ИЗО\доклад\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709234"/>
            <a:ext cx="3312368" cy="466155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обычная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1268760"/>
            <a:ext cx="4474840" cy="4968552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16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</a:t>
            </a: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пяти лет.</a:t>
            </a:r>
            <a:endParaRPr lang="ru-RU" sz="16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16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выразительности:</a:t>
            </a: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пятно.</a:t>
            </a:r>
            <a:endParaRPr lang="ru-RU" sz="16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16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</a:t>
            </a: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бумага, тушь либо жидко разведенная гуашь в мисочке, пластиковая ложечка.</a:t>
            </a:r>
            <a:endParaRPr lang="ru-RU" sz="16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16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изображения:</a:t>
            </a: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 зачерпывает гуашь пластиковой ложкой и выливает на бумагу. В результате получаются пятна в произвольном порядке. Затем лист накрывается другим листом и прижимается (можно согнуть исходный лист пополам, на одну половину капнуть тушь, а другой его прикрыть). Далее верхний лист снимается, изображение рассматривается: определяется, на что оно похоже. Недостающие детали дорисовываются.</a:t>
            </a:r>
            <a:endParaRPr lang="ru-RU" sz="16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ru-RU" sz="1600" dirty="0"/>
          </a:p>
        </p:txBody>
      </p:sp>
      <p:pic>
        <p:nvPicPr>
          <p:cNvPr id="6147" name="Picture 3" descr="C:\Users\User\Downloads\изо\Новая папка (4)\image4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1844824"/>
            <a:ext cx="3240162" cy="41764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14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трубочкой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4258816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пяти лет.</a:t>
            </a:r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выразительности: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пятно.</a:t>
            </a:r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бумага, тушь либо жидко разведенная гуашь в мисочке, пластиковая ложечка.</a:t>
            </a:r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изображения: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 зачерпывает гуашь пластиковой ложкой и выливает на бумагу. Затем на это пятно дует из трубочки так, что бы её конец не касался ни пятна, ни бумаги. При необходимости процедура повторяется. Недостающие детали дорисовываются.</a:t>
            </a:r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pic>
        <p:nvPicPr>
          <p:cNvPr id="7170" name="Picture 2" descr="G:\ИЗО\доклад\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772816"/>
            <a:ext cx="3312368" cy="45460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717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манной крупой, солью 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3"/>
            <a:ext cx="8640960" cy="23762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 от четырех лет.</a:t>
            </a:r>
            <a:endParaRPr lang="ru-RU" sz="16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выразительности: объем.</a:t>
            </a:r>
            <a:endParaRPr lang="ru-RU" sz="16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соль, чистый песок или манная крупа, клей ПВА, картон, кисти для клея, простой карандаш.</a:t>
            </a:r>
            <a:endParaRPr lang="ru-RU" sz="16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получения: Ребенок готовит картон нужного цвета, простым карандашом наносит необходимый рисунок, потом каждый предмет по очереди намазывает клеем и посыпает </a:t>
            </a:r>
            <a:r>
              <a:rPr lang="ru-RU" sz="1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аккуратно солью(крупой), лишнее ссыпает на поднос. </a:t>
            </a:r>
            <a:endParaRPr lang="ru-RU" sz="14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8195" name="Picture 3" descr="G:\ИЗО\доклад\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35696" y="3212976"/>
            <a:ext cx="2376264" cy="33066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823" y="3185676"/>
            <a:ext cx="3300763" cy="247557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819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Граттаж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(грунтованный лист)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39952" y="1600200"/>
            <a:ext cx="4546848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29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</a:t>
            </a:r>
            <a:r>
              <a:rPr lang="ru-RU" sz="29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5 лет</a:t>
            </a:r>
            <a:endParaRPr lang="ru-RU" sz="29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29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выразительности: </a:t>
            </a:r>
            <a:r>
              <a:rPr lang="ru-RU" sz="29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линия, штрих, контраст. </a:t>
            </a:r>
            <a:endParaRPr lang="ru-RU" sz="29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29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</a:t>
            </a:r>
            <a:r>
              <a:rPr lang="ru-RU" sz="29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полукартон</a:t>
            </a:r>
            <a:r>
              <a:rPr lang="ru-RU" sz="29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либо плотная бумага белого цвета, свеча, широкая кисть, чёрная тушь, жидкое мыло (примерно одна капля на столовую ложку туши) или зубной порошок, мисочки для туши, палочка с заточенными концами. </a:t>
            </a:r>
            <a:endParaRPr lang="ru-RU" sz="29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29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изображения: </a:t>
            </a:r>
            <a:r>
              <a:rPr lang="ru-RU" sz="29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натирает свечой лист так, чтобы он весь был покрыт слоем воска. Затем на него наносится тушь с жидким мылом, либо зубной порошок, в этом случае он заливается тушью без добавок. После высыхания палочкой процарапывается рисунок</a:t>
            </a:r>
            <a:r>
              <a:rPr lang="ru-RU" sz="29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9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9218" name="Picture 2" descr="C:\Users\User\Downloads\изо\Новая папка (4)\C4zanPIueh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916832"/>
            <a:ext cx="3034680" cy="43924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921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ватными палочками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</a:t>
            </a:r>
            <a:r>
              <a:rPr lang="ru-RU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четырех лет.</a:t>
            </a:r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выразительности: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точка, фактура.</a:t>
            </a:r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бумага, гуашь, ватные палочки</a:t>
            </a:r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изображения: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берет ватную палочку, опускает в краску, делает отпечаток по заданному рисунку на листе бумаги. Можно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воспользоваться не одной палочкой, а сразу «пучком палочек»,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взять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несколько палочек и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скрепить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между собой резинкой, сразу все палочки </a:t>
            </a:r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окунуть </a:t>
            </a:r>
            <a:r>
              <a:rPr lang="ru-RU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краску и оставьте отпечаток на листе бумаге.</a:t>
            </a:r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ru-RU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40768"/>
            <a:ext cx="4038600" cy="2246471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36" y="3789040"/>
            <a:ext cx="3977311" cy="2822418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1600200"/>
            <a:ext cx="4330824" cy="470912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6400" b="1" u="sng" dirty="0" smtClean="0">
                <a:solidFill>
                  <a:srgbClr val="0000FF"/>
                </a:solidFill>
                <a:latin typeface="Comic Sans MS" pitchFamily="66" charset="0"/>
              </a:rPr>
              <a:t>Возраст:</a:t>
            </a:r>
            <a:r>
              <a:rPr lang="ru-RU" sz="6400" b="1" i="1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ru-RU" sz="6400" b="1" dirty="0" smtClean="0">
                <a:solidFill>
                  <a:srgbClr val="0000FF"/>
                </a:solidFill>
                <a:latin typeface="Comic Sans MS" pitchFamily="66" charset="0"/>
              </a:rPr>
              <a:t>любой.</a:t>
            </a:r>
          </a:p>
          <a:p>
            <a:pPr marL="0" indent="0">
              <a:buNone/>
            </a:pPr>
            <a:r>
              <a:rPr lang="ru-RU" sz="6400" b="1" u="sng" dirty="0" smtClean="0">
                <a:solidFill>
                  <a:srgbClr val="0000FF"/>
                </a:solidFill>
                <a:latin typeface="Comic Sans MS" pitchFamily="66" charset="0"/>
              </a:rPr>
              <a:t>Средства выразительности: </a:t>
            </a:r>
            <a:r>
              <a:rPr lang="ru-RU" sz="6400" b="1" dirty="0" smtClean="0">
                <a:solidFill>
                  <a:srgbClr val="0000FF"/>
                </a:solidFill>
                <a:latin typeface="Comic Sans MS" pitchFamily="66" charset="0"/>
              </a:rPr>
              <a:t>объем, цвет, фактура.</a:t>
            </a:r>
          </a:p>
          <a:p>
            <a:pPr marL="0" indent="0">
              <a:buNone/>
            </a:pPr>
            <a:r>
              <a:rPr lang="ru-RU" sz="6400" b="1" u="sng" dirty="0" smtClean="0">
                <a:solidFill>
                  <a:srgbClr val="0000FF"/>
                </a:solidFill>
                <a:latin typeface="Comic Sans MS" pitchFamily="66" charset="0"/>
              </a:rPr>
              <a:t>Материалы: </a:t>
            </a:r>
            <a:r>
              <a:rPr lang="ru-RU" sz="6400" b="1" dirty="0" smtClean="0">
                <a:solidFill>
                  <a:srgbClr val="0000FF"/>
                </a:solidFill>
                <a:latin typeface="Comic Sans MS" pitchFamily="66" charset="0"/>
              </a:rPr>
              <a:t>картон с контурным рисунком, стекло; набор пластилина; салфетка для рук; стеки; бросовый и природный материалы. </a:t>
            </a:r>
          </a:p>
          <a:p>
            <a:pPr marL="0" indent="0">
              <a:buNone/>
            </a:pPr>
            <a:r>
              <a:rPr lang="ru-RU" sz="6400" b="1" u="sng" dirty="0" smtClean="0">
                <a:solidFill>
                  <a:srgbClr val="0000FF"/>
                </a:solidFill>
                <a:latin typeface="Comic Sans MS" pitchFamily="66" charset="0"/>
              </a:rPr>
              <a:t>Способ получения изображения: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6400" b="1" dirty="0" smtClean="0">
                <a:solidFill>
                  <a:srgbClr val="0000FF"/>
                </a:solidFill>
                <a:latin typeface="Comic Sans MS" pitchFamily="66" charset="0"/>
              </a:rPr>
              <a:t>1.    Нанесение пластилина на картон. Можно сделать поверхность немного шероховатой. Для этого используются различные способы нанесения на поверхность пластилинового изображения рельефных точек, штрихов, полосок, извилин или каких-нибудь фигурных линий.</a:t>
            </a:r>
            <a:br>
              <a:rPr lang="ru-RU" sz="6400" b="1" dirty="0" smtClean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sz="6400" b="1" dirty="0" smtClean="0">
                <a:solidFill>
                  <a:srgbClr val="0000FF"/>
                </a:solidFill>
                <a:latin typeface="Comic Sans MS" pitchFamily="66" charset="0"/>
              </a:rPr>
              <a:t>Работать можно не только пальцами рук, но и стеками.</a:t>
            </a:r>
            <a:endParaRPr lang="ru-RU" sz="6400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pic>
        <p:nvPicPr>
          <p:cNvPr id="11266" name="Picture 2" descr="C:\Users\User\Downloads\изо\Новая папка (4)\img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988840"/>
            <a:ext cx="3314832" cy="42852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126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33656" cy="2088232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    На картон наносится тонкий слой пластилина, выравнивается стеком, а рисунок процарапывается стеком или палочкой.</a:t>
            </a:r>
            <a:endParaRPr lang="ru-RU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1" name="Picture 3" descr="C:\Users\User\Downloads\изо\Новая папка (4)\Photo-0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988840"/>
            <a:ext cx="5760864" cy="44447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229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568952" cy="299695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     Рисовать пластилином “горошками”, «капельками» и “жгутиками”. Из пластилина катаются горошинки или капельки и выкладываются узором на грунтованную или чистую поверхность картона, заполняя весь рисунок. Техника “жгутиками” несколько сложнее в том, что надо скатать жгутики одинаковой толщины и выкладывать их на рисунок. Можно жгутики соединить вдвое и скрутить, тогда получится красивая косичка, основа контура рисунка.</a:t>
            </a:r>
            <a:endParaRPr lang="ru-RU" sz="2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C:\Users\User\Downloads\изо\Новая папка (4)\s10500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2780928"/>
            <a:ext cx="6264696" cy="3783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0" fill="hold"/>
                                        <p:tgtEl>
                                          <p:spTgt spid="1331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6" y="836712"/>
            <a:ext cx="4038600" cy="5361459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   На картон наносится рисунок, скатываются жгутики, размазываются пальцем к середине, затем заполняется центр элемента рисунка. Можно применять смешенный пластилин для большей цветовой гаммы. Работу можно сделать рельефной, накладывая на листики жилки из пластилина или мазками</a:t>
            </a:r>
            <a:endParaRPr lang="ru-RU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C:\Users\User\Downloads\изо\Новая папка (4)\p21_img14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813934"/>
            <a:ext cx="4038600" cy="409849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433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3154362"/>
          </a:xfrm>
        </p:spPr>
        <p:txBody>
          <a:bodyPr>
            <a:noAutofit/>
          </a:bodyPr>
          <a:lstStyle/>
          <a:p>
            <a:pPr algn="l"/>
            <a:endParaRPr lang="ru-RU" sz="2600" dirty="0">
              <a:latin typeface="Segoe Script" pitchFamily="34" charset="0"/>
            </a:endParaRPr>
          </a:p>
        </p:txBody>
      </p:sp>
      <p:pic>
        <p:nvPicPr>
          <p:cNvPr id="16386" name="Picture 2" descr="C:\Users\User\Downloads\изо\Новая папка (4)\1363858098_schastlivye-oboi-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640" y="3717032"/>
            <a:ext cx="6480719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3000" fill="hold"/>
                                        <p:tgtEl>
                                          <p:spTgt spid="16386"/>
                                        </p:tgtEl>
                                      </p:cBhvr>
                                      <p:by x="135000" y="13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512168"/>
          </a:xfrm>
        </p:spPr>
        <p:txBody>
          <a:bodyPr>
            <a:noAutofit/>
          </a:bodyPr>
          <a:lstStyle/>
          <a:p>
            <a:r>
              <a:rPr lang="ru-RU" sz="3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техники прекрасно </a:t>
            </a:r>
            <a:br>
              <a:rPr lang="ru-RU" sz="3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сочетаются между собой</a:t>
            </a:r>
            <a:endParaRPr lang="ru-RU" sz="3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0000FF"/>
              </a:solidFill>
              <a:latin typeface="Comic Sans MS" pitchFamily="66" charset="0"/>
            </a:endParaRPr>
          </a:p>
          <a:p>
            <a:pPr marL="0" indent="0">
              <a:buNone/>
            </a:pPr>
            <a:endParaRPr lang="ru-RU" dirty="0" smtClean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7411" name="Picture 3" descr="G:\ИЗО\доклад\2с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4671" y="1632814"/>
            <a:ext cx="2715161" cy="37714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199" y="1484784"/>
            <a:ext cx="3725191" cy="27938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194" y="3605467"/>
            <a:ext cx="2989966" cy="298996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741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педагогам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511256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разные формы художественной деятельности: коллективное творчество, самостоятельную и игровую деятельность детей по освоению нетрадиционных техник изображения;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планировании занятий по изобразительной деятельности соблюдайте систему и преемственность использования нетрадиционных изобразительных техник, учитывая возрастные и индивидуальные способности детей;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повышайте свой профессиональный уровень и мастерство через ознакомление, и овладение новыми нетрадиционными способами и приемами изображения.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5596" y="2244615"/>
            <a:ext cx="6400800" cy="206308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</a:p>
          <a:p>
            <a:r>
              <a:rPr lang="ru-RU" sz="6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6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476672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нетрадиционных техник в 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изодеятельности</a:t>
            </a:r>
            <a:endParaRPr lang="ru-RU" sz="3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628800"/>
            <a:ext cx="864096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обогащению знаний и представлений детей о предметах и их использовании, материалах, их свойствах, способах применения;</a:t>
            </a:r>
            <a:endParaRPr lang="ru-RU" sz="23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7502" y="2636912"/>
            <a:ext cx="864096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стимулирует положительную мотивацию у ребенка, вызывает радостное настроение, снимает страх перед процессом рисования;</a:t>
            </a:r>
            <a:endParaRPr lang="ru-RU" sz="23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3645024"/>
            <a:ext cx="6401435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дает возможность экспериментировать;</a:t>
            </a:r>
            <a:endParaRPr lang="ru-RU" sz="23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4005064"/>
            <a:ext cx="8568952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тактильную чувствительность, </a:t>
            </a:r>
            <a:r>
              <a:rPr lang="ru-RU" sz="23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цветоразличие</a:t>
            </a:r>
            <a:r>
              <a:rPr lang="ru-RU" sz="2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3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4365104"/>
            <a:ext cx="8568952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развитию зрительно-моторной координации;</a:t>
            </a:r>
            <a:endParaRPr lang="ru-RU" sz="23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4811380"/>
            <a:ext cx="813690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утомляет дошкольников, повышает работоспособность;</a:t>
            </a:r>
            <a:endParaRPr lang="ru-RU" sz="23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5611599"/>
            <a:ext cx="864096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ü"/>
            </a:pPr>
            <a:r>
              <a:rPr lang="ru-RU" sz="2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мелкую моторику рук, </a:t>
            </a:r>
          </a:p>
          <a:p>
            <a:pPr lvl="0"/>
            <a:r>
              <a:rPr lang="ru-RU" sz="2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нестандартность мышления, </a:t>
            </a:r>
            <a:r>
              <a:rPr lang="ru-RU" sz="2300" b="1" dirty="0" err="1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раскрепощенность</a:t>
            </a:r>
            <a:r>
              <a:rPr lang="ru-RU" sz="23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              индивидуальность. </a:t>
            </a:r>
            <a:endParaRPr lang="ru-RU" sz="23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0"/>
                            </p:stCondLst>
                            <p:childTnLst>
                              <p:par>
                                <p:cTn id="22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0"/>
                            </p:stCondLst>
                            <p:childTnLst>
                              <p:par>
                                <p:cTn id="30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0"/>
                            </p:stCondLst>
                            <p:childTnLst>
                              <p:par>
                                <p:cTn id="34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6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560524" y="195352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0777"/>
            <a:ext cx="7236296" cy="54272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075" y="52962"/>
            <a:ext cx="8212024" cy="1377815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491880" y="3429000"/>
            <a:ext cx="2736304" cy="15841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изображения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260648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способы изображения </a:t>
            </a:r>
          </a:p>
          <a:p>
            <a:pPr lvl="0" algn="ctr"/>
            <a:r>
              <a:rPr lang="ru-RU" sz="3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рисовании</a:t>
            </a:r>
            <a:endParaRPr lang="ru-RU" sz="3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67544" y="1268760"/>
            <a:ext cx="3240360" cy="122413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Тактильное рисование (пальцами, ладошкой)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95536" y="2564904"/>
            <a:ext cx="3312368" cy="129614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штампом(тычковое рисование, оттиск</a:t>
            </a:r>
            <a:r>
              <a:rPr lang="ru-RU" dirty="0" smtClean="0">
                <a:latin typeface="Comic Sans MS" pitchFamily="66" charset="0"/>
              </a:rPr>
              <a:t>)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51520" y="3861048"/>
            <a:ext cx="2016224" cy="10801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Набрызг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51520" y="5085184"/>
            <a:ext cx="2088232" cy="115212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по трафарету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283968" y="5373216"/>
            <a:ext cx="2880320" cy="122413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солью, манной крупой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779912" y="1916832"/>
            <a:ext cx="2160240" cy="9361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Монотопия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44208" y="4437112"/>
            <a:ext cx="2232248" cy="9361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многое другое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436096" y="980728"/>
            <a:ext cx="3456384" cy="9361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Пластилинография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411760" y="5301208"/>
            <a:ext cx="1728192" cy="936104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Граттаж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444208" y="3212976"/>
            <a:ext cx="2448272" cy="79208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omic Sans MS" pitchFamily="66" charset="0"/>
              </a:rPr>
              <a:t>Рисование расчёской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6372200" y="1988840"/>
            <a:ext cx="2520280" cy="86409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Comic Sans MS" pitchFamily="66" charset="0"/>
              </a:rPr>
              <a:t>Кляксография</a:t>
            </a:r>
            <a:endParaRPr lang="ru-RU" dirty="0">
              <a:latin typeface="Comic Sans MS" pitchFamily="66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H="1" flipV="1">
            <a:off x="3347864" y="2348880"/>
            <a:ext cx="864096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9" idx="4"/>
          </p:cNvCxnSpPr>
          <p:nvPr/>
        </p:nvCxnSpPr>
        <p:spPr>
          <a:xfrm flipV="1">
            <a:off x="4860032" y="285293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5652120" y="1916832"/>
            <a:ext cx="648072" cy="158417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5940152" y="2780928"/>
            <a:ext cx="79208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6084168" y="3717032"/>
            <a:ext cx="360040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6084168" y="4581128"/>
            <a:ext cx="432048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364088" y="5013176"/>
            <a:ext cx="72008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3635896" y="4869160"/>
            <a:ext cx="36004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>
            <a:off x="2123728" y="4581128"/>
            <a:ext cx="1440160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>
            <a:off x="2267744" y="4221088"/>
            <a:ext cx="1152128" cy="72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 flipV="1">
            <a:off x="3491880" y="3501008"/>
            <a:ext cx="216024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Овал 30"/>
          <p:cNvSpPr/>
          <p:nvPr/>
        </p:nvSpPr>
        <p:spPr>
          <a:xfrm>
            <a:off x="6456814" y="3212976"/>
            <a:ext cx="2448272" cy="79208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Comic Sans MS" pitchFamily="66" charset="0"/>
              </a:rPr>
              <a:t>Рисование расчёской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6384806" y="1988840"/>
            <a:ext cx="2520280" cy="86409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Comic Sans MS" pitchFamily="66" charset="0"/>
              </a:rPr>
              <a:t>Кляксография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6414507" y="3176972"/>
            <a:ext cx="2448272" cy="79208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ватными палочками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6342499" y="1952836"/>
            <a:ext cx="2520280" cy="86409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5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500"/>
                            </p:stCondLst>
                            <p:childTnLst>
                              <p:par>
                                <p:cTn id="3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500"/>
                            </p:stCondLst>
                            <p:childTnLst>
                              <p:par>
                                <p:cTn id="3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3500"/>
                            </p:stCondLst>
                            <p:childTnLst>
                              <p:par>
                                <p:cTn id="4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500"/>
                            </p:stCondLst>
                            <p:childTnLst>
                              <p:par>
                                <p:cTn id="4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6500"/>
                            </p:stCondLst>
                            <p:childTnLst>
                              <p:par>
                                <p:cTn id="5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8500"/>
                            </p:stCondLst>
                            <p:childTnLst>
                              <p:par>
                                <p:cTn id="5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9500"/>
                            </p:stCondLst>
                            <p:childTnLst>
                              <p:par>
                                <p:cTn id="5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1500"/>
                            </p:stCondLst>
                            <p:childTnLst>
                              <p:par>
                                <p:cTn id="6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2500"/>
                            </p:stCondLst>
                            <p:childTnLst>
                              <p:par>
                                <p:cTn id="6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4500"/>
                            </p:stCondLst>
                            <p:childTnLst>
                              <p:par>
                                <p:cTn id="7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500"/>
                            </p:stCondLst>
                            <p:childTnLst>
                              <p:par>
                                <p:cTn id="7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7500"/>
                            </p:stCondLst>
                            <p:childTnLst>
                              <p:par>
                                <p:cTn id="7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8500"/>
                            </p:stCondLst>
                            <p:childTnLst>
                              <p:par>
                                <p:cTn id="8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500"/>
                            </p:stCondLst>
                            <p:childTnLst>
                              <p:par>
                                <p:cTn id="8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1500"/>
                            </p:stCondLst>
                            <p:childTnLst>
                              <p:par>
                                <p:cTn id="9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3500"/>
                            </p:stCondLst>
                            <p:childTnLst>
                              <p:par>
                                <p:cTn id="9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4500"/>
                            </p:stCondLst>
                            <p:childTnLst>
                              <p:par>
                                <p:cTn id="9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36500"/>
                            </p:stCondLst>
                            <p:childTnLst>
                              <p:par>
                                <p:cTn id="10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8500"/>
                            </p:stCondLst>
                            <p:childTnLst>
                              <p:par>
                                <p:cTn id="10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0500"/>
                            </p:stCondLst>
                            <p:childTnLst>
                              <p:par>
                                <p:cTn id="1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42500"/>
                            </p:stCondLst>
                            <p:childTnLst>
                              <p:par>
                                <p:cTn id="1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31" grpId="0" animBg="1"/>
      <p:bldP spid="33" grpId="0" animBg="1"/>
      <p:bldP spid="35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Тактильное рисование (пальцами, ладошкой)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484784"/>
            <a:ext cx="4680520" cy="489654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4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 </a:t>
            </a:r>
            <a:r>
              <a:rPr lang="ru-RU" sz="8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двух лет.</a:t>
            </a:r>
          </a:p>
          <a:p>
            <a:pPr marL="0" indent="0">
              <a:buNone/>
            </a:pPr>
            <a:r>
              <a:rPr lang="ru-RU" sz="84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выразительности: </a:t>
            </a:r>
            <a:r>
              <a:rPr lang="ru-RU" sz="8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пятно, цвет, фантастический силуэт.</a:t>
            </a:r>
          </a:p>
          <a:p>
            <a:pPr marL="0" indent="0">
              <a:buNone/>
            </a:pPr>
            <a:r>
              <a:rPr lang="ru-RU" sz="84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</a:t>
            </a:r>
            <a:r>
              <a:rPr lang="ru-RU" sz="8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широкие блюдечки с гуашью, кисть, плотная бумага любого цвета, листы большого формата, салфетки.</a:t>
            </a:r>
          </a:p>
          <a:p>
            <a:pPr marL="0" indent="0">
              <a:buNone/>
            </a:pPr>
            <a:r>
              <a:rPr lang="ru-RU" sz="84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</a:t>
            </a:r>
            <a:r>
              <a:rPr lang="ru-RU" sz="8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ребенок опускает в гуашь ладошку (палец)или окрашивает с помощью кисточки (с пяти лет) и делает отпечаток на бумаге. Рисуют и правой и левой руками, окрашенными разными цветами. После работы руки вытираются салфеткой, затем гуашь легко смывается.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 descr="G:\ИЗО\доклад\1ч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458997"/>
            <a:ext cx="3384376" cy="473895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1600200"/>
            <a:ext cx="4474840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четырех лет.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выразительности: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пятно, фактура, цвет.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мисочка или пластиковая коробочка, в которую вложена штемпельная подушка из тонкого поролона, пропитанного гуашью, плотная бумага любого цвета и размера, кусочки пенопласта.</a:t>
            </a:r>
          </a:p>
          <a:p>
            <a:pPr marL="0" indent="0">
              <a:buNone/>
            </a:pPr>
            <a:r>
              <a:rPr lang="ru-RU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  получения   изображения: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ребенок  прижимает  пенопласт , поролон  к штемпельной подушке с краской и наносит оттиск на бумагу. Чтобы получить другой цвет, меняются и мисочка и поролон.</a:t>
            </a:r>
          </a:p>
          <a:p>
            <a:endParaRPr lang="ru-RU" dirty="0"/>
          </a:p>
        </p:txBody>
      </p:sp>
      <p:pic>
        <p:nvPicPr>
          <p:cNvPr id="3074" name="Picture 2" descr="G:\ИЗО\доклад\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628800"/>
            <a:ext cx="3316613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Отпечатки листьев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1600200"/>
            <a:ext cx="4330824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1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</a:t>
            </a:r>
            <a:r>
              <a:rPr lang="ru-RU" sz="2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пяти лет.</a:t>
            </a:r>
          </a:p>
          <a:p>
            <a:pPr marL="0" indent="0">
              <a:buNone/>
            </a:pPr>
            <a:r>
              <a:rPr lang="ru-RU" sz="21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выразительности: </a:t>
            </a:r>
            <a:r>
              <a:rPr lang="ru-RU" sz="2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фактура, цвет.</a:t>
            </a:r>
          </a:p>
          <a:p>
            <a:pPr marL="0" indent="0">
              <a:buNone/>
            </a:pPr>
            <a:r>
              <a:rPr lang="ru-RU" sz="21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</a:t>
            </a:r>
            <a:r>
              <a:rPr lang="ru-RU" sz="2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бумага, листья разных деревьев (желательно опавшие), гуашь, кисти.</a:t>
            </a:r>
          </a:p>
          <a:p>
            <a:pPr marL="0" indent="0">
              <a:buNone/>
            </a:pPr>
            <a:r>
              <a:rPr lang="ru-RU" sz="21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 получения  изображения:  </a:t>
            </a:r>
            <a:r>
              <a:rPr lang="ru-RU" sz="2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 покрывает листок дерева красками  разных  цветов,  затем  прикладывает  его  к  бумаге  окрашенной стороной  для  получения  отпечатка.   Каждый  раз  берется  новый  листок. Черешки у листьев можно дорисовать кистью.</a:t>
            </a:r>
            <a:endParaRPr lang="ru-RU" sz="21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C:\Users\User\Downloads\изо\Новая папка (4)\IMG_435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1628800"/>
            <a:ext cx="3475729" cy="4752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536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06613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ватными палочками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600200"/>
            <a:ext cx="4536504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35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r>
              <a:rPr lang="ru-RU" sz="35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от 2 лет.</a:t>
            </a:r>
            <a:endParaRPr lang="ru-RU" sz="35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5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выразительности:</a:t>
            </a:r>
            <a:r>
              <a:rPr lang="ru-RU" sz="35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пятно, фактура, цвет.</a:t>
            </a:r>
            <a:endParaRPr lang="ru-RU" sz="35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5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</a:t>
            </a:r>
            <a:r>
              <a:rPr lang="ru-RU" sz="35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блюдце либо пластиковая коробочка, в которую вложена штемпельная подушка из тонкого поролона, пропитанного гуашью, плотная бумага любого цвета и размера, смятая бумага.</a:t>
            </a:r>
            <a:endParaRPr lang="ru-RU" sz="35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500" b="1" u="sng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получения изображения:</a:t>
            </a:r>
            <a:r>
              <a:rPr lang="ru-RU" sz="35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ребенок ватными палочками (методом тычка) наносит краску на бумагу. </a:t>
            </a:r>
            <a:endParaRPr lang="ru-RU" sz="350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G:\ИЗО\доклад\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556792"/>
            <a:ext cx="3456384" cy="47525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09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767</TotalTime>
  <Words>1138</Words>
  <Application>Microsoft Office PowerPoint</Application>
  <PresentationFormat>Экран (4:3)</PresentationFormat>
  <Paragraphs>101</Paragraphs>
  <Slides>22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Comic Sans MS</vt:lpstr>
      <vt:lpstr>Segoe Script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Тактильное рисование (пальцами, ладошкой)</vt:lpstr>
      <vt:lpstr>Монотипия</vt:lpstr>
      <vt:lpstr>Отпечатки листьев</vt:lpstr>
      <vt:lpstr>Рисование ватными палочками</vt:lpstr>
      <vt:lpstr>Восковые мелки (свеча) + акварель</vt:lpstr>
      <vt:lpstr>Кляксография  обычная</vt:lpstr>
      <vt:lpstr>Кляксография с трубочкой</vt:lpstr>
      <vt:lpstr>Рисование манной крупой, солью </vt:lpstr>
      <vt:lpstr>Граттаж  (грунтованный лист)</vt:lpstr>
      <vt:lpstr>Рисование ватными палочками</vt:lpstr>
      <vt:lpstr>Пластилинография</vt:lpstr>
      <vt:lpstr>2.      На картон наносится тонкий слой пластилина, выравнивается стеком, а рисунок процарапывается стеком или палочкой.</vt:lpstr>
      <vt:lpstr>3.      Рисовать пластилином “горошками”, «капельками» и “жгутиками”. Из пластилина катаются горошинки или капельки и выкладываются узором на грунтованную или чистую поверхность картона, заполняя весь рисунок. Техника “жгутиками” несколько сложнее в том, что надо скатать жгутики одинаковой толщины и выкладывать их на рисунок. Можно жгутики соединить вдвое и скрутить, тогда получится красивая косичка, основа контура рисунка.</vt:lpstr>
      <vt:lpstr>Презентация PowerPoint</vt:lpstr>
      <vt:lpstr>Различные техники прекрасно  сочетаются между собой</vt:lpstr>
      <vt:lpstr>Рекомендации педагогам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25</cp:revision>
  <dcterms:created xsi:type="dcterms:W3CDTF">2013-03-16T18:01:09Z</dcterms:created>
  <dcterms:modified xsi:type="dcterms:W3CDTF">2021-04-10T15:44:06Z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1191958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