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84" r:id="rId4"/>
    <p:sldMasterId id="2147483685" r:id="rId5"/>
    <p:sldMasterId id="2147483686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y="7559675" cx="10080625"/>
  <p:notesSz cx="7559675" cy="10691800"/>
  <p:embeddedFontLst>
    <p:embeddedFont>
      <p:font typeface="Pacifico"/>
      <p:regular r:id="rId24"/>
    </p:embeddedFont>
    <p:embeddedFont>
      <p:font typeface="Century Gothic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80F37007-AC76-4BAC-BBE9-FFB3B243E5A6}">
  <a:tblStyle styleId="{80F37007-AC76-4BAC-BBE9-FFB3B243E5A6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font" Target="fonts/Pacifico-regular.fntdata"/><Relationship Id="rId23" Type="http://schemas.openxmlformats.org/officeDocument/2006/relationships/slide" Target="slides/slide16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6" Type="http://schemas.openxmlformats.org/officeDocument/2006/relationships/font" Target="fonts/CenturyGothic-bold.fntdata"/><Relationship Id="rId25" Type="http://schemas.openxmlformats.org/officeDocument/2006/relationships/font" Target="fonts/CenturyGothic-regular.fntdata"/><Relationship Id="rId28" Type="http://schemas.openxmlformats.org/officeDocument/2006/relationships/font" Target="fonts/CenturyGothic-boldItalic.fntdata"/><Relationship Id="rId27" Type="http://schemas.openxmlformats.org/officeDocument/2006/relationships/font" Target="fonts/CenturyGothic-italic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:notes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:notes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57eb68eb76_0_124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57eb68eb76_0_124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57eb68eb76_0_134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57eb68eb76_0_134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57eb68eb76_0_141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57eb68eb76_0_141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57eb68eb76_0_146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57eb68eb76_0_146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57eb68eb76_0_154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57eb68eb76_0_154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57eb68eb76_0_160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57eb68eb76_0_160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57eb68eb76_0_165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57eb68eb76_0_165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:notes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:notes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7eb68eb76_0_5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57eb68eb76_0_5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:notes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3:notes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57eb68eb76_0_80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57eb68eb76_0_80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57eb68eb76_0_0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57eb68eb76_0_0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4:notes"/>
          <p:cNvSpPr txBox="1"/>
          <p:nvPr>
            <p:ph idx="1" type="body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4:notes"/>
          <p:cNvSpPr/>
          <p:nvPr>
            <p:ph idx="2" type="sldImg"/>
          </p:nvPr>
        </p:nvSpPr>
        <p:spPr>
          <a:xfrm>
            <a:off x="1260175" y="801875"/>
            <a:ext cx="5040025" cy="40094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57eb68eb76_0_105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57eb68eb76_0_105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57eb68eb76_0_110:notes"/>
          <p:cNvSpPr/>
          <p:nvPr>
            <p:ph idx="2" type="sldImg"/>
          </p:nvPr>
        </p:nvSpPr>
        <p:spPr>
          <a:xfrm>
            <a:off x="1260175" y="801875"/>
            <a:ext cx="5040000" cy="4009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57eb68eb76_0_110:notes"/>
          <p:cNvSpPr txBox="1"/>
          <p:nvPr>
            <p:ph idx="1" type="body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2"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"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2"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3"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2"/>
          <p:cNvSpPr txBox="1"/>
          <p:nvPr>
            <p:ph idx="4"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2"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3"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4"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3"/>
          <p:cNvSpPr txBox="1"/>
          <p:nvPr>
            <p:ph idx="5"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3"/>
          <p:cNvSpPr txBox="1"/>
          <p:nvPr>
            <p:ph idx="6"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1"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8"/>
          <p:cNvSpPr txBox="1"/>
          <p:nvPr>
            <p:ph idx="1"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8"/>
          <p:cNvSpPr txBox="1"/>
          <p:nvPr>
            <p:ph idx="2"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9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idx="1"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1"/>
          <p:cNvSpPr txBox="1"/>
          <p:nvPr>
            <p:ph idx="1"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1"/>
          <p:cNvSpPr txBox="1"/>
          <p:nvPr>
            <p:ph idx="2"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1"/>
          <p:cNvSpPr txBox="1"/>
          <p:nvPr>
            <p:ph idx="3"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2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2"/>
          <p:cNvSpPr txBox="1"/>
          <p:nvPr>
            <p:ph idx="2"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2"/>
          <p:cNvSpPr txBox="1"/>
          <p:nvPr>
            <p:ph idx="3"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3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"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23"/>
          <p:cNvSpPr txBox="1"/>
          <p:nvPr>
            <p:ph idx="2"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3"/>
          <p:cNvSpPr txBox="1"/>
          <p:nvPr>
            <p:ph idx="3"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4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4"/>
          <p:cNvSpPr txBox="1"/>
          <p:nvPr>
            <p:ph idx="1"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4"/>
          <p:cNvSpPr txBox="1"/>
          <p:nvPr>
            <p:ph idx="2"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5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5"/>
          <p:cNvSpPr txBox="1"/>
          <p:nvPr>
            <p:ph idx="1"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5"/>
          <p:cNvSpPr txBox="1"/>
          <p:nvPr>
            <p:ph idx="2"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25"/>
          <p:cNvSpPr txBox="1"/>
          <p:nvPr>
            <p:ph idx="3"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5"/>
          <p:cNvSpPr txBox="1"/>
          <p:nvPr>
            <p:ph idx="4"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6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6"/>
          <p:cNvSpPr txBox="1"/>
          <p:nvPr>
            <p:ph idx="1"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6"/>
          <p:cNvSpPr txBox="1"/>
          <p:nvPr>
            <p:ph idx="2"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26"/>
          <p:cNvSpPr txBox="1"/>
          <p:nvPr>
            <p:ph idx="3"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6"/>
          <p:cNvSpPr txBox="1"/>
          <p:nvPr>
            <p:ph idx="4"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6"/>
          <p:cNvSpPr txBox="1"/>
          <p:nvPr>
            <p:ph idx="5"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6"/>
          <p:cNvSpPr txBox="1"/>
          <p:nvPr>
            <p:ph idx="6"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8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28"/>
          <p:cNvSpPr txBox="1"/>
          <p:nvPr>
            <p:ph idx="1"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0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30"/>
          <p:cNvSpPr txBox="1"/>
          <p:nvPr>
            <p:ph idx="1"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1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31"/>
          <p:cNvSpPr txBox="1"/>
          <p:nvPr>
            <p:ph idx="1"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31"/>
          <p:cNvSpPr txBox="1"/>
          <p:nvPr>
            <p:ph idx="2"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2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3"/>
          <p:cNvSpPr txBox="1"/>
          <p:nvPr>
            <p:ph idx="1"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4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34"/>
          <p:cNvSpPr txBox="1"/>
          <p:nvPr>
            <p:ph idx="1"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34"/>
          <p:cNvSpPr txBox="1"/>
          <p:nvPr>
            <p:ph idx="2"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34"/>
          <p:cNvSpPr txBox="1"/>
          <p:nvPr>
            <p:ph idx="3"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5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35"/>
          <p:cNvSpPr txBox="1"/>
          <p:nvPr>
            <p:ph idx="1"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35"/>
          <p:cNvSpPr txBox="1"/>
          <p:nvPr>
            <p:ph idx="2"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35"/>
          <p:cNvSpPr txBox="1"/>
          <p:nvPr>
            <p:ph idx="3"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6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36"/>
          <p:cNvSpPr txBox="1"/>
          <p:nvPr>
            <p:ph idx="1"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36"/>
          <p:cNvSpPr txBox="1"/>
          <p:nvPr>
            <p:ph idx="2"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36"/>
          <p:cNvSpPr txBox="1"/>
          <p:nvPr>
            <p:ph idx="3"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7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37"/>
          <p:cNvSpPr txBox="1"/>
          <p:nvPr>
            <p:ph idx="1"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37"/>
          <p:cNvSpPr txBox="1"/>
          <p:nvPr>
            <p:ph idx="2"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8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38"/>
          <p:cNvSpPr txBox="1"/>
          <p:nvPr>
            <p:ph idx="1"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38"/>
          <p:cNvSpPr txBox="1"/>
          <p:nvPr>
            <p:ph idx="2"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38"/>
          <p:cNvSpPr txBox="1"/>
          <p:nvPr>
            <p:ph idx="3"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38"/>
          <p:cNvSpPr txBox="1"/>
          <p:nvPr>
            <p:ph idx="4"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9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39"/>
          <p:cNvSpPr txBox="1"/>
          <p:nvPr>
            <p:ph idx="1"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39"/>
          <p:cNvSpPr txBox="1"/>
          <p:nvPr>
            <p:ph idx="2"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39"/>
          <p:cNvSpPr txBox="1"/>
          <p:nvPr>
            <p:ph idx="3"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39"/>
          <p:cNvSpPr txBox="1"/>
          <p:nvPr>
            <p:ph idx="4"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39"/>
          <p:cNvSpPr txBox="1"/>
          <p:nvPr>
            <p:ph idx="5"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39"/>
          <p:cNvSpPr txBox="1"/>
          <p:nvPr>
            <p:ph idx="6"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2"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/>
          <p:nvPr>
            <p:ph idx="1"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8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8"/>
          <p:cNvSpPr txBox="1"/>
          <p:nvPr>
            <p:ph idx="1"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8"/>
          <p:cNvSpPr txBox="1"/>
          <p:nvPr>
            <p:ph idx="2"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8"/>
          <p:cNvSpPr txBox="1"/>
          <p:nvPr>
            <p:ph idx="3"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9"/>
          <p:cNvSpPr txBox="1"/>
          <p:nvPr>
            <p:ph idx="1"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9"/>
          <p:cNvSpPr txBox="1"/>
          <p:nvPr>
            <p:ph idx="2"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3"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"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3"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35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4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7"/>
          <p:cNvSpPr txBox="1"/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15" name="Google Shape;115;p27"/>
          <p:cNvSpPr txBox="1"/>
          <p:nvPr>
            <p:ph idx="1"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16" name="Google Shape;116;p27"/>
          <p:cNvSpPr txBox="1"/>
          <p:nvPr>
            <p:ph idx="10"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17" name="Google Shape;117;p27"/>
          <p:cNvSpPr txBox="1"/>
          <p:nvPr>
            <p:ph idx="11"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18" name="Google Shape;118;p27"/>
          <p:cNvSpPr txBox="1"/>
          <p:nvPr>
            <p:ph idx="12"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sz="1400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spcBef>
                <a:spcPts val="0"/>
              </a:spcBef>
              <a:buNone/>
              <a:defRPr b="0" sz="1400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spcBef>
                <a:spcPts val="0"/>
              </a:spcBef>
              <a:buNone/>
              <a:defRPr b="0" sz="1400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spcBef>
                <a:spcPts val="0"/>
              </a:spcBef>
              <a:buNone/>
              <a:defRPr b="0" sz="1400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spcBef>
                <a:spcPts val="0"/>
              </a:spcBef>
              <a:buNone/>
              <a:defRPr b="0" sz="1400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spcBef>
                <a:spcPts val="0"/>
              </a:spcBef>
              <a:buNone/>
              <a:defRPr b="0" sz="1400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spcBef>
                <a:spcPts val="0"/>
              </a:spcBef>
              <a:buNone/>
              <a:defRPr b="0" sz="1400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spcBef>
                <a:spcPts val="0"/>
              </a:spcBef>
              <a:buNone/>
              <a:defRPr b="0" sz="1400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spcBef>
                <a:spcPts val="0"/>
              </a:spcBef>
              <a:buNone/>
              <a:defRPr b="0" sz="1400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jpg"/><Relationship Id="rId4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6.jpg"/><Relationship Id="rId4" Type="http://schemas.openxmlformats.org/officeDocument/2006/relationships/image" Target="../media/image2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jpg"/><Relationship Id="rId4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3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Relationship Id="rId4" Type="http://schemas.openxmlformats.org/officeDocument/2006/relationships/image" Target="../media/image2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jpg"/><Relationship Id="rId4" Type="http://schemas.openxmlformats.org/officeDocument/2006/relationships/image" Target="../media/image1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7.jpg"/><Relationship Id="rId4" Type="http://schemas.openxmlformats.org/officeDocument/2006/relationships/image" Target="../media/image1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7.jpg"/><Relationship Id="rId5" Type="http://schemas.openxmlformats.org/officeDocument/2006/relationships/image" Target="../media/image9.png"/><Relationship Id="rId6" Type="http://schemas.openxmlformats.org/officeDocument/2006/relationships/image" Target="../media/image14.png"/><Relationship Id="rId7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82500" y="106025"/>
            <a:ext cx="2474625" cy="248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5925"/>
            <a:ext cx="4230026" cy="264375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40"/>
          <p:cNvSpPr txBox="1"/>
          <p:nvPr/>
        </p:nvSpPr>
        <p:spPr>
          <a:xfrm>
            <a:off x="504000" y="1697040"/>
            <a:ext cx="9071640" cy="19749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5400" u="none" cap="none" strike="noStrike">
                <a:solidFill>
                  <a:srgbClr val="274E13"/>
                </a:solidFill>
                <a:latin typeface="Arial"/>
                <a:ea typeface="Arial"/>
                <a:cs typeface="Arial"/>
                <a:sym typeface="Arial"/>
              </a:rPr>
              <a:t>Презентация к проекту «Полезные продукты»</a:t>
            </a:r>
            <a:endParaRPr b="0" i="0" sz="5400" u="none" cap="none" strike="noStrike">
              <a:solidFill>
                <a:srgbClr val="274E1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40"/>
          <p:cNvSpPr txBox="1"/>
          <p:nvPr/>
        </p:nvSpPr>
        <p:spPr>
          <a:xfrm>
            <a:off x="504000" y="4248000"/>
            <a:ext cx="9071640" cy="19054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3200" u="none" cap="none" strike="noStrike">
                <a:solidFill>
                  <a:srgbClr val="274E13"/>
                </a:solidFill>
                <a:latin typeface="Arial"/>
                <a:ea typeface="Arial"/>
                <a:cs typeface="Arial"/>
                <a:sym typeface="Arial"/>
              </a:rPr>
              <a:t>Выполнили воспитатели детского сада №90 «Калинка»: Иванченко Е.Э</a:t>
            </a:r>
            <a:endParaRPr b="0" i="0" sz="3200" u="none" cap="none" strike="noStrike">
              <a:solidFill>
                <a:srgbClr val="274E1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3200" u="none" cap="none" strike="noStrike">
                <a:solidFill>
                  <a:srgbClr val="274E13"/>
                </a:solidFill>
                <a:latin typeface="Arial"/>
                <a:ea typeface="Arial"/>
                <a:cs typeface="Arial"/>
                <a:sym typeface="Arial"/>
              </a:rPr>
              <a:t>                   Нарезкина Л.В</a:t>
            </a:r>
            <a:endParaRPr b="0" i="0" sz="3200" u="none" cap="none" strike="noStrike">
              <a:solidFill>
                <a:srgbClr val="274E1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9"/>
          <p:cNvSpPr txBox="1"/>
          <p:nvPr>
            <p:ph type="title"/>
          </p:nvPr>
        </p:nvSpPr>
        <p:spPr>
          <a:xfrm>
            <a:off x="504000" y="301324"/>
            <a:ext cx="9071700" cy="92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 sz="4400">
                <a:solidFill>
                  <a:srgbClr val="274E13"/>
                </a:solidFill>
                <a:latin typeface="Pacifico"/>
                <a:ea typeface="Pacifico"/>
                <a:cs typeface="Pacifico"/>
                <a:sym typeface="Pacifico"/>
              </a:rPr>
              <a:t>Сюжетно-ролевые игры</a:t>
            </a:r>
            <a:endParaRPr>
              <a:solidFill>
                <a:srgbClr val="274E13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252" name="Google Shape;252;p49"/>
          <p:cNvSpPr txBox="1"/>
          <p:nvPr>
            <p:ph idx="1" type="body"/>
          </p:nvPr>
        </p:nvSpPr>
        <p:spPr>
          <a:xfrm>
            <a:off x="504000" y="1223521"/>
            <a:ext cx="9071700" cy="2467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22919" lvl="0" marL="431999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●"/>
            </a:pPr>
            <a:r>
              <a:rPr lang="ru-RU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Родители для нас сшили костюм Бифи, а муз-работник предоставила нам доступ к костюмам, что позволило детям полностью перевоплотиться в зверей и поиграть в «Магазин» персонажами любимых сказок</a:t>
            </a:r>
            <a:endParaRPr/>
          </a:p>
        </p:txBody>
      </p:sp>
      <p:pic>
        <p:nvPicPr>
          <p:cNvPr id="253" name="Google Shape;253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583275"/>
            <a:ext cx="5020450" cy="28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2850" y="4619800"/>
            <a:ext cx="4890576" cy="2750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50"/>
          <p:cNvSpPr txBox="1"/>
          <p:nvPr>
            <p:ph type="title"/>
          </p:nvPr>
        </p:nvSpPr>
        <p:spPr>
          <a:xfrm>
            <a:off x="504000" y="301322"/>
            <a:ext cx="9071700" cy="593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 sz="4400">
                <a:solidFill>
                  <a:srgbClr val="274E13"/>
                </a:solidFill>
                <a:latin typeface="Pacifico"/>
                <a:ea typeface="Pacifico"/>
                <a:cs typeface="Pacifico"/>
                <a:sym typeface="Pacifico"/>
              </a:rPr>
              <a:t>Театральная постановка</a:t>
            </a:r>
            <a:endParaRPr>
              <a:solidFill>
                <a:srgbClr val="274E13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260" name="Google Shape;260;p50"/>
          <p:cNvSpPr txBox="1"/>
          <p:nvPr>
            <p:ph idx="1" type="body"/>
          </p:nvPr>
        </p:nvSpPr>
        <p:spPr>
          <a:xfrm>
            <a:off x="109550" y="1111700"/>
            <a:ext cx="9466200" cy="1883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sz="3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Всем известная сказка “Теремок” претерпела изменения и добавился в нее еще один добрый персонаж, который рассказал жителям теремка о себе и своих чудесных возможностях влиять на здоровье и самочувствие детей</a:t>
            </a:r>
            <a:endParaRPr sz="3000"/>
          </a:p>
        </p:txBody>
      </p:sp>
      <p:pic>
        <p:nvPicPr>
          <p:cNvPr id="261" name="Google Shape;261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5151150"/>
            <a:ext cx="4010899" cy="225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63300" y="4078788"/>
            <a:ext cx="5917325" cy="3328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51"/>
          <p:cNvSpPr txBox="1"/>
          <p:nvPr>
            <p:ph type="title"/>
          </p:nvPr>
        </p:nvSpPr>
        <p:spPr>
          <a:xfrm>
            <a:off x="504000" y="301320"/>
            <a:ext cx="9071700" cy="1262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>
                <a:solidFill>
                  <a:srgbClr val="274E13"/>
                </a:solidFill>
                <a:latin typeface="Pacifico"/>
                <a:ea typeface="Pacifico"/>
                <a:cs typeface="Pacifico"/>
                <a:sym typeface="Pacifico"/>
              </a:rPr>
              <a:t>Плакаты родителей</a:t>
            </a:r>
            <a:endParaRPr sz="4800">
              <a:solidFill>
                <a:srgbClr val="274E13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268" name="Google Shape;268;p51"/>
          <p:cNvSpPr txBox="1"/>
          <p:nvPr>
            <p:ph idx="1" type="body"/>
          </p:nvPr>
        </p:nvSpPr>
        <p:spPr>
          <a:xfrm>
            <a:off x="504000" y="1769040"/>
            <a:ext cx="9071700" cy="438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/>
              <a:t>Родители сделали плакаты по теме условия и сроки хранения скоропортящихся продуктов (молочные продукты, овощи, фрукты) и долгого срока хранения (различные крупы).</a:t>
            </a:r>
            <a:endParaRPr sz="3000"/>
          </a:p>
        </p:txBody>
      </p:sp>
      <p:pic>
        <p:nvPicPr>
          <p:cNvPr id="269" name="Google Shape;269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6726" y="3848633"/>
            <a:ext cx="4354925" cy="3009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1650" y="3988670"/>
            <a:ext cx="5122674" cy="28689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52"/>
          <p:cNvSpPr txBox="1"/>
          <p:nvPr>
            <p:ph type="title"/>
          </p:nvPr>
        </p:nvSpPr>
        <p:spPr>
          <a:xfrm>
            <a:off x="504000" y="301320"/>
            <a:ext cx="9071700" cy="1262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>
                <a:solidFill>
                  <a:srgbClr val="274E13"/>
                </a:solidFill>
                <a:latin typeface="Pacifico"/>
                <a:ea typeface="Pacifico"/>
                <a:cs typeface="Pacifico"/>
                <a:sym typeface="Pacifico"/>
              </a:rPr>
              <a:t>Наши презентации</a:t>
            </a:r>
            <a:endParaRPr sz="4800">
              <a:solidFill>
                <a:srgbClr val="274E13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276" name="Google Shape;276;p52"/>
          <p:cNvSpPr txBox="1"/>
          <p:nvPr>
            <p:ph idx="1" type="body"/>
          </p:nvPr>
        </p:nvSpPr>
        <p:spPr>
          <a:xfrm>
            <a:off x="504000" y="1769040"/>
            <a:ext cx="9071700" cy="438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77" name="Google Shape;277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9125" y="1894375"/>
            <a:ext cx="9769150" cy="488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53"/>
          <p:cNvSpPr txBox="1"/>
          <p:nvPr>
            <p:ph type="title"/>
          </p:nvPr>
        </p:nvSpPr>
        <p:spPr>
          <a:xfrm>
            <a:off x="504000" y="301320"/>
            <a:ext cx="9071700" cy="1262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>
                <a:solidFill>
                  <a:srgbClr val="274E13"/>
                </a:solidFill>
                <a:latin typeface="Pacifico"/>
                <a:ea typeface="Pacifico"/>
                <a:cs typeface="Pacifico"/>
                <a:sym typeface="Pacifico"/>
              </a:rPr>
              <a:t>Плакат “Можно - нельзя”</a:t>
            </a:r>
            <a:endParaRPr sz="4800">
              <a:solidFill>
                <a:srgbClr val="274E13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283" name="Google Shape;283;p53"/>
          <p:cNvSpPr txBox="1"/>
          <p:nvPr>
            <p:ph idx="1" type="body"/>
          </p:nvPr>
        </p:nvSpPr>
        <p:spPr>
          <a:xfrm>
            <a:off x="504000" y="1769040"/>
            <a:ext cx="9071700" cy="438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84" name="Google Shape;284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" y="2759040"/>
            <a:ext cx="7934763" cy="40028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54"/>
          <p:cNvSpPr txBox="1"/>
          <p:nvPr>
            <p:ph type="title"/>
          </p:nvPr>
        </p:nvSpPr>
        <p:spPr>
          <a:xfrm>
            <a:off x="504000" y="118724"/>
            <a:ext cx="9071700" cy="9405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 sz="4400">
                <a:solidFill>
                  <a:srgbClr val="274E13"/>
                </a:solidFill>
                <a:latin typeface="Pacifico"/>
                <a:ea typeface="Pacifico"/>
                <a:cs typeface="Pacifico"/>
                <a:sym typeface="Pacifico"/>
              </a:rPr>
              <a:t>Резул</a:t>
            </a:r>
            <a:r>
              <a:rPr lang="ru-RU" sz="4400">
                <a:solidFill>
                  <a:srgbClr val="274E13"/>
                </a:solidFill>
                <a:latin typeface="Pacifico"/>
                <a:ea typeface="Pacifico"/>
                <a:cs typeface="Pacifico"/>
                <a:sym typeface="Pacifico"/>
              </a:rPr>
              <a:t>ьтаты проекта</a:t>
            </a:r>
            <a:endParaRPr>
              <a:solidFill>
                <a:srgbClr val="274E13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290" name="Google Shape;290;p54"/>
          <p:cNvSpPr txBox="1"/>
          <p:nvPr>
            <p:ph idx="1" type="body"/>
          </p:nvPr>
        </p:nvSpPr>
        <p:spPr>
          <a:xfrm>
            <a:off x="376175" y="1103690"/>
            <a:ext cx="9071700" cy="5352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23278" lvl="0" marL="431999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60"/>
              <a:buFont typeface="Noto Sans Symbols"/>
              <a:buChar char="●"/>
            </a:pPr>
            <a:r>
              <a:rPr lang="ru-RU" sz="296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протяжении 6х недель проекта дети пили Бифилин-М, посещаемость выросла по сравнению с прошлыми месяцами и прошлым годом в этот же период времени. На основании этого сделали вывод, что заболеваемость снизилась.</a:t>
            </a:r>
            <a:endParaRPr sz="2960">
              <a:solidFill>
                <a:schemeClr val="dk1"/>
              </a:solidFill>
            </a:endParaRPr>
          </a:p>
          <a:p>
            <a:pPr indent="-323278" lvl="0" marL="431999" rtl="0" algn="l">
              <a:lnSpc>
                <a:spcPct val="80000"/>
              </a:lnSpc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960"/>
              <a:buFont typeface="Noto Sans Symbols"/>
              <a:buChar char="●"/>
            </a:pPr>
            <a:r>
              <a:rPr lang="ru-RU" sz="296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 детей сформировано представление о вредных и полезных продуктах;</a:t>
            </a:r>
            <a:endParaRPr sz="296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278" lvl="0" marL="431999" rtl="0" algn="l">
              <a:lnSpc>
                <a:spcPct val="80000"/>
              </a:lnSpc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960"/>
              <a:buFont typeface="Times New Roman"/>
              <a:buChar char="●"/>
            </a:pPr>
            <a:r>
              <a:rPr lang="ru-RU" sz="296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Сформировано представление о условиях и сроках хранения продуктов (скоропортящихся, круп)</a:t>
            </a:r>
            <a:endParaRPr sz="296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16560" lvl="0" marL="457200" rtl="0" algn="l">
              <a:lnSpc>
                <a:spcPct val="80000"/>
              </a:lnSpc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960"/>
              <a:buFont typeface="Times New Roman"/>
              <a:buChar char="●"/>
            </a:pPr>
            <a:r>
              <a:rPr lang="ru-RU" sz="296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Многие родители по завершении проекта высказали пожелание продолжить употребление Бифилина-М.</a:t>
            </a:r>
            <a:endParaRPr sz="296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Google Shape;295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9825" y="3785575"/>
            <a:ext cx="4121701" cy="3504850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55"/>
          <p:cNvSpPr txBox="1"/>
          <p:nvPr>
            <p:ph type="title"/>
          </p:nvPr>
        </p:nvSpPr>
        <p:spPr>
          <a:xfrm>
            <a:off x="504000" y="547800"/>
            <a:ext cx="9071700" cy="4966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6000">
                <a:solidFill>
                  <a:srgbClr val="274E13"/>
                </a:solidFill>
                <a:latin typeface="Pacifico"/>
                <a:ea typeface="Pacifico"/>
                <a:cs typeface="Pacifico"/>
                <a:sym typeface="Pacifico"/>
              </a:rPr>
              <a:t>Спасибо за внимание , будьте здоровы!</a:t>
            </a:r>
            <a:endParaRPr b="1" sz="6000">
              <a:solidFill>
                <a:srgbClr val="274E13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297" name="Google Shape;297;p55"/>
          <p:cNvSpPr txBox="1"/>
          <p:nvPr>
            <p:ph idx="1" type="body"/>
          </p:nvPr>
        </p:nvSpPr>
        <p:spPr>
          <a:xfrm flipH="1" rot="10800000">
            <a:off x="504000" y="1734540"/>
            <a:ext cx="9071700" cy="3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1"/>
          <p:cNvSpPr txBox="1"/>
          <p:nvPr/>
        </p:nvSpPr>
        <p:spPr>
          <a:xfrm>
            <a:off x="504500" y="136995"/>
            <a:ext cx="90717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 sz="4400">
                <a:solidFill>
                  <a:srgbClr val="274E13"/>
                </a:solidFill>
                <a:latin typeface="Pacifico"/>
                <a:ea typeface="Pacifico"/>
                <a:cs typeface="Pacifico"/>
                <a:sym typeface="Pacifico"/>
              </a:rPr>
              <a:t>Цель:</a:t>
            </a:r>
            <a:endParaRPr b="1" i="1" sz="4400" u="none" cap="none" strike="noStrike">
              <a:solidFill>
                <a:srgbClr val="274E13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80" name="Google Shape;180;p41"/>
          <p:cNvSpPr txBox="1"/>
          <p:nvPr/>
        </p:nvSpPr>
        <p:spPr>
          <a:xfrm>
            <a:off x="913000" y="1312550"/>
            <a:ext cx="8144100" cy="9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/>
              <a:t>Форомирование здорового образа жизни у детей дошкольного возраста.</a:t>
            </a:r>
            <a:endParaRPr b="1" sz="24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/>
          </a:p>
        </p:txBody>
      </p:sp>
      <p:sp>
        <p:nvSpPr>
          <p:cNvPr id="181" name="Google Shape;181;p41"/>
          <p:cNvSpPr txBox="1"/>
          <p:nvPr/>
        </p:nvSpPr>
        <p:spPr>
          <a:xfrm>
            <a:off x="2821163" y="2097675"/>
            <a:ext cx="4437300" cy="9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 sz="3600">
                <a:solidFill>
                  <a:srgbClr val="274E13"/>
                </a:solidFill>
                <a:latin typeface="Pacifico"/>
                <a:ea typeface="Pacifico"/>
                <a:cs typeface="Pacifico"/>
                <a:sym typeface="Pacifico"/>
              </a:rPr>
              <a:t>Задачи:</a:t>
            </a:r>
            <a:endParaRPr b="1" i="1" sz="3600">
              <a:solidFill>
                <a:srgbClr val="274E13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82" name="Google Shape;182;p41"/>
          <p:cNvSpPr txBox="1"/>
          <p:nvPr/>
        </p:nvSpPr>
        <p:spPr>
          <a:xfrm>
            <a:off x="503975" y="2804350"/>
            <a:ext cx="8553000" cy="29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01039" lvl="0" marL="34308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1"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Воспитывать у дошкольников сознательное отношение к выбору продуктов питания, умение анализировать свой выбор; </a:t>
            </a:r>
            <a:endParaRPr b="1" sz="2400">
              <a:solidFill>
                <a:schemeClr val="dk1"/>
              </a:solidFill>
            </a:endParaRPr>
          </a:p>
          <a:p>
            <a:pPr indent="-201039" lvl="0" marL="34308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1"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Формировать у детей представления о правилах этикета, связанных с питанием; </a:t>
            </a:r>
            <a:endParaRPr b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01039" lvl="0" marL="343080" rtl="0" algn="l">
              <a:spcBef>
                <a:spcPts val="479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</a:pPr>
            <a:r>
              <a:rPr b="1"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Формировать у детей представление о условиях и сроках хранения продуктов (скоропортящихся, круп);</a:t>
            </a:r>
            <a:endParaRPr b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01039" lvl="0" marL="343080" rtl="0" algn="l">
              <a:spcBef>
                <a:spcPts val="479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</a:pPr>
            <a:r>
              <a:rPr b="1"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Заинтересовать родителей в употреблении Бифилина-М.</a:t>
            </a:r>
            <a:endParaRPr b="1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2"/>
          <p:cNvSpPr txBox="1"/>
          <p:nvPr>
            <p:ph type="title"/>
          </p:nvPr>
        </p:nvSpPr>
        <p:spPr>
          <a:xfrm>
            <a:off x="504000" y="301320"/>
            <a:ext cx="9071700" cy="1262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ru-RU" sz="3500">
                <a:solidFill>
                  <a:srgbClr val="274E13"/>
                </a:solidFill>
                <a:latin typeface="Pacifico"/>
                <a:ea typeface="Pacifico"/>
                <a:cs typeface="Pacifico"/>
                <a:sym typeface="Pacifico"/>
              </a:rPr>
              <a:t>МЕТОД ТРЕХ ВОПРОСОВ</a:t>
            </a:r>
            <a:endParaRPr>
              <a:solidFill>
                <a:srgbClr val="274E13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88" name="Google Shape;188;p42"/>
          <p:cNvSpPr txBox="1"/>
          <p:nvPr>
            <p:ph idx="1" type="body"/>
          </p:nvPr>
        </p:nvSpPr>
        <p:spPr>
          <a:xfrm>
            <a:off x="6975350" y="5652916"/>
            <a:ext cx="2600400" cy="500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89" name="Google Shape;189;p42"/>
          <p:cNvGraphicFramePr/>
          <p:nvPr/>
        </p:nvGraphicFramePr>
        <p:xfrm>
          <a:off x="457200" y="156343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{80F37007-AC76-4BAC-BBE9-FFB3B243E5A6}</a:tableStyleId>
              </a:tblPr>
              <a:tblGrid>
                <a:gridCol w="3087100"/>
                <a:gridCol w="3087100"/>
                <a:gridCol w="3087100"/>
              </a:tblGrid>
              <a:tr h="668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Что мы знаем?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A2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Что хотим узнать?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A2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Где будем искать 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ru-RU" sz="1800" u="none" cap="none" strike="noStrike">
                          <a:solidFill>
                            <a:srgbClr val="FFFFFF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Информацию?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A299"/>
                    </a:solidFill>
                  </a:tcPr>
                </a:tc>
              </a:tr>
              <a:tr h="955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Продукты бывают полезные и вредные. (Варя)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CDFD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Почему вредная еда такая вкусная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CDFD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Спросить у родителей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CDFDD"/>
                    </a:solidFill>
                  </a:tcPr>
                </a:tc>
              </a:tr>
              <a:tr h="668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От вредных болит живот (Влад)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F0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Почему еда портится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F0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Провести эксперимент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F0EF"/>
                    </a:solidFill>
                  </a:tcPr>
                </a:tc>
              </a:tr>
              <a:tr h="955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Если есть много конфет будут болеть зубы (Эля)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CDFD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Откуда берется плесень на продуктах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CDFD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Посмотреть книги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CDFDD"/>
                    </a:solidFill>
                  </a:tcPr>
                </a:tc>
              </a:tr>
              <a:tr h="955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Нужно есть овощи и фрукты, там витамины (Ваня Ш)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F0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Почему полезны кисломолочные продукты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F0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ru-RU" sz="1800" u="none" cap="none" strike="noStrike">
                          <a:solidFill>
                            <a:srgbClr val="000000"/>
                          </a:solidFill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Посмотреть видеоролики</a:t>
                      </a:r>
                      <a:endParaRPr b="0"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F0EF"/>
                    </a:solidFill>
                  </a:tcPr>
                </a:tc>
              </a:tr>
              <a:tr h="445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CDFD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CDFD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CDFDD"/>
                    </a:solidFill>
                  </a:tcPr>
                </a:tc>
              </a:tr>
              <a:tr h="445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F0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F0E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2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EF0E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43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44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43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2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43"/>
          <p:cNvSpPr/>
          <p:nvPr/>
        </p:nvSpPr>
        <p:spPr>
          <a:xfrm>
            <a:off x="3254375" y="2142900"/>
            <a:ext cx="3649651" cy="3093708"/>
          </a:xfrm>
          <a:custGeom>
            <a:rect b="b" l="l" r="r" t="t"/>
            <a:pathLst>
              <a:path extrusionOk="0" h="7802" w="9202">
                <a:moveTo>
                  <a:pt x="0" y="3900"/>
                </a:moveTo>
                <a:lnTo>
                  <a:pt x="1322" y="5023"/>
                </a:lnTo>
                <a:lnTo>
                  <a:pt x="1347" y="6658"/>
                </a:lnTo>
                <a:lnTo>
                  <a:pt x="3219" y="6659"/>
                </a:lnTo>
                <a:lnTo>
                  <a:pt x="4600" y="7801"/>
                </a:lnTo>
                <a:lnTo>
                  <a:pt x="5924" y="6679"/>
                </a:lnTo>
                <a:lnTo>
                  <a:pt x="7853" y="6658"/>
                </a:lnTo>
                <a:lnTo>
                  <a:pt x="7855" y="5071"/>
                </a:lnTo>
                <a:lnTo>
                  <a:pt x="9201" y="3900"/>
                </a:lnTo>
                <a:lnTo>
                  <a:pt x="7878" y="2777"/>
                </a:lnTo>
                <a:lnTo>
                  <a:pt x="7853" y="1142"/>
                </a:lnTo>
                <a:lnTo>
                  <a:pt x="5981" y="1141"/>
                </a:lnTo>
                <a:lnTo>
                  <a:pt x="4600" y="0"/>
                </a:lnTo>
                <a:lnTo>
                  <a:pt x="3276" y="1121"/>
                </a:lnTo>
                <a:lnTo>
                  <a:pt x="1347" y="1142"/>
                </a:lnTo>
                <a:lnTo>
                  <a:pt x="1345" y="2729"/>
                </a:lnTo>
                <a:lnTo>
                  <a:pt x="0" y="3900"/>
                </a:lnTo>
              </a:path>
            </a:pathLst>
          </a:custGeom>
          <a:solidFill>
            <a:srgbClr val="E3D200"/>
          </a:solidFill>
          <a:ln cap="flat" cmpd="sng" w="9525">
            <a:solidFill>
              <a:srgbClr val="3465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9600" lIns="99225" spcFirstLastPara="1" rIns="99225" wrap="square" tIns="496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ru-RU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Формы и методы 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ru-RU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Организации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ru-RU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Проектной 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ru-RU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деятельности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43"/>
          <p:cNvSpPr/>
          <p:nvPr/>
        </p:nvSpPr>
        <p:spPr>
          <a:xfrm>
            <a:off x="1031875" y="873033"/>
            <a:ext cx="2776500" cy="1426800"/>
          </a:xfrm>
          <a:prstGeom prst="cloudCallout">
            <a:avLst>
              <a:gd fmla="val 41555" name="adj1"/>
              <a:gd fmla="val 71601" name="adj2"/>
            </a:avLst>
          </a:prstGeom>
          <a:solidFill>
            <a:srgbClr val="006D6F"/>
          </a:solidFill>
          <a:ln cap="flat" cmpd="sng" w="9525">
            <a:solidFill>
              <a:srgbClr val="3465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9600" lIns="99225" spcFirstLastPara="1" rIns="99225" wrap="square" tIns="496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ru-RU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Игры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43"/>
          <p:cNvSpPr/>
          <p:nvPr/>
        </p:nvSpPr>
        <p:spPr>
          <a:xfrm>
            <a:off x="5159375" y="793667"/>
            <a:ext cx="3014700" cy="1347600"/>
          </a:xfrm>
          <a:prstGeom prst="cloudCallout">
            <a:avLst>
              <a:gd fmla="val -30055" name="adj1"/>
              <a:gd fmla="val 69902" name="adj2"/>
            </a:avLst>
          </a:prstGeom>
          <a:solidFill>
            <a:srgbClr val="006D6F"/>
          </a:solidFill>
          <a:ln cap="flat" cmpd="sng" w="9525">
            <a:solidFill>
              <a:srgbClr val="3465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9600" lIns="99225" spcFirstLastPara="1" rIns="99225" wrap="square" tIns="496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ru-RU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Эксперименты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43"/>
          <p:cNvSpPr/>
          <p:nvPr/>
        </p:nvSpPr>
        <p:spPr>
          <a:xfrm>
            <a:off x="7064375" y="2063533"/>
            <a:ext cx="3014700" cy="1347600"/>
          </a:xfrm>
          <a:prstGeom prst="cloudCallout">
            <a:avLst>
              <a:gd fmla="val -55902" name="adj1"/>
              <a:gd fmla="val 46500" name="adj2"/>
            </a:avLst>
          </a:prstGeom>
          <a:solidFill>
            <a:srgbClr val="006D6F"/>
          </a:solidFill>
          <a:ln cap="flat" cmpd="sng" w="9525">
            <a:solidFill>
              <a:srgbClr val="3465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9600" lIns="99225" spcFirstLastPara="1" rIns="99225" wrap="square" tIns="496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ru-RU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Беседы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43"/>
          <p:cNvSpPr/>
          <p:nvPr/>
        </p:nvSpPr>
        <p:spPr>
          <a:xfrm>
            <a:off x="6508750" y="4762000"/>
            <a:ext cx="3135900" cy="1347600"/>
          </a:xfrm>
          <a:prstGeom prst="cloudCallout">
            <a:avLst>
              <a:gd fmla="val -50643" name="adj1"/>
              <a:gd fmla="val -52379" name="adj2"/>
            </a:avLst>
          </a:prstGeom>
          <a:solidFill>
            <a:srgbClr val="006D6F"/>
          </a:solidFill>
          <a:ln cap="flat" cmpd="sng" w="9525">
            <a:solidFill>
              <a:srgbClr val="3465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9600" lIns="99225" spcFirstLastPara="1" rIns="99225" wrap="square" tIns="496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ru-RU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Чтение худ.лит-ры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43"/>
          <p:cNvSpPr/>
          <p:nvPr/>
        </p:nvSpPr>
        <p:spPr>
          <a:xfrm>
            <a:off x="3651250" y="5952500"/>
            <a:ext cx="3014700" cy="1347600"/>
          </a:xfrm>
          <a:prstGeom prst="cloudCallout">
            <a:avLst>
              <a:gd fmla="val -5453" name="adj1"/>
              <a:gd fmla="val -88398" name="adj2"/>
            </a:avLst>
          </a:prstGeom>
          <a:solidFill>
            <a:srgbClr val="006D6F"/>
          </a:solidFill>
          <a:ln cap="flat" cmpd="sng" w="9525">
            <a:solidFill>
              <a:srgbClr val="3465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9600" lIns="99225" spcFirstLastPara="1" rIns="99225" wrap="square" tIns="496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ru-RU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Наблюдение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43"/>
          <p:cNvSpPr/>
          <p:nvPr/>
        </p:nvSpPr>
        <p:spPr>
          <a:xfrm>
            <a:off x="0" y="4920733"/>
            <a:ext cx="3014700" cy="1347600"/>
          </a:xfrm>
          <a:prstGeom prst="cloudCallout">
            <a:avLst>
              <a:gd fmla="val 59129" name="adj1"/>
              <a:gd fmla="val -56643" name="adj2"/>
            </a:avLst>
          </a:prstGeom>
          <a:solidFill>
            <a:srgbClr val="006D6F"/>
          </a:solidFill>
          <a:ln cap="flat" cmpd="sng" w="9525">
            <a:solidFill>
              <a:srgbClr val="3465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9600" lIns="99225" spcFirstLastPara="1" rIns="99225" wrap="square" tIns="496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ru-RU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Творчество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43"/>
          <p:cNvSpPr/>
          <p:nvPr/>
        </p:nvSpPr>
        <p:spPr>
          <a:xfrm>
            <a:off x="0" y="2936566"/>
            <a:ext cx="3254400" cy="1347600"/>
          </a:xfrm>
          <a:prstGeom prst="cloudCallout">
            <a:avLst>
              <a:gd fmla="val 71259" name="adj1"/>
              <a:gd fmla="val -3722" name="adj2"/>
            </a:avLst>
          </a:prstGeom>
          <a:solidFill>
            <a:srgbClr val="006D6F"/>
          </a:solidFill>
          <a:ln cap="flat" cmpd="sng" w="9525">
            <a:solidFill>
              <a:srgbClr val="3465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9600" lIns="99225" spcFirstLastPara="1" rIns="99225" wrap="square" tIns="496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ru-RU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Театрализация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4"/>
          <p:cNvSpPr txBox="1"/>
          <p:nvPr/>
        </p:nvSpPr>
        <p:spPr>
          <a:xfrm>
            <a:off x="504475" y="191774"/>
            <a:ext cx="9071700" cy="101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>
                <a:solidFill>
                  <a:srgbClr val="274E13"/>
                </a:solidFill>
                <a:latin typeface="Pacifico"/>
                <a:ea typeface="Pacifico"/>
                <a:cs typeface="Pacifico"/>
                <a:sym typeface="Pacifico"/>
              </a:rPr>
              <a:t>Беседы</a:t>
            </a:r>
            <a:endParaRPr sz="4400" strike="noStrike">
              <a:solidFill>
                <a:srgbClr val="274E13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209" name="Google Shape;209;p44"/>
          <p:cNvSpPr txBox="1"/>
          <p:nvPr/>
        </p:nvSpPr>
        <p:spPr>
          <a:xfrm>
            <a:off x="351800" y="1530725"/>
            <a:ext cx="9632700" cy="208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72119" lvl="0" marL="431999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●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Были проведены беседы по вопросам «Что такое правильное питание?», «Какие продукты считаются не полезными и почему?», «Что будет если питаться не правильно?», «Что такое микробы и какие они бывают?», «Какие кисломолочные продукты вы знаете?».</a:t>
            </a:r>
            <a:endParaRPr b="0" sz="2400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0" name="Google Shape;21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125" y="3614525"/>
            <a:ext cx="2755774" cy="3763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89900" y="3705813"/>
            <a:ext cx="6690725" cy="3763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45"/>
          <p:cNvSpPr txBox="1"/>
          <p:nvPr>
            <p:ph type="title"/>
          </p:nvPr>
        </p:nvSpPr>
        <p:spPr>
          <a:xfrm>
            <a:off x="504000" y="118720"/>
            <a:ext cx="9071700" cy="1262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solidFill>
                  <a:srgbClr val="274E13"/>
                </a:solidFill>
                <a:latin typeface="Pacifico"/>
                <a:ea typeface="Pacifico"/>
                <a:cs typeface="Pacifico"/>
                <a:sym typeface="Pacifico"/>
              </a:rPr>
              <a:t>Наблюдение и иследовательская деятельность</a:t>
            </a:r>
            <a:endParaRPr sz="3600">
              <a:solidFill>
                <a:srgbClr val="274E13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217" name="Google Shape;217;p45"/>
          <p:cNvSpPr txBox="1"/>
          <p:nvPr>
            <p:ph idx="1" type="body"/>
          </p:nvPr>
        </p:nvSpPr>
        <p:spPr>
          <a:xfrm>
            <a:off x="394425" y="1380815"/>
            <a:ext cx="9071700" cy="4384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Наблюдали, как в процессе эксперимента испортился хлеб, оставленный на столе;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6985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Рассматривали под микроскопом выращенную плесень на нем. Результат поразил детей. 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1"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Сделали вывод</a:t>
            </a: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что хранить продукты нужно по правилам и по срокам, а употреблять их можно только с учетом срока годности</a:t>
            </a:r>
            <a:endParaRPr/>
          </a:p>
        </p:txBody>
      </p:sp>
      <p:pic>
        <p:nvPicPr>
          <p:cNvPr id="218" name="Google Shape;218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575" y="3737250"/>
            <a:ext cx="2866826" cy="3822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78046" y="3664200"/>
            <a:ext cx="6674208" cy="375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6"/>
          <p:cNvSpPr txBox="1"/>
          <p:nvPr/>
        </p:nvSpPr>
        <p:spPr>
          <a:xfrm>
            <a:off x="504025" y="105170"/>
            <a:ext cx="90717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>
                <a:solidFill>
                  <a:srgbClr val="274E13"/>
                </a:solidFill>
                <a:latin typeface="Pacifico"/>
                <a:ea typeface="Pacifico"/>
                <a:cs typeface="Pacifico"/>
                <a:sym typeface="Pacifico"/>
              </a:rPr>
              <a:t>Дегустация.</a:t>
            </a:r>
            <a:endParaRPr sz="4400" strike="noStrike">
              <a:solidFill>
                <a:srgbClr val="274E13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225" name="Google Shape;225;p46"/>
          <p:cNvSpPr txBox="1"/>
          <p:nvPr/>
        </p:nvSpPr>
        <p:spPr>
          <a:xfrm>
            <a:off x="504025" y="1166440"/>
            <a:ext cx="9071700" cy="43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269999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810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-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Пробовали Бифилин на вкус. Определяли какой цвет, запах, консистенция. 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810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-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Сравнивали по вкусу с кефиром. 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Вывод:</a:t>
            </a: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 сравнении победил Бифилин, он понравился детям тем, что он оказался сладким, более жидким и соответственно легче пился, привлек запах и цвет продукта</a:t>
            </a:r>
            <a:endParaRPr sz="3200"/>
          </a:p>
        </p:txBody>
      </p:sp>
      <p:pic>
        <p:nvPicPr>
          <p:cNvPr id="226" name="Google Shape;226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9500" y="3798095"/>
            <a:ext cx="5080325" cy="2857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3050" y="3798101"/>
            <a:ext cx="5080325" cy="2857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7"/>
          <p:cNvSpPr txBox="1"/>
          <p:nvPr>
            <p:ph type="title"/>
          </p:nvPr>
        </p:nvSpPr>
        <p:spPr>
          <a:xfrm>
            <a:off x="504000" y="301324"/>
            <a:ext cx="9071700" cy="922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 sz="4400">
                <a:solidFill>
                  <a:srgbClr val="274E13"/>
                </a:solidFill>
                <a:latin typeface="Pacifico"/>
                <a:ea typeface="Pacifico"/>
                <a:cs typeface="Pacifico"/>
                <a:sym typeface="Pacifico"/>
              </a:rPr>
              <a:t>Играли в дидактические игры</a:t>
            </a:r>
            <a:endParaRPr>
              <a:solidFill>
                <a:srgbClr val="274E13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233" name="Google Shape;233;p47"/>
          <p:cNvSpPr txBox="1"/>
          <p:nvPr>
            <p:ph idx="1" type="body"/>
          </p:nvPr>
        </p:nvSpPr>
        <p:spPr>
          <a:xfrm>
            <a:off x="668350" y="1223520"/>
            <a:ext cx="9071700" cy="2292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22559" lvl="0" marL="431999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●"/>
            </a:pPr>
            <a:r>
              <a:rPr lang="ru-RU" sz="3200">
                <a:solidFill>
                  <a:schemeClr val="dk1"/>
                </a:solidFill>
              </a:rPr>
              <a:t>Дидактические игры, такие как: «Полезно- не полезно», «Четвертый лишний», «Набери корзину продуктов» помогли закрепить знания о полезных и вредных продуктах.</a:t>
            </a:r>
            <a:endParaRPr/>
          </a:p>
        </p:txBody>
      </p:sp>
      <p:pic>
        <p:nvPicPr>
          <p:cNvPr id="234" name="Google Shape;234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" y="3965050"/>
            <a:ext cx="5208775" cy="29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4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69608" y="3965050"/>
            <a:ext cx="4414795" cy="2482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48"/>
          <p:cNvSpPr txBox="1"/>
          <p:nvPr>
            <p:ph type="title"/>
          </p:nvPr>
        </p:nvSpPr>
        <p:spPr>
          <a:xfrm>
            <a:off x="504000" y="301324"/>
            <a:ext cx="9071700" cy="885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 sz="4400">
                <a:solidFill>
                  <a:srgbClr val="274E13"/>
                </a:solidFill>
                <a:latin typeface="Pacifico"/>
                <a:ea typeface="Pacifico"/>
                <a:cs typeface="Pacifico"/>
                <a:sym typeface="Pacifico"/>
              </a:rPr>
              <a:t>Наше творчество</a:t>
            </a:r>
            <a:endParaRPr>
              <a:solidFill>
                <a:srgbClr val="274E13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241" name="Google Shape;241;p48"/>
          <p:cNvSpPr txBox="1"/>
          <p:nvPr>
            <p:ph idx="1" type="body"/>
          </p:nvPr>
        </p:nvSpPr>
        <p:spPr>
          <a:xfrm>
            <a:off x="504000" y="1769042"/>
            <a:ext cx="9071700" cy="696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/>
              <a:t>Дети лепили, рисовали, мастерили своего друга Бифи</a:t>
            </a:r>
            <a:endParaRPr sz="2400"/>
          </a:p>
        </p:txBody>
      </p:sp>
      <p:pic>
        <p:nvPicPr>
          <p:cNvPr id="242" name="Google Shape;242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9425" y="2138900"/>
            <a:ext cx="3762050" cy="21153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" y="4254601"/>
            <a:ext cx="6421925" cy="321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4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81475" y="2139225"/>
            <a:ext cx="2699151" cy="2115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4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0" y="2219350"/>
            <a:ext cx="3618854" cy="2035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4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421925" y="4400675"/>
            <a:ext cx="3618850" cy="20350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