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sldIdLst>
    <p:sldId id="282" r:id="rId2"/>
    <p:sldId id="267" r:id="rId3"/>
    <p:sldId id="263" r:id="rId4"/>
    <p:sldId id="297" r:id="rId5"/>
    <p:sldId id="296" r:id="rId6"/>
    <p:sldId id="295" r:id="rId7"/>
    <p:sldId id="264" r:id="rId8"/>
    <p:sldId id="261" r:id="rId9"/>
    <p:sldId id="283" r:id="rId10"/>
    <p:sldId id="284" r:id="rId11"/>
    <p:sldId id="285" r:id="rId12"/>
    <p:sldId id="286" r:id="rId13"/>
    <p:sldId id="289" r:id="rId14"/>
    <p:sldId id="287" r:id="rId15"/>
    <p:sldId id="29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A50021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D3C397-44BE-4357-A6C4-BFE72DECC96D}" type="datetimeFigureOut">
              <a:rPr lang="ru-RU" smtClean="0"/>
              <a:pPr/>
              <a:t>25.10.2016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D36684-4762-4268-8BC0-D845322B1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36684-4762-4268-8BC0-D845322B105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5031355-C51F-4A4F-905F-542073F6DB84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3320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13321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2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3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3324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3325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26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27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28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29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3330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3331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2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3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3334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13335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6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7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8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9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3340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41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FEECD0-1238-4CFA-9825-4B8B8C05B2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6B8D4-4039-4731-B884-4B0FA532F4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4D9B8A-6AA0-4957-95E0-04AFFC2E74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16B83E-6C62-4D55-BDEE-E538D6783C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998479-7407-4569-A56B-DE24ECF509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4BD343-3A32-4A7D-AEC9-E2EA449A20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656D3-C1AA-4794-BA64-837EBAB3B9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DDCC4-38C2-45D5-B1B4-57039B6B69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131B45-36E9-4202-918E-96599D818A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1392A8-4F0A-4BAD-B1B7-E989815AF0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AD0785-ECFC-499B-8C73-8624436F41C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229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229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229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308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2309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231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1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1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31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316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231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1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1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2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2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2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2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2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232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232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2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328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2329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233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331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233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3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3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3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3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3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3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3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234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1.gif"/><Relationship Id="rId11" Type="http://schemas.openxmlformats.org/officeDocument/2006/relationships/image" Target="../media/image16.jpe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04864"/>
            <a:ext cx="8305800" cy="1981200"/>
          </a:xfrm>
        </p:spPr>
        <p:txBody>
          <a:bodyPr/>
          <a:lstStyle/>
          <a:p>
            <a:r>
              <a:rPr lang="ru-RU" dirty="0" smtClean="0"/>
              <a:t>Урок математики в 3 классе </a:t>
            </a:r>
            <a:r>
              <a:rPr lang="ru-RU" b="1" dirty="0" smtClean="0"/>
              <a:t>«Сравнение чисел»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38400" y="4876800"/>
            <a:ext cx="6400800" cy="1752600"/>
          </a:xfrm>
        </p:spPr>
        <p:txBody>
          <a:bodyPr/>
          <a:lstStyle/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Подготовила</a:t>
            </a:r>
            <a:r>
              <a:rPr lang="en-US" sz="2800" dirty="0" smtClean="0">
                <a:solidFill>
                  <a:schemeClr val="tx1"/>
                </a:solidFill>
              </a:rPr>
              <a:t>:</a:t>
            </a:r>
            <a:r>
              <a:rPr lang="ru-RU" sz="2800" dirty="0" smtClean="0">
                <a:solidFill>
                  <a:schemeClr val="tx1"/>
                </a:solidFill>
              </a:rPr>
              <a:t> учитель начальных классов </a:t>
            </a:r>
            <a:r>
              <a:rPr lang="ru-RU" sz="2800" dirty="0" err="1" smtClean="0">
                <a:solidFill>
                  <a:schemeClr val="tx1"/>
                </a:solidFill>
              </a:rPr>
              <a:t>Шаповалова</a:t>
            </a:r>
            <a:r>
              <a:rPr lang="ru-RU" sz="2800" dirty="0" smtClean="0">
                <a:solidFill>
                  <a:schemeClr val="tx1"/>
                </a:solidFill>
              </a:rPr>
              <a:t> Оксана Григорьевна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45830" y="332656"/>
            <a:ext cx="67866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Муниципальное автономное </a:t>
            </a:r>
            <a:r>
              <a:rPr lang="ru-RU" dirty="0" smtClean="0"/>
              <a:t>общеобразовательное</a:t>
            </a:r>
          </a:p>
          <a:p>
            <a:pPr algn="ctr"/>
            <a:r>
              <a:rPr lang="ru-RU" dirty="0" smtClean="0"/>
              <a:t> учреждение г</a:t>
            </a:r>
            <a:r>
              <a:rPr lang="ru-RU" dirty="0"/>
              <a:t>. </a:t>
            </a:r>
            <a:r>
              <a:rPr lang="ru-RU" smtClean="0"/>
              <a:t>Калининграда  </a:t>
            </a:r>
            <a:r>
              <a:rPr lang="ru-RU" smtClean="0"/>
              <a:t>Гимназия </a:t>
            </a:r>
            <a:r>
              <a:rPr lang="ru-RU" dirty="0"/>
              <a:t>№ 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вал 28"/>
          <p:cNvSpPr/>
          <p:nvPr/>
        </p:nvSpPr>
        <p:spPr>
          <a:xfrm>
            <a:off x="4139952" y="2708920"/>
            <a:ext cx="5004048" cy="2016224"/>
          </a:xfrm>
          <a:prstGeom prst="ellips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628800"/>
            <a:ext cx="936104" cy="90256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3246512"/>
            <a:ext cx="936104" cy="90256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131840" y="1628800"/>
            <a:ext cx="936104" cy="90256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979712" y="1628800"/>
            <a:ext cx="936104" cy="90256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884368" y="3246512"/>
            <a:ext cx="936104" cy="90256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732240" y="3246512"/>
            <a:ext cx="936104" cy="90256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580112" y="3246512"/>
            <a:ext cx="936104" cy="90256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427984" y="3246512"/>
            <a:ext cx="936104" cy="90256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131840" y="3246512"/>
            <a:ext cx="936104" cy="90256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979712" y="3246512"/>
            <a:ext cx="936104" cy="90256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331640" y="2564904"/>
            <a:ext cx="0" cy="72008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483768" y="2564904"/>
            <a:ext cx="0" cy="72008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635896" y="2564904"/>
            <a:ext cx="0" cy="72008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Rectangle 4"/>
          <p:cNvSpPr txBox="1">
            <a:spLocks noChangeArrowheads="1"/>
          </p:cNvSpPr>
          <p:nvPr/>
        </p:nvSpPr>
        <p:spPr>
          <a:xfrm>
            <a:off x="467544" y="4904134"/>
            <a:ext cx="7993062" cy="973138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5800" kern="0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7</a:t>
            </a:r>
            <a:r>
              <a:rPr kumimoji="0" lang="ru-RU" sz="58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3 = 4 </a:t>
            </a:r>
            <a:r>
              <a:rPr kumimoji="0" lang="ru-RU" sz="5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меньше</a:t>
            </a:r>
          </a:p>
        </p:txBody>
      </p:sp>
      <p:sp>
        <p:nvSpPr>
          <p:cNvPr id="31" name="Rectangle 4"/>
          <p:cNvSpPr txBox="1">
            <a:spLocks noChangeArrowheads="1"/>
          </p:cNvSpPr>
          <p:nvPr/>
        </p:nvSpPr>
        <p:spPr>
          <a:xfrm>
            <a:off x="3923754" y="4256062"/>
            <a:ext cx="1296318" cy="973138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>
            <a:stCxn id="5" idx="7"/>
          </p:cNvCxnSpPr>
          <p:nvPr/>
        </p:nvCxnSpPr>
        <p:spPr>
          <a:xfrm flipV="1">
            <a:off x="1238541" y="1844824"/>
            <a:ext cx="2037315" cy="138924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Овал 3"/>
          <p:cNvSpPr/>
          <p:nvPr/>
        </p:nvSpPr>
        <p:spPr>
          <a:xfrm>
            <a:off x="3203848" y="1772816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15616" y="3212976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619672" y="3429000"/>
            <a:ext cx="1728192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3347864" y="3356992"/>
            <a:ext cx="144016" cy="14401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475656" y="3356992"/>
            <a:ext cx="144016" cy="14401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4723472" y="2492897"/>
            <a:ext cx="2800856" cy="2109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7524328" y="2420888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4788024" y="3356992"/>
            <a:ext cx="1728192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6516216" y="3284984"/>
            <a:ext cx="144016" cy="14401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644008" y="3284984"/>
            <a:ext cx="144016" cy="14401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644008" y="2420888"/>
            <a:ext cx="144016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4"/>
          <p:cNvSpPr txBox="1">
            <a:spLocks noChangeArrowheads="1"/>
          </p:cNvSpPr>
          <p:nvPr/>
        </p:nvSpPr>
        <p:spPr>
          <a:xfrm>
            <a:off x="3203848" y="1628800"/>
            <a:ext cx="4464670" cy="973138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200" kern="0" dirty="0" smtClean="0">
                <a:latin typeface="+mj-lt"/>
                <a:ea typeface="+mj-ea"/>
                <a:cs typeface="+mj-cs"/>
              </a:rPr>
              <a:t>			</a:t>
            </a:r>
            <a:endParaRPr kumimoji="0" lang="ru-RU" sz="4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4716016" y="2564904"/>
            <a:ext cx="0" cy="792088"/>
          </a:xfrm>
          <a:prstGeom prst="line">
            <a:avLst/>
          </a:prstGeom>
          <a:ln w="381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6588224" y="2564904"/>
            <a:ext cx="0" cy="792088"/>
          </a:xfrm>
          <a:prstGeom prst="line">
            <a:avLst/>
          </a:prstGeom>
          <a:ln w="381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авая круглая скобка 18"/>
          <p:cNvSpPr/>
          <p:nvPr/>
        </p:nvSpPr>
        <p:spPr>
          <a:xfrm rot="5400000">
            <a:off x="7000892" y="2143116"/>
            <a:ext cx="142876" cy="1000132"/>
          </a:xfrm>
          <a:prstGeom prst="rightBracke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8" grpId="0" animBg="1"/>
      <p:bldP spid="22" grpId="0" animBg="1"/>
      <p:bldP spid="23" grpId="0"/>
      <p:bldP spid="19" grpId="0" animBg="1"/>
      <p:bldP spid="19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1475656" y="2636912"/>
            <a:ext cx="604867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2339752" y="256490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139952" y="256490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012160" y="2564904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2051720" y="1628800"/>
            <a:ext cx="6048846" cy="97313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Правая круглая скобка 12"/>
          <p:cNvSpPr/>
          <p:nvPr/>
        </p:nvSpPr>
        <p:spPr>
          <a:xfrm rot="5400000">
            <a:off x="4968044" y="1880828"/>
            <a:ext cx="360040" cy="1872208"/>
          </a:xfrm>
          <a:prstGeom prst="rightBracket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>
            <a:stCxn id="6" idx="2"/>
            <a:endCxn id="13" idx="1"/>
          </p:cNvCxnSpPr>
          <p:nvPr/>
        </p:nvCxnSpPr>
        <p:spPr>
          <a:xfrm>
            <a:off x="2339752" y="2636912"/>
            <a:ext cx="187220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7344816" y="72008"/>
            <a:ext cx="1907704" cy="2204864"/>
          </a:xfrm>
          <a:prstGeom prst="ellipse">
            <a:avLst/>
          </a:prstGeom>
          <a:gradFill rotWithShape="1">
            <a:gsLst>
              <a:gs pos="0">
                <a:srgbClr val="FFFF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3" name="AutoShape 15"/>
          <p:cNvSpPr>
            <a:spLocks noChangeArrowheads="1"/>
          </p:cNvSpPr>
          <p:nvPr/>
        </p:nvSpPr>
        <p:spPr bwMode="auto">
          <a:xfrm rot="669196">
            <a:off x="395288" y="476250"/>
            <a:ext cx="2159000" cy="1295400"/>
          </a:xfrm>
          <a:prstGeom prst="cloudCallout">
            <a:avLst>
              <a:gd name="adj1" fmla="val -56616"/>
              <a:gd name="adj2" fmla="val -12259"/>
            </a:avLst>
          </a:prstGeom>
          <a:gradFill rotWithShape="1">
            <a:gsLst>
              <a:gs pos="0">
                <a:schemeClr val="bg1"/>
              </a:gs>
              <a:gs pos="100000">
                <a:srgbClr val="3399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7190" name="Picture 22" descr="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36842">
            <a:off x="-1804988" y="12700"/>
            <a:ext cx="1584326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Freeform 26" descr="Штриховой вертикальный"/>
          <p:cNvSpPr>
            <a:spLocks/>
          </p:cNvSpPr>
          <p:nvPr/>
        </p:nvSpPr>
        <p:spPr bwMode="auto">
          <a:xfrm rot="-178922">
            <a:off x="-180975" y="4332288"/>
            <a:ext cx="7489825" cy="2978150"/>
          </a:xfrm>
          <a:custGeom>
            <a:avLst/>
            <a:gdLst>
              <a:gd name="T0" fmla="*/ 82 w 3295"/>
              <a:gd name="T1" fmla="*/ 0 h 1767"/>
              <a:gd name="T2" fmla="*/ 202 w 3295"/>
              <a:gd name="T3" fmla="*/ 24 h 1767"/>
              <a:gd name="T4" fmla="*/ 594 w 3295"/>
              <a:gd name="T5" fmla="*/ 24 h 1767"/>
              <a:gd name="T6" fmla="*/ 706 w 3295"/>
              <a:gd name="T7" fmla="*/ 72 h 1767"/>
              <a:gd name="T8" fmla="*/ 754 w 3295"/>
              <a:gd name="T9" fmla="*/ 96 h 1767"/>
              <a:gd name="T10" fmla="*/ 762 w 3295"/>
              <a:gd name="T11" fmla="*/ 120 h 1767"/>
              <a:gd name="T12" fmla="*/ 858 w 3295"/>
              <a:gd name="T13" fmla="*/ 168 h 1767"/>
              <a:gd name="T14" fmla="*/ 946 w 3295"/>
              <a:gd name="T15" fmla="*/ 232 h 1767"/>
              <a:gd name="T16" fmla="*/ 954 w 3295"/>
              <a:gd name="T17" fmla="*/ 256 h 1767"/>
              <a:gd name="T18" fmla="*/ 978 w 3295"/>
              <a:gd name="T19" fmla="*/ 264 h 1767"/>
              <a:gd name="T20" fmla="*/ 1050 w 3295"/>
              <a:gd name="T21" fmla="*/ 304 h 1767"/>
              <a:gd name="T22" fmla="*/ 1162 w 3295"/>
              <a:gd name="T23" fmla="*/ 424 h 1767"/>
              <a:gd name="T24" fmla="*/ 1170 w 3295"/>
              <a:gd name="T25" fmla="*/ 448 h 1767"/>
              <a:gd name="T26" fmla="*/ 1194 w 3295"/>
              <a:gd name="T27" fmla="*/ 480 h 1767"/>
              <a:gd name="T28" fmla="*/ 1242 w 3295"/>
              <a:gd name="T29" fmla="*/ 608 h 1767"/>
              <a:gd name="T30" fmla="*/ 1450 w 3295"/>
              <a:gd name="T31" fmla="*/ 616 h 1767"/>
              <a:gd name="T32" fmla="*/ 1530 w 3295"/>
              <a:gd name="T33" fmla="*/ 672 h 1767"/>
              <a:gd name="T34" fmla="*/ 1602 w 3295"/>
              <a:gd name="T35" fmla="*/ 736 h 1767"/>
              <a:gd name="T36" fmla="*/ 1658 w 3295"/>
              <a:gd name="T37" fmla="*/ 744 h 1767"/>
              <a:gd name="T38" fmla="*/ 1754 w 3295"/>
              <a:gd name="T39" fmla="*/ 776 h 1767"/>
              <a:gd name="T40" fmla="*/ 1834 w 3295"/>
              <a:gd name="T41" fmla="*/ 808 h 1767"/>
              <a:gd name="T42" fmla="*/ 1978 w 3295"/>
              <a:gd name="T43" fmla="*/ 904 h 1767"/>
              <a:gd name="T44" fmla="*/ 2186 w 3295"/>
              <a:gd name="T45" fmla="*/ 1008 h 1767"/>
              <a:gd name="T46" fmla="*/ 2274 w 3295"/>
              <a:gd name="T47" fmla="*/ 1128 h 1767"/>
              <a:gd name="T48" fmla="*/ 2282 w 3295"/>
              <a:gd name="T49" fmla="*/ 1152 h 1767"/>
              <a:gd name="T50" fmla="*/ 2410 w 3295"/>
              <a:gd name="T51" fmla="*/ 1264 h 1767"/>
              <a:gd name="T52" fmla="*/ 2482 w 3295"/>
              <a:gd name="T53" fmla="*/ 1344 h 1767"/>
              <a:gd name="T54" fmla="*/ 2634 w 3295"/>
              <a:gd name="T55" fmla="*/ 1408 h 1767"/>
              <a:gd name="T56" fmla="*/ 2930 w 3295"/>
              <a:gd name="T57" fmla="*/ 1408 h 1767"/>
              <a:gd name="T58" fmla="*/ 3026 w 3295"/>
              <a:gd name="T59" fmla="*/ 1448 h 1767"/>
              <a:gd name="T60" fmla="*/ 3202 w 3295"/>
              <a:gd name="T61" fmla="*/ 1488 h 1767"/>
              <a:gd name="T62" fmla="*/ 2330 w 3295"/>
              <a:gd name="T63" fmla="*/ 1552 h 1767"/>
              <a:gd name="T64" fmla="*/ 2146 w 3295"/>
              <a:gd name="T65" fmla="*/ 1544 h 1767"/>
              <a:gd name="T66" fmla="*/ 1386 w 3295"/>
              <a:gd name="T67" fmla="*/ 1536 h 1767"/>
              <a:gd name="T68" fmla="*/ 1162 w 3295"/>
              <a:gd name="T69" fmla="*/ 1520 h 1767"/>
              <a:gd name="T70" fmla="*/ 418 w 3295"/>
              <a:gd name="T71" fmla="*/ 1504 h 1767"/>
              <a:gd name="T72" fmla="*/ 106 w 3295"/>
              <a:gd name="T73" fmla="*/ 1520 h 1767"/>
              <a:gd name="T74" fmla="*/ 74 w 3295"/>
              <a:gd name="T75" fmla="*/ 1512 h 1767"/>
              <a:gd name="T76" fmla="*/ 66 w 3295"/>
              <a:gd name="T77" fmla="*/ 696 h 1767"/>
              <a:gd name="T78" fmla="*/ 90 w 3295"/>
              <a:gd name="T79" fmla="*/ 272 h 1767"/>
              <a:gd name="T80" fmla="*/ 98 w 3295"/>
              <a:gd name="T81" fmla="*/ 40 h 1767"/>
              <a:gd name="T82" fmla="*/ 74 w 3295"/>
              <a:gd name="T83" fmla="*/ 24 h 1767"/>
              <a:gd name="T84" fmla="*/ 82 w 3295"/>
              <a:gd name="T85" fmla="*/ 0 h 1767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3295"/>
              <a:gd name="T130" fmla="*/ 0 h 1767"/>
              <a:gd name="T131" fmla="*/ 3295 w 3295"/>
              <a:gd name="T132" fmla="*/ 1767 h 1767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3295" h="1767">
                <a:moveTo>
                  <a:pt x="82" y="0"/>
                </a:moveTo>
                <a:cubicBezTo>
                  <a:pt x="121" y="13"/>
                  <a:pt x="163" y="11"/>
                  <a:pt x="202" y="24"/>
                </a:cubicBezTo>
                <a:cubicBezTo>
                  <a:pt x="377" y="18"/>
                  <a:pt x="438" y="9"/>
                  <a:pt x="594" y="24"/>
                </a:cubicBezTo>
                <a:cubicBezTo>
                  <a:pt x="634" y="28"/>
                  <a:pt x="667" y="62"/>
                  <a:pt x="706" y="72"/>
                </a:cubicBezTo>
                <a:cubicBezTo>
                  <a:pt x="721" y="82"/>
                  <a:pt x="741" y="83"/>
                  <a:pt x="754" y="96"/>
                </a:cubicBezTo>
                <a:cubicBezTo>
                  <a:pt x="760" y="102"/>
                  <a:pt x="756" y="114"/>
                  <a:pt x="762" y="120"/>
                </a:cubicBezTo>
                <a:cubicBezTo>
                  <a:pt x="772" y="130"/>
                  <a:pt x="840" y="155"/>
                  <a:pt x="858" y="168"/>
                </a:cubicBezTo>
                <a:cubicBezTo>
                  <a:pt x="887" y="189"/>
                  <a:pt x="915" y="212"/>
                  <a:pt x="946" y="232"/>
                </a:cubicBezTo>
                <a:cubicBezTo>
                  <a:pt x="949" y="240"/>
                  <a:pt x="948" y="250"/>
                  <a:pt x="954" y="256"/>
                </a:cubicBezTo>
                <a:cubicBezTo>
                  <a:pt x="960" y="262"/>
                  <a:pt x="970" y="260"/>
                  <a:pt x="978" y="264"/>
                </a:cubicBezTo>
                <a:cubicBezTo>
                  <a:pt x="1003" y="276"/>
                  <a:pt x="1026" y="291"/>
                  <a:pt x="1050" y="304"/>
                </a:cubicBezTo>
                <a:cubicBezTo>
                  <a:pt x="1101" y="332"/>
                  <a:pt x="1129" y="380"/>
                  <a:pt x="1162" y="424"/>
                </a:cubicBezTo>
                <a:cubicBezTo>
                  <a:pt x="1165" y="432"/>
                  <a:pt x="1166" y="441"/>
                  <a:pt x="1170" y="448"/>
                </a:cubicBezTo>
                <a:cubicBezTo>
                  <a:pt x="1177" y="460"/>
                  <a:pt x="1189" y="468"/>
                  <a:pt x="1194" y="480"/>
                </a:cubicBezTo>
                <a:cubicBezTo>
                  <a:pt x="1203" y="504"/>
                  <a:pt x="1202" y="602"/>
                  <a:pt x="1242" y="608"/>
                </a:cubicBezTo>
                <a:cubicBezTo>
                  <a:pt x="1311" y="617"/>
                  <a:pt x="1381" y="613"/>
                  <a:pt x="1450" y="616"/>
                </a:cubicBezTo>
                <a:cubicBezTo>
                  <a:pt x="1481" y="631"/>
                  <a:pt x="1507" y="645"/>
                  <a:pt x="1530" y="672"/>
                </a:cubicBezTo>
                <a:cubicBezTo>
                  <a:pt x="1549" y="695"/>
                  <a:pt x="1571" y="727"/>
                  <a:pt x="1602" y="736"/>
                </a:cubicBezTo>
                <a:cubicBezTo>
                  <a:pt x="1620" y="741"/>
                  <a:pt x="1639" y="741"/>
                  <a:pt x="1658" y="744"/>
                </a:cubicBezTo>
                <a:cubicBezTo>
                  <a:pt x="1692" y="766"/>
                  <a:pt x="1713" y="769"/>
                  <a:pt x="1754" y="776"/>
                </a:cubicBezTo>
                <a:cubicBezTo>
                  <a:pt x="1781" y="787"/>
                  <a:pt x="1807" y="797"/>
                  <a:pt x="1834" y="808"/>
                </a:cubicBezTo>
                <a:cubicBezTo>
                  <a:pt x="1888" y="829"/>
                  <a:pt x="1924" y="882"/>
                  <a:pt x="1978" y="904"/>
                </a:cubicBezTo>
                <a:cubicBezTo>
                  <a:pt x="2046" y="931"/>
                  <a:pt x="2134" y="951"/>
                  <a:pt x="2186" y="1008"/>
                </a:cubicBezTo>
                <a:cubicBezTo>
                  <a:pt x="2186" y="1008"/>
                  <a:pt x="2268" y="1110"/>
                  <a:pt x="2274" y="1128"/>
                </a:cubicBezTo>
                <a:cubicBezTo>
                  <a:pt x="2277" y="1136"/>
                  <a:pt x="2277" y="1145"/>
                  <a:pt x="2282" y="1152"/>
                </a:cubicBezTo>
                <a:cubicBezTo>
                  <a:pt x="2322" y="1201"/>
                  <a:pt x="2363" y="1225"/>
                  <a:pt x="2410" y="1264"/>
                </a:cubicBezTo>
                <a:cubicBezTo>
                  <a:pt x="2438" y="1287"/>
                  <a:pt x="2452" y="1323"/>
                  <a:pt x="2482" y="1344"/>
                </a:cubicBezTo>
                <a:cubicBezTo>
                  <a:pt x="2525" y="1375"/>
                  <a:pt x="2586" y="1384"/>
                  <a:pt x="2634" y="1408"/>
                </a:cubicBezTo>
                <a:cubicBezTo>
                  <a:pt x="2759" y="1398"/>
                  <a:pt x="2777" y="1392"/>
                  <a:pt x="2930" y="1408"/>
                </a:cubicBezTo>
                <a:cubicBezTo>
                  <a:pt x="2960" y="1411"/>
                  <a:pt x="2994" y="1442"/>
                  <a:pt x="3026" y="1448"/>
                </a:cubicBezTo>
                <a:cubicBezTo>
                  <a:pt x="3103" y="1487"/>
                  <a:pt x="3081" y="1480"/>
                  <a:pt x="3202" y="1488"/>
                </a:cubicBezTo>
                <a:cubicBezTo>
                  <a:pt x="3295" y="1767"/>
                  <a:pt x="2444" y="1553"/>
                  <a:pt x="2330" y="1552"/>
                </a:cubicBezTo>
                <a:cubicBezTo>
                  <a:pt x="2266" y="1541"/>
                  <a:pt x="2210" y="1535"/>
                  <a:pt x="2146" y="1544"/>
                </a:cubicBezTo>
                <a:cubicBezTo>
                  <a:pt x="1834" y="1534"/>
                  <a:pt x="1755" y="1530"/>
                  <a:pt x="1386" y="1536"/>
                </a:cubicBezTo>
                <a:cubicBezTo>
                  <a:pt x="1323" y="1578"/>
                  <a:pt x="1232" y="1522"/>
                  <a:pt x="1162" y="1520"/>
                </a:cubicBezTo>
                <a:cubicBezTo>
                  <a:pt x="914" y="1512"/>
                  <a:pt x="666" y="1509"/>
                  <a:pt x="418" y="1504"/>
                </a:cubicBezTo>
                <a:cubicBezTo>
                  <a:pt x="329" y="1445"/>
                  <a:pt x="193" y="1462"/>
                  <a:pt x="106" y="1520"/>
                </a:cubicBezTo>
                <a:cubicBezTo>
                  <a:pt x="95" y="1517"/>
                  <a:pt x="76" y="1523"/>
                  <a:pt x="74" y="1512"/>
                </a:cubicBezTo>
                <a:cubicBezTo>
                  <a:pt x="59" y="1414"/>
                  <a:pt x="0" y="498"/>
                  <a:pt x="66" y="696"/>
                </a:cubicBezTo>
                <a:cubicBezTo>
                  <a:pt x="111" y="560"/>
                  <a:pt x="45" y="408"/>
                  <a:pt x="90" y="272"/>
                </a:cubicBezTo>
                <a:cubicBezTo>
                  <a:pt x="94" y="212"/>
                  <a:pt x="117" y="102"/>
                  <a:pt x="98" y="40"/>
                </a:cubicBezTo>
                <a:cubicBezTo>
                  <a:pt x="95" y="31"/>
                  <a:pt x="82" y="29"/>
                  <a:pt x="74" y="24"/>
                </a:cubicBezTo>
                <a:cubicBezTo>
                  <a:pt x="77" y="16"/>
                  <a:pt x="82" y="0"/>
                  <a:pt x="82" y="0"/>
                </a:cubicBezTo>
                <a:close/>
              </a:path>
            </a:pathLst>
          </a:custGeom>
          <a:pattFill prst="dashVert">
            <a:fgClr>
              <a:srgbClr val="009900"/>
            </a:fgClr>
            <a:bgClr>
              <a:srgbClr val="33CC33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7195" name="Picture 27" descr="3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/>
          </a:blip>
          <a:srcRect l="55405" r="6810"/>
          <a:stretch>
            <a:fillRect/>
          </a:stretch>
        </p:blipFill>
        <p:spPr bwMode="auto">
          <a:xfrm>
            <a:off x="2339975" y="5589588"/>
            <a:ext cx="1295400" cy="114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6" name="Picture 28" descr="3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/>
          </a:blip>
          <a:srcRect l="55405" r="6810"/>
          <a:stretch>
            <a:fillRect/>
          </a:stretch>
        </p:blipFill>
        <p:spPr bwMode="auto">
          <a:xfrm rot="1490066">
            <a:off x="4003675" y="5670550"/>
            <a:ext cx="10795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98" name="Rectangle 30"/>
          <p:cNvSpPr>
            <a:spLocks noChangeArrowheads="1"/>
          </p:cNvSpPr>
          <p:nvPr/>
        </p:nvSpPr>
        <p:spPr bwMode="auto">
          <a:xfrm rot="-1562800">
            <a:off x="6041326" y="2028031"/>
            <a:ext cx="1152525" cy="714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99" name="Rectangle 31"/>
          <p:cNvSpPr>
            <a:spLocks noChangeArrowheads="1"/>
          </p:cNvSpPr>
          <p:nvPr/>
        </p:nvSpPr>
        <p:spPr bwMode="auto">
          <a:xfrm rot="-377981">
            <a:off x="5151853" y="1622853"/>
            <a:ext cx="1939925" cy="11588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0" name="Rectangle 32"/>
          <p:cNvSpPr>
            <a:spLocks noChangeArrowheads="1"/>
          </p:cNvSpPr>
          <p:nvPr/>
        </p:nvSpPr>
        <p:spPr bwMode="auto">
          <a:xfrm rot="466734">
            <a:off x="6012231" y="1123950"/>
            <a:ext cx="1152525" cy="714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3" name="Rectangle 35"/>
          <p:cNvSpPr>
            <a:spLocks noChangeArrowheads="1"/>
          </p:cNvSpPr>
          <p:nvPr/>
        </p:nvSpPr>
        <p:spPr bwMode="auto">
          <a:xfrm rot="1130946">
            <a:off x="5390604" y="500658"/>
            <a:ext cx="1951037" cy="11747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4" name="Rectangle 36"/>
          <p:cNvSpPr>
            <a:spLocks noChangeArrowheads="1"/>
          </p:cNvSpPr>
          <p:nvPr/>
        </p:nvSpPr>
        <p:spPr bwMode="auto">
          <a:xfrm rot="-2526955">
            <a:off x="5757164" y="2675049"/>
            <a:ext cx="1893887" cy="1365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5" name="Rectangle 37"/>
          <p:cNvSpPr>
            <a:spLocks noChangeArrowheads="1"/>
          </p:cNvSpPr>
          <p:nvPr/>
        </p:nvSpPr>
        <p:spPr bwMode="auto">
          <a:xfrm rot="-3416466">
            <a:off x="6891809" y="2818816"/>
            <a:ext cx="1152525" cy="714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6" name="Rectangle 38"/>
          <p:cNvSpPr>
            <a:spLocks noChangeArrowheads="1"/>
          </p:cNvSpPr>
          <p:nvPr/>
        </p:nvSpPr>
        <p:spPr bwMode="auto">
          <a:xfrm rot="-4767063">
            <a:off x="7023980" y="3324518"/>
            <a:ext cx="1943100" cy="144463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7" name="Rectangle 39"/>
          <p:cNvSpPr>
            <a:spLocks noChangeArrowheads="1"/>
          </p:cNvSpPr>
          <p:nvPr/>
        </p:nvSpPr>
        <p:spPr bwMode="auto">
          <a:xfrm rot="-5660716">
            <a:off x="8092924" y="2959985"/>
            <a:ext cx="1152525" cy="71437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208" name="Picture 4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лето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04250" y="6237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42" descr="tree23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252413" y="2420938"/>
            <a:ext cx="1595438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4" name="Picture 41" descr="tree23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8313" y="3213100"/>
            <a:ext cx="1595437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5" name="Picture 43" descr="tree23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6013" y="3933825"/>
            <a:ext cx="1049337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13" name="Picture 45" descr="kalendula_kopija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996" r="11684"/>
          <a:stretch>
            <a:fillRect/>
          </a:stretch>
        </p:blipFill>
        <p:spPr bwMode="auto">
          <a:xfrm>
            <a:off x="395288" y="5230813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14" name="Picture 46" descr="kalendula_kopija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996" r="11684"/>
          <a:stretch>
            <a:fillRect/>
          </a:stretch>
        </p:blipFill>
        <p:spPr bwMode="auto">
          <a:xfrm>
            <a:off x="1403350" y="5919788"/>
            <a:ext cx="938213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15" name="Picture 47" descr="kalendula_kopija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996" r="11684"/>
          <a:stretch>
            <a:fillRect/>
          </a:stretch>
        </p:blipFill>
        <p:spPr bwMode="auto">
          <a:xfrm>
            <a:off x="3059113" y="6021388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16" name="Picture 48" descr="kalendula_kopija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996" r="11684"/>
          <a:stretch>
            <a:fillRect/>
          </a:stretch>
        </p:blipFill>
        <p:spPr bwMode="auto">
          <a:xfrm>
            <a:off x="4643438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17" name="Picture 49" descr="kalendula_kopija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996" r="11684"/>
          <a:stretch>
            <a:fillRect/>
          </a:stretch>
        </p:blipFill>
        <p:spPr bwMode="auto">
          <a:xfrm>
            <a:off x="1763713" y="4868863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8" name="Picture 20" descr="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3429256">
            <a:off x="9330531" y="3639344"/>
            <a:ext cx="1544638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6" name="Picture 18" descr="3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/>
          </a:blip>
          <a:srcRect l="55405" r="6810"/>
          <a:stretch>
            <a:fillRect/>
          </a:stretch>
        </p:blipFill>
        <p:spPr bwMode="auto">
          <a:xfrm>
            <a:off x="900113" y="4797425"/>
            <a:ext cx="1655762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2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0" presetClass="entr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48" presetID="10" presetClass="entr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0"/>
                            </p:stCondLst>
                            <p:childTnLst>
                              <p:par>
                                <p:cTn id="52" presetID="10" presetClass="entr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000"/>
                            </p:stCondLst>
                            <p:childTnLst>
                              <p:par>
                                <p:cTn id="56" presetID="10" presetClass="entr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9000"/>
                            </p:stCondLst>
                            <p:childTnLst>
                              <p:par>
                                <p:cTn id="60" presetID="10" presetClass="entr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1000"/>
                            </p:stCondLst>
                            <p:childTnLst>
                              <p:par>
                                <p:cTn id="6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5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1500"/>
                            </p:stCondLst>
                            <p:childTnLst>
                              <p:par>
                                <p:cTn id="6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2000"/>
                            </p:stCondLst>
                            <p:childTnLst>
                              <p:par>
                                <p:cTn id="7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5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2500"/>
                            </p:stCondLst>
                            <p:childTnLst>
                              <p:par>
                                <p:cTn id="7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5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3000"/>
                            </p:stCondLst>
                            <p:childTnLst>
                              <p:par>
                                <p:cTn id="84" presetID="37" presetClass="path" presetSubtype="0" repeatCount="200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385 -0.05232 L -0.02309 0.0868 C 0.00018 0.11759 0.03525 0.13657 0.07153 0.13657 C 0.11303 0.13657 0.14619 0.11759 0.1698 0.0868 L 0.28143 -0.05232 " pathEditMode="relative" rAng="0" ptsTypes="FffFF">
                                      <p:cBhvr>
                                        <p:cTn id="85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7000"/>
                            </p:stCondLst>
                            <p:childTnLst>
                              <p:par>
                                <p:cTn id="8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8000"/>
                            </p:stCondLst>
                            <p:childTnLst>
                              <p:par>
                                <p:cTn id="10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9000"/>
                            </p:stCondLst>
                            <p:childTnLst>
                              <p:par>
                                <p:cTn id="121" presetID="5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-0.07199 L 0.0184 -0.10718 C 0.03368 -0.12315 0.06823 -0.11505 0.08125 -0.0926 L 0.11024 -0.04283 " pathEditMode="relative" rAng="3132363" ptsTypes="FfFF">
                                      <p:cBhvr>
                                        <p:cTn id="122" dur="5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9500"/>
                            </p:stCondLst>
                            <p:childTnLst>
                              <p:par>
                                <p:cTn id="12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0500"/>
                            </p:stCondLst>
                            <p:childTnLst>
                              <p:par>
                                <p:cTn id="141" presetID="5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-0.07199 L 0.0184 -0.10718 C 0.03368 -0.12315 0.06823 -0.11505 0.08125 -0.0926 L 0.11024 -0.04283 " pathEditMode="relative" rAng="3132363" ptsTypes="FfFF">
                                      <p:cBhvr>
                                        <p:cTn id="142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31000"/>
                            </p:stCondLst>
                            <p:childTnLst>
                              <p:par>
                                <p:cTn id="144" presetID="5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0.00046 L 0.02604 -0.07824 C 0.03819 -0.11319 0.0875 -0.1338 0.11719 -0.1162 L 0.18264 -0.07708 " pathEditMode="relative" rAng="1452706" ptsTypes="FfFF">
                                      <p:cBhvr>
                                        <p:cTn id="145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-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31500"/>
                            </p:stCondLst>
                            <p:childTnLst>
                              <p:par>
                                <p:cTn id="14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281 -0.07731 L 0.32691 -0.07523 " pathEditMode="relative" rAng="0" ptsTypes="AA">
                                      <p:cBhvr>
                                        <p:cTn id="148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2000"/>
                            </p:stCondLst>
                            <p:childTnLst>
                              <p:par>
                                <p:cTn id="150" presetID="5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691 -0.07523 L 0.4165 -0.20231 C 0.45729 -0.26041 0.62743 -0.17453 0.729 -0.04606 L 0.95625 0.23982 " pathEditMode="relative" rAng="2604517" ptsTypes="FfFF">
                                      <p:cBhvr>
                                        <p:cTn id="151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" y="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2500"/>
                            </p:stCondLst>
                            <p:childTnLst>
                              <p:par>
                                <p:cTn id="15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07 -0.04306 L 0.19219 0.03426 " pathEditMode="relative" rAng="0" ptsTypes="AA">
                                      <p:cBhvr>
                                        <p:cTn id="154" dur="500" fill="hold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" y="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33000"/>
                            </p:stCondLst>
                            <p:childTnLst>
                              <p:par>
                                <p:cTn id="156" presetID="6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757 -0.01783 C 0.08507 0.01458 0.07013 0.06203 0.09948 0.08912 C 0.1401 0.12939 0.21753 -0.00209 0.26666 0.0456 C 0.31059 0.08935 0.22257 0.18379 0.2651 0.22453 C 0.30954 0.26805 0.33264 0.15972 0.38003 0.20601 C 0.42291 0.24745 0.36753 0.2824 0.40538 0.31875 C 0.44184 0.35486 0.44757 0.29259 0.48038 0.325 C 0.49948 0.34328 0.49427 0.35694 0.49079 0.36782 " pathEditMode="relative" rAng="2181646" ptsTypes="ffffffff">
                                      <p:cBhvr>
                                        <p:cTn id="157" dur="20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" y="194"/>
                                    </p:animMotion>
                                  </p:childTnLst>
                                </p:cTn>
                              </p:par>
                              <p:par>
                                <p:cTn id="15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20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0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35000"/>
                            </p:stCondLst>
                            <p:childTnLst>
                              <p:par>
                                <p:cTn id="163" presetID="7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833 0.00278 L -0.91979 0.00278 L -0.91979 -0.43866 L -0.25833 -0.43866 L -0.25833 0.00278 Z " pathEditMode="relative" rAng="10800000" ptsTypes="FFFFF">
                                      <p:cBhvr>
                                        <p:cTn id="164" dur="3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" y="-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41000"/>
                            </p:stCondLst>
                            <p:childTnLst>
                              <p:par>
                                <p:cTn id="166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7" dur="3000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3000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2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2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7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7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7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7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7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08"/>
                </p:tgtEl>
              </p:cMediaNode>
            </p:audio>
          </p:childTnLst>
        </p:cTn>
      </p:par>
    </p:tnLst>
    <p:bldLst>
      <p:bldP spid="7179" grpId="0" animBg="1"/>
      <p:bldP spid="7179" grpId="1" animBg="1"/>
      <p:bldP spid="7183" grpId="0" animBg="1"/>
      <p:bldP spid="7198" grpId="0" animBg="1"/>
      <p:bldP spid="7198" grpId="1" animBg="1"/>
      <p:bldP spid="7199" grpId="0" animBg="1"/>
      <p:bldP spid="7200" grpId="0" animBg="1"/>
      <p:bldP spid="7200" grpId="1" animBg="1"/>
      <p:bldP spid="7203" grpId="0" animBg="1"/>
      <p:bldP spid="7204" grpId="0" animBg="1"/>
      <p:bldP spid="7205" grpId="0" animBg="1"/>
      <p:bldP spid="7205" grpId="1" animBg="1"/>
      <p:bldP spid="7206" grpId="0" animBg="1"/>
      <p:bldP spid="7207" grpId="0" animBg="1"/>
      <p:bldP spid="7207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авнобедренный треугольник 5"/>
          <p:cNvSpPr/>
          <p:nvPr/>
        </p:nvSpPr>
        <p:spPr>
          <a:xfrm>
            <a:off x="4860032" y="3068960"/>
            <a:ext cx="864096" cy="792088"/>
          </a:xfrm>
          <a:prstGeom prst="triangl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16632"/>
            <a:ext cx="6870700" cy="771872"/>
          </a:xfrm>
        </p:spPr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3960440" cy="3657600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На двух тарелках</a:t>
            </a:r>
          </a:p>
          <a:p>
            <a:pPr>
              <a:buNone/>
            </a:pPr>
            <a:r>
              <a:rPr lang="ru-RU" sz="3200" dirty="0" smtClean="0"/>
              <a:t>12 слив. На первой</a:t>
            </a:r>
          </a:p>
          <a:p>
            <a:pPr>
              <a:buNone/>
            </a:pPr>
            <a:r>
              <a:rPr lang="ru-RU" sz="3200" dirty="0" smtClean="0"/>
              <a:t>тарелке 10 слив.</a:t>
            </a:r>
          </a:p>
          <a:p>
            <a:pPr>
              <a:buNone/>
            </a:pPr>
            <a:r>
              <a:rPr lang="ru-RU" sz="3200" dirty="0" smtClean="0"/>
              <a:t>Сколько слив на</a:t>
            </a:r>
          </a:p>
          <a:p>
            <a:pPr>
              <a:buNone/>
            </a:pPr>
            <a:r>
              <a:rPr lang="ru-RU" sz="3200" dirty="0" smtClean="0"/>
              <a:t>второй тарелке?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10100" y="1484784"/>
            <a:ext cx="3771900" cy="4001616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В миске 12 слив,</a:t>
            </a:r>
          </a:p>
          <a:p>
            <a:pPr>
              <a:buNone/>
            </a:pPr>
            <a:r>
              <a:rPr lang="ru-RU" sz="3200" dirty="0" smtClean="0"/>
              <a:t>в корзине 10 слив.</a:t>
            </a:r>
          </a:p>
          <a:p>
            <a:pPr>
              <a:buNone/>
            </a:pPr>
            <a:r>
              <a:rPr lang="ru-RU" sz="3200" dirty="0" smtClean="0"/>
              <a:t>Где слив больше</a:t>
            </a:r>
          </a:p>
          <a:p>
            <a:pPr>
              <a:buNone/>
            </a:pPr>
            <a:r>
              <a:rPr lang="ru-RU" sz="3200" dirty="0" smtClean="0"/>
              <a:t>и на сколько?</a:t>
            </a:r>
            <a:endParaRPr lang="ru-RU" sz="32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652120" y="3717032"/>
            <a:ext cx="172819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516216" y="3140968"/>
            <a:ext cx="165618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4"/>
          <p:cNvSpPr txBox="1">
            <a:spLocks noChangeArrowheads="1"/>
          </p:cNvSpPr>
          <p:nvPr/>
        </p:nvSpPr>
        <p:spPr bwMode="auto">
          <a:xfrm>
            <a:off x="1066800" y="0"/>
            <a:ext cx="6934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Оцени свои успехи!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47800" y="1219200"/>
            <a:ext cx="739140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Урок прошёл удачно: я активно участвовал в работе класса, с заданиями справлялся успешно.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Я очень доволен собой!</a:t>
            </a:r>
          </a:p>
        </p:txBody>
      </p:sp>
      <p:sp>
        <p:nvSpPr>
          <p:cNvPr id="22535" name="TextBox 6"/>
          <p:cNvSpPr txBox="1">
            <a:spLocks noChangeArrowheads="1"/>
          </p:cNvSpPr>
          <p:nvPr/>
        </p:nvSpPr>
        <p:spPr bwMode="auto">
          <a:xfrm>
            <a:off x="1524000" y="3352800"/>
            <a:ext cx="73914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sz="2800" b="1" dirty="0">
                <a:solidFill>
                  <a:srgbClr val="0070C0"/>
                </a:solidFill>
                <a:latin typeface="Arial" charset="0"/>
                <a:cs typeface="Arial" charset="0"/>
              </a:rPr>
              <a:t>Сегодня на уроке </a:t>
            </a:r>
            <a:r>
              <a:rPr lang="ru-RU" sz="28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ru-RU" sz="2800" b="1" dirty="0">
                <a:solidFill>
                  <a:srgbClr val="0070C0"/>
                </a:solidFill>
                <a:latin typeface="Arial" charset="0"/>
                <a:cs typeface="Arial" charset="0"/>
              </a:rPr>
              <a:t>задания </a:t>
            </a:r>
            <a:r>
              <a:rPr lang="ru-RU" sz="2800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оказались не </a:t>
            </a:r>
            <a:r>
              <a:rPr lang="ru-RU" sz="2800" b="1" dirty="0">
                <a:solidFill>
                  <a:srgbClr val="0070C0"/>
                </a:solidFill>
                <a:latin typeface="Arial" charset="0"/>
                <a:cs typeface="Arial" charset="0"/>
              </a:rPr>
              <a:t>такими уж лёгкими. Мне было трудно, но я справился.</a:t>
            </a:r>
          </a:p>
          <a:p>
            <a:pPr algn="ctr" eaLnBrk="1" hangingPunct="1"/>
            <a:r>
              <a:rPr lang="ru-RU" sz="2800" b="1" dirty="0">
                <a:solidFill>
                  <a:srgbClr val="0070C0"/>
                </a:solidFill>
                <a:latin typeface="Arial" charset="0"/>
                <a:cs typeface="Arial" charset="0"/>
              </a:rPr>
              <a:t>Я вполне доволен собой!</a:t>
            </a:r>
          </a:p>
        </p:txBody>
      </p:sp>
      <p:sp>
        <p:nvSpPr>
          <p:cNvPr id="22536" name="TextBox 7"/>
          <p:cNvSpPr txBox="1">
            <a:spLocks noChangeArrowheads="1"/>
          </p:cNvSpPr>
          <p:nvPr/>
        </p:nvSpPr>
        <p:spPr bwMode="auto">
          <a:xfrm>
            <a:off x="1752600" y="5334000"/>
            <a:ext cx="73914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sz="2800" b="1">
                <a:solidFill>
                  <a:srgbClr val="C00000"/>
                </a:solidFill>
                <a:latin typeface="Arial" charset="0"/>
                <a:cs typeface="Arial" charset="0"/>
              </a:rPr>
              <a:t>Задания на уроке оказались слишком трудными.</a:t>
            </a:r>
          </a:p>
          <a:p>
            <a:pPr algn="ctr" eaLnBrk="1" hangingPunct="1"/>
            <a:r>
              <a:rPr lang="ru-RU" sz="2800" b="1">
                <a:solidFill>
                  <a:srgbClr val="C00000"/>
                </a:solidFill>
                <a:latin typeface="Arial" charset="0"/>
                <a:cs typeface="Arial" charset="0"/>
              </a:rPr>
              <a:t> Мне нужна помощь!</a:t>
            </a:r>
          </a:p>
        </p:txBody>
      </p:sp>
      <p:sp>
        <p:nvSpPr>
          <p:cNvPr id="9" name="Улыбающееся лицо 8"/>
          <p:cNvSpPr/>
          <p:nvPr/>
        </p:nvSpPr>
        <p:spPr>
          <a:xfrm>
            <a:off x="304800" y="1371600"/>
            <a:ext cx="1295400" cy="12954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z-Cyrl-UZ" dirty="0">
              <a:solidFill>
                <a:srgbClr val="000000"/>
              </a:solidFill>
            </a:endParaRPr>
          </a:p>
        </p:txBody>
      </p:sp>
      <p:sp>
        <p:nvSpPr>
          <p:cNvPr id="10" name="Улыбающееся лицо 9"/>
          <p:cNvSpPr/>
          <p:nvPr/>
        </p:nvSpPr>
        <p:spPr>
          <a:xfrm>
            <a:off x="381000" y="3429000"/>
            <a:ext cx="1295400" cy="1295400"/>
          </a:xfrm>
          <a:prstGeom prst="smileyFace">
            <a:avLst>
              <a:gd name="adj" fmla="val 1210"/>
            </a:avLst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z-Cyrl-UZ" dirty="0">
              <a:solidFill>
                <a:srgbClr val="000000"/>
              </a:solidFill>
            </a:endParaRPr>
          </a:p>
        </p:txBody>
      </p:sp>
      <p:sp>
        <p:nvSpPr>
          <p:cNvPr id="12" name="Улыбающееся лицо 11"/>
          <p:cNvSpPr/>
          <p:nvPr/>
        </p:nvSpPr>
        <p:spPr>
          <a:xfrm>
            <a:off x="381000" y="5257800"/>
            <a:ext cx="1295400" cy="1295400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z-Cyrl-UZ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755650" y="4149725"/>
            <a:ext cx="7488238" cy="1600200"/>
          </a:xfrm>
        </p:spPr>
        <p:txBody>
          <a:bodyPr/>
          <a:lstStyle/>
          <a:p>
            <a:r>
              <a:rPr lang="ru-RU" sz="4800" b="1">
                <a:solidFill>
                  <a:schemeClr val="folHlink"/>
                </a:solidFill>
              </a:rPr>
              <a:t>«Предмет математики настолько серьезен, что полезно не упустить случая, сделать его немного занимательным». </a:t>
            </a:r>
            <a:br>
              <a:rPr lang="ru-RU" sz="4800" b="1">
                <a:solidFill>
                  <a:schemeClr val="folHlink"/>
                </a:solidFill>
              </a:rPr>
            </a:br>
            <a:r>
              <a:rPr lang="ru-RU" sz="4800" b="1">
                <a:solidFill>
                  <a:schemeClr val="folHlink"/>
                </a:solidFill>
              </a:rPr>
              <a:t>              Б. Паскаль</a:t>
            </a:r>
            <a:r>
              <a:rPr lang="ru-RU" sz="4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27384"/>
            <a:ext cx="8459788" cy="2304255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66"/>
                </a:solidFill>
              </a:rPr>
              <a:t>Минутка чистописания</a:t>
            </a:r>
            <a:r>
              <a:rPr lang="ru-RU" sz="4800" b="1" dirty="0">
                <a:solidFill>
                  <a:srgbClr val="FF0066"/>
                </a:solidFill>
              </a:rPr>
              <a:t/>
            </a:r>
            <a:br>
              <a:rPr lang="ru-RU" sz="4800" b="1" dirty="0">
                <a:solidFill>
                  <a:srgbClr val="FF0066"/>
                </a:solidFill>
              </a:rPr>
            </a:br>
            <a:endParaRPr lang="ru-RU" sz="3600" dirty="0">
              <a:solidFill>
                <a:schemeClr val="hlink"/>
              </a:solidFill>
            </a:endParaRPr>
          </a:p>
        </p:txBody>
      </p:sp>
      <p:pic>
        <p:nvPicPr>
          <p:cNvPr id="18448" name="Picture 16" descr="с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492375"/>
            <a:ext cx="2232025" cy="2209800"/>
          </a:xfrm>
          <a:prstGeom prst="rect">
            <a:avLst/>
          </a:prstGeom>
          <a:noFill/>
        </p:spPr>
      </p:pic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395536" y="2924944"/>
            <a:ext cx="8459788" cy="2304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	3	1</a:t>
            </a:r>
            <a:b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600" b="0" i="0" u="none" strike="noStrike" kern="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ChangeArrowheads="1"/>
          </p:cNvSpPr>
          <p:nvPr/>
        </p:nvSpPr>
        <p:spPr bwMode="auto">
          <a:xfrm>
            <a:off x="762000" y="1143000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5842" name="Line 7"/>
          <p:cNvSpPr>
            <a:spLocks noChangeShapeType="1"/>
          </p:cNvSpPr>
          <p:nvPr/>
        </p:nvSpPr>
        <p:spPr bwMode="auto">
          <a:xfrm>
            <a:off x="2971800" y="3733800"/>
            <a:ext cx="19050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43" name="Line 8"/>
          <p:cNvSpPr>
            <a:spLocks noChangeShapeType="1"/>
          </p:cNvSpPr>
          <p:nvPr/>
        </p:nvSpPr>
        <p:spPr bwMode="auto">
          <a:xfrm flipH="1">
            <a:off x="4343400" y="1676400"/>
            <a:ext cx="1143000" cy="41910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44" name="Line 6"/>
          <p:cNvSpPr>
            <a:spLocks noChangeShapeType="1"/>
          </p:cNvSpPr>
          <p:nvPr/>
        </p:nvSpPr>
        <p:spPr bwMode="auto">
          <a:xfrm flipH="1">
            <a:off x="2971800" y="1143000"/>
            <a:ext cx="838200" cy="25908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45" name="Oval 3"/>
          <p:cNvSpPr>
            <a:spLocks noChangeArrowheads="1"/>
          </p:cNvSpPr>
          <p:nvPr/>
        </p:nvSpPr>
        <p:spPr bwMode="auto">
          <a:xfrm>
            <a:off x="3733800" y="11430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5846" name="Oval 9"/>
          <p:cNvSpPr>
            <a:spLocks noChangeArrowheads="1"/>
          </p:cNvSpPr>
          <p:nvPr/>
        </p:nvSpPr>
        <p:spPr bwMode="auto">
          <a:xfrm>
            <a:off x="5410200" y="16002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35847" name="Picture 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6400" y="2590800"/>
            <a:ext cx="19431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8" name="Picture 1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3637"/>
          <a:stretch>
            <a:fillRect/>
          </a:stretch>
        </p:blipFill>
        <p:spPr bwMode="auto">
          <a:xfrm rot="-484479">
            <a:off x="6553200" y="4191000"/>
            <a:ext cx="17367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9" name="Picture 1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333"/>
          <a:stretch>
            <a:fillRect/>
          </a:stretch>
        </p:blipFill>
        <p:spPr bwMode="auto">
          <a:xfrm rot="-1205062">
            <a:off x="7439025" y="2286000"/>
            <a:ext cx="170497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0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24600" y="609600"/>
            <a:ext cx="18764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2949575" y="-130175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трелка вправо 13">
            <a:hlinkClick r:id="rId4" action="ppaction://hlinksldjump"/>
          </p:cNvPr>
          <p:cNvSpPr/>
          <p:nvPr/>
        </p:nvSpPr>
        <p:spPr>
          <a:xfrm>
            <a:off x="5214938" y="6143625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0.0111 L -0.08542 0.38252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1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542 0.38252 L 0.13125 0.38252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18958 0.07169 L 0.06458 0.68224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3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ChangeArrowheads="1"/>
          </p:cNvSpPr>
          <p:nvPr/>
        </p:nvSpPr>
        <p:spPr bwMode="auto">
          <a:xfrm>
            <a:off x="609600" y="1066800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746" name="Arc 12"/>
          <p:cNvSpPr>
            <a:spLocks/>
          </p:cNvSpPr>
          <p:nvPr/>
        </p:nvSpPr>
        <p:spPr bwMode="auto">
          <a:xfrm rot="876523" flipH="1">
            <a:off x="3276600" y="1066800"/>
            <a:ext cx="2055813" cy="2092325"/>
          </a:xfrm>
          <a:custGeom>
            <a:avLst/>
            <a:gdLst>
              <a:gd name="T0" fmla="*/ 960029 w 42175"/>
              <a:gd name="T1" fmla="*/ 2092325 h 43116"/>
              <a:gd name="T2" fmla="*/ 2055813 w 42175"/>
              <a:gd name="T3" fmla="*/ 729130 h 43116"/>
              <a:gd name="T4" fmla="*/ 1052888 w 42175"/>
              <a:gd name="T5" fmla="*/ 1048201 h 43116"/>
              <a:gd name="T6" fmla="*/ 0 60000 65536"/>
              <a:gd name="T7" fmla="*/ 0 60000 65536"/>
              <a:gd name="T8" fmla="*/ 0 60000 65536"/>
              <a:gd name="T9" fmla="*/ 0 w 42175"/>
              <a:gd name="T10" fmla="*/ 0 h 43116"/>
              <a:gd name="T11" fmla="*/ 42175 w 42175"/>
              <a:gd name="T12" fmla="*/ 43116 h 431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175" h="43116" fill="none" extrusionOk="0">
                <a:moveTo>
                  <a:pt x="19695" y="43115"/>
                </a:moveTo>
                <a:cubicBezTo>
                  <a:pt x="8547" y="42128"/>
                  <a:pt x="0" y="32791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0996" y="-1"/>
                  <a:pt x="39314" y="6074"/>
                  <a:pt x="42174" y="15025"/>
                </a:cubicBezTo>
              </a:path>
              <a:path w="42175" h="43116" stroke="0" extrusionOk="0">
                <a:moveTo>
                  <a:pt x="19695" y="43115"/>
                </a:moveTo>
                <a:cubicBezTo>
                  <a:pt x="8547" y="42128"/>
                  <a:pt x="0" y="32791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0996" y="-1"/>
                  <a:pt x="39314" y="6074"/>
                  <a:pt x="42174" y="15025"/>
                </a:cubicBezTo>
                <a:lnTo>
                  <a:pt x="21600" y="21600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47" name="Arc 13"/>
          <p:cNvSpPr>
            <a:spLocks/>
          </p:cNvSpPr>
          <p:nvPr/>
        </p:nvSpPr>
        <p:spPr bwMode="auto">
          <a:xfrm>
            <a:off x="2895600" y="3200400"/>
            <a:ext cx="2438400" cy="2590800"/>
          </a:xfrm>
          <a:custGeom>
            <a:avLst/>
            <a:gdLst>
              <a:gd name="T0" fmla="*/ 1160475 w 41211"/>
              <a:gd name="T1" fmla="*/ 0 h 43200"/>
              <a:gd name="T2" fmla="*/ 0 w 41211"/>
              <a:gd name="T3" fmla="*/ 1838328 h 43200"/>
              <a:gd name="T4" fmla="*/ 1160357 w 41211"/>
              <a:gd name="T5" fmla="*/ 1295400 h 43200"/>
              <a:gd name="T6" fmla="*/ 0 60000 65536"/>
              <a:gd name="T7" fmla="*/ 0 60000 65536"/>
              <a:gd name="T8" fmla="*/ 0 60000 65536"/>
              <a:gd name="T9" fmla="*/ 0 w 41211"/>
              <a:gd name="T10" fmla="*/ 0 h 43200"/>
              <a:gd name="T11" fmla="*/ 41211 w 41211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211" h="43200" fill="none" extrusionOk="0">
                <a:moveTo>
                  <a:pt x="19612" y="0"/>
                </a:moveTo>
                <a:cubicBezTo>
                  <a:pt x="31541" y="1"/>
                  <a:pt x="41211" y="9671"/>
                  <a:pt x="41211" y="21600"/>
                </a:cubicBezTo>
                <a:cubicBezTo>
                  <a:pt x="41211" y="33529"/>
                  <a:pt x="31540" y="43200"/>
                  <a:pt x="19611" y="43200"/>
                </a:cubicBezTo>
                <a:cubicBezTo>
                  <a:pt x="11186" y="43200"/>
                  <a:pt x="3530" y="38301"/>
                  <a:pt x="-1" y="30653"/>
                </a:cubicBezTo>
              </a:path>
              <a:path w="41211" h="43200" stroke="0" extrusionOk="0">
                <a:moveTo>
                  <a:pt x="19612" y="0"/>
                </a:moveTo>
                <a:cubicBezTo>
                  <a:pt x="31541" y="1"/>
                  <a:pt x="41211" y="9671"/>
                  <a:pt x="41211" y="21600"/>
                </a:cubicBezTo>
                <a:cubicBezTo>
                  <a:pt x="41211" y="33529"/>
                  <a:pt x="31540" y="43200"/>
                  <a:pt x="19611" y="43200"/>
                </a:cubicBezTo>
                <a:cubicBezTo>
                  <a:pt x="11186" y="43200"/>
                  <a:pt x="3530" y="38301"/>
                  <a:pt x="-1" y="30653"/>
                </a:cubicBezTo>
                <a:lnTo>
                  <a:pt x="19611" y="21600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48" name="Oval 3"/>
          <p:cNvSpPr>
            <a:spLocks noChangeArrowheads="1"/>
          </p:cNvSpPr>
          <p:nvPr/>
        </p:nvSpPr>
        <p:spPr bwMode="auto">
          <a:xfrm>
            <a:off x="3276600" y="14478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2492375" y="250825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28600"/>
            <a:ext cx="27051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2438400"/>
            <a:ext cx="27051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572000"/>
            <a:ext cx="27051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3" name="Oval 24"/>
          <p:cNvSpPr>
            <a:spLocks noChangeArrowheads="1"/>
          </p:cNvSpPr>
          <p:nvPr/>
        </p:nvSpPr>
        <p:spPr bwMode="auto">
          <a:xfrm>
            <a:off x="4038600" y="31242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" name="Стрелка вправо 11">
            <a:hlinkClick r:id="rId5" action="ppaction://hlinksldjump"/>
          </p:cNvPr>
          <p:cNvSpPr/>
          <p:nvPr/>
        </p:nvSpPr>
        <p:spPr>
          <a:xfrm>
            <a:off x="4214813" y="6143625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34 -0.01133 C 0.01649 -0.02613 0.02882 -0.04093 0.04375 -0.05087 C 0.05868 -0.06082 0.07622 -0.0703 0.09444 -0.07146 C 0.11267 -0.07261 0.13681 -0.06914 0.15365 -0.05827 C 0.17049 -0.04741 0.18628 -0.02451 0.19583 -0.00578 C 0.20538 0.01296 0.20868 0.03331 0.21128 0.05435 C 0.21389 0.0754 0.2151 0.09968 0.21128 0.12003 C 0.20747 0.14038 0.19809 0.16097 0.18872 0.17623 C 0.17934 0.19149 0.16979 0.20236 0.15503 0.21185 C 0.14028 0.22133 0.1125 0.2278 0.1 0.23243 C 0.0875 0.23705 0.08056 0.23844 0.08038 0.24006 C 0.08021 0.24168 0.08924 0.23867 0.09861 0.24191 C 0.10799 0.24515 0.12188 0.24654 0.13663 0.25879 C 0.15139 0.27105 0.17517 0.29556 0.18733 0.31499 C 0.19948 0.33442 0.20521 0.3513 0.2099 0.37512 C 0.21458 0.39894 0.21771 0.43201 0.21563 0.45768 C 0.21354 0.48335 0.20538 0.50879 0.19722 0.52891 C 0.18906 0.54903 0.18351 0.56245 0.16632 0.57771 C 0.14913 0.59297 0.1191 0.61633 0.09444 0.62096 C 0.06979 0.62558 0.03767 0.61541 0.0184 0.60593 C -0.00087 0.59644 -0.0092 0.58118 -0.02101 0.56453 C -0.03281 0.54788 -0.04687 0.51619 -0.05208 0.50648 " pathEditMode="relative" rAng="0" ptsTypes="aaaaaaaaaaaaaaaaaaaaaA">
                                      <p:cBhvr>
                                        <p:cTn id="6" dur="5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2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3"/>
          <p:cNvSpPr>
            <a:spLocks noChangeArrowheads="1"/>
          </p:cNvSpPr>
          <p:nvPr/>
        </p:nvSpPr>
        <p:spPr bwMode="auto">
          <a:xfrm>
            <a:off x="685800" y="1143000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554" name="Line 4"/>
          <p:cNvSpPr>
            <a:spLocks noChangeShapeType="1"/>
          </p:cNvSpPr>
          <p:nvPr/>
        </p:nvSpPr>
        <p:spPr bwMode="auto">
          <a:xfrm flipV="1">
            <a:off x="2971800" y="1143000"/>
            <a:ext cx="2438400" cy="21336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5" name="Line 5"/>
          <p:cNvSpPr>
            <a:spLocks noChangeShapeType="1"/>
          </p:cNvSpPr>
          <p:nvPr/>
        </p:nvSpPr>
        <p:spPr bwMode="auto">
          <a:xfrm flipH="1">
            <a:off x="2895600" y="1143000"/>
            <a:ext cx="2514600" cy="47244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6" name="Oval 7"/>
          <p:cNvSpPr>
            <a:spLocks noChangeArrowheads="1"/>
          </p:cNvSpPr>
          <p:nvPr/>
        </p:nvSpPr>
        <p:spPr bwMode="auto">
          <a:xfrm>
            <a:off x="2895600" y="32004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557" name="Oval 8"/>
          <p:cNvSpPr>
            <a:spLocks noChangeArrowheads="1"/>
          </p:cNvSpPr>
          <p:nvPr/>
        </p:nvSpPr>
        <p:spPr bwMode="auto">
          <a:xfrm>
            <a:off x="2819400" y="57150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558" name="Oval 9"/>
          <p:cNvSpPr>
            <a:spLocks noChangeArrowheads="1"/>
          </p:cNvSpPr>
          <p:nvPr/>
        </p:nvSpPr>
        <p:spPr bwMode="auto">
          <a:xfrm>
            <a:off x="5334000" y="10668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2187575" y="2003425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1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825410">
            <a:off x="5476875" y="2143125"/>
            <a:ext cx="3502025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трелка вправо 10">
            <a:hlinkClick r:id="rId4" action="ppaction://hlinksldjump"/>
          </p:cNvPr>
          <p:cNvSpPr/>
          <p:nvPr/>
        </p:nvSpPr>
        <p:spPr>
          <a:xfrm>
            <a:off x="7786688" y="6072188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5578E-6 L 0.26458 -0.3168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" y="-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458 -0.31683 L -0.01042 0.38252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3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648"/>
            <a:ext cx="8459788" cy="252028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66"/>
                </a:solidFill>
              </a:rPr>
              <a:t>Сравнение чисел</a:t>
            </a:r>
            <a:br>
              <a:rPr lang="ru-RU" sz="4800" b="1" dirty="0" smtClean="0">
                <a:solidFill>
                  <a:srgbClr val="FF0066"/>
                </a:solidFill>
              </a:rPr>
            </a:br>
            <a:r>
              <a:rPr lang="ru-RU" sz="4800" b="1" dirty="0">
                <a:solidFill>
                  <a:srgbClr val="FF0066"/>
                </a:solidFill>
              </a:rPr>
              <a:t/>
            </a:r>
            <a:br>
              <a:rPr lang="ru-RU" sz="4800" b="1" dirty="0">
                <a:solidFill>
                  <a:srgbClr val="FF0066"/>
                </a:solidFill>
              </a:rPr>
            </a:br>
            <a:endParaRPr lang="ru-RU" sz="3600" dirty="0">
              <a:solidFill>
                <a:schemeClr val="hlink"/>
              </a:solidFill>
            </a:endParaRPr>
          </a:p>
        </p:txBody>
      </p:sp>
      <p:sp>
        <p:nvSpPr>
          <p:cNvPr id="22" name="Равно 21"/>
          <p:cNvSpPr/>
          <p:nvPr/>
        </p:nvSpPr>
        <p:spPr>
          <a:xfrm>
            <a:off x="3563888" y="2924944"/>
            <a:ext cx="2088232" cy="115212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Нашивка 22"/>
          <p:cNvSpPr/>
          <p:nvPr/>
        </p:nvSpPr>
        <p:spPr>
          <a:xfrm>
            <a:off x="1187624" y="2852936"/>
            <a:ext cx="1080120" cy="129614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Нашивка 23"/>
          <p:cNvSpPr/>
          <p:nvPr/>
        </p:nvSpPr>
        <p:spPr>
          <a:xfrm rot="10800000">
            <a:off x="6588224" y="2708920"/>
            <a:ext cx="1080120" cy="129614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7" name="Picture 7" descr="Картинки по запросу блиц опро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996" y="0"/>
            <a:ext cx="9152996" cy="6864746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Овал 16"/>
          <p:cNvSpPr/>
          <p:nvPr/>
        </p:nvSpPr>
        <p:spPr>
          <a:xfrm>
            <a:off x="4283968" y="1196752"/>
            <a:ext cx="3024336" cy="1656184"/>
          </a:xfrm>
          <a:prstGeom prst="ellips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051720" y="1484784"/>
            <a:ext cx="1008112" cy="9361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827584" y="1484784"/>
            <a:ext cx="1008112" cy="9361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275856" y="1484784"/>
            <a:ext cx="1008112" cy="9361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4572000" y="1484784"/>
            <a:ext cx="1008112" cy="9361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5868144" y="1484784"/>
            <a:ext cx="1008112" cy="9361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051720" y="3140968"/>
            <a:ext cx="1008112" cy="9361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827584" y="3140968"/>
            <a:ext cx="1008112" cy="9361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3275856" y="3140968"/>
            <a:ext cx="1008112" cy="9361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>
            <a:stCxn id="6" idx="3"/>
            <a:endCxn id="11" idx="0"/>
          </p:cNvCxnSpPr>
          <p:nvPr/>
        </p:nvCxnSpPr>
        <p:spPr>
          <a:xfrm>
            <a:off x="1331640" y="2420888"/>
            <a:ext cx="0" cy="72008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55776" y="2420888"/>
            <a:ext cx="0" cy="72008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779912" y="2420888"/>
            <a:ext cx="0" cy="72008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4"/>
          <p:cNvSpPr txBox="1">
            <a:spLocks noChangeArrowheads="1"/>
          </p:cNvSpPr>
          <p:nvPr/>
        </p:nvSpPr>
        <p:spPr>
          <a:xfrm>
            <a:off x="467544" y="4904134"/>
            <a:ext cx="7993062" cy="973138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800" b="0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 – 3 = 2 </a:t>
            </a:r>
            <a:r>
              <a:rPr kumimoji="0" lang="ru-RU" sz="5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больше</a:t>
            </a:r>
          </a:p>
        </p:txBody>
      </p:sp>
      <p:sp>
        <p:nvSpPr>
          <p:cNvPr id="19" name="Rectangle 4"/>
          <p:cNvSpPr txBox="1">
            <a:spLocks noChangeArrowheads="1"/>
          </p:cNvSpPr>
          <p:nvPr/>
        </p:nvSpPr>
        <p:spPr>
          <a:xfrm>
            <a:off x="3923754" y="4256062"/>
            <a:ext cx="1296318" cy="973138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</p:bld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246</TotalTime>
  <Words>162</Words>
  <Application>Microsoft Office PowerPoint</Application>
  <PresentationFormat>Экран (4:3)</PresentationFormat>
  <Paragraphs>31</Paragraphs>
  <Slides>15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Пастель</vt:lpstr>
      <vt:lpstr>Урок математики в 3 классе «Сравнение чисел»</vt:lpstr>
      <vt:lpstr>«Предмет математики настолько серьезен, что полезно не упустить случая, сделать его немного занимательным».                Б. Паскаль </vt:lpstr>
      <vt:lpstr>Минутка чистописания </vt:lpstr>
      <vt:lpstr>Слайд 4</vt:lpstr>
      <vt:lpstr>Слайд 5</vt:lpstr>
      <vt:lpstr>Слайд 6</vt:lpstr>
      <vt:lpstr>Сравнение чисел  </vt:lpstr>
      <vt:lpstr>Слайд 8</vt:lpstr>
      <vt:lpstr>Слайд 9</vt:lpstr>
      <vt:lpstr>Слайд 10</vt:lpstr>
      <vt:lpstr>Слайд 11</vt:lpstr>
      <vt:lpstr>Слайд 12</vt:lpstr>
      <vt:lpstr>Слайд 13</vt:lpstr>
      <vt:lpstr>Задача</vt:lpstr>
      <vt:lpstr>Слайд 15</vt:lpstr>
    </vt:vector>
  </TitlesOfParts>
  <Company>HOUM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Максим Шаповалов</cp:lastModifiedBy>
  <cp:revision>26</cp:revision>
  <dcterms:created xsi:type="dcterms:W3CDTF">2011-03-16T18:04:36Z</dcterms:created>
  <dcterms:modified xsi:type="dcterms:W3CDTF">2016-10-25T20:43:57Z</dcterms:modified>
</cp:coreProperties>
</file>