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3" r:id="rId3"/>
    <p:sldId id="264" r:id="rId4"/>
    <p:sldId id="265" r:id="rId5"/>
    <p:sldId id="267" r:id="rId6"/>
    <p:sldId id="268" r:id="rId7"/>
    <p:sldId id="269" r:id="rId8"/>
    <p:sldId id="270" r:id="rId9"/>
    <p:sldId id="287" r:id="rId10"/>
    <p:sldId id="285" r:id="rId11"/>
    <p:sldId id="286" r:id="rId12"/>
    <p:sldId id="288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003366"/>
    <a:srgbClr val="9900FF"/>
    <a:srgbClr val="FF9900"/>
    <a:srgbClr val="009900"/>
    <a:srgbClr val="CC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978" y="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E95F88-9BB8-4E02-A713-8FFEDF484C8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EA39A0-3E5A-4020-8F63-FB96031BFC7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29C114-3CF9-4483-8C07-35681F07B83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D5D395-F0B6-4DE0-A398-BA229CD2B96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FE71A8-E670-4DB1-87D2-42269D283F4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C9754A-D806-4EE9-9835-976BB3E876C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A0DF0D-35CE-48FE-941F-21D3976DE91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4AF2B3-2862-4943-86AA-6C2BDA77A12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F42121-718C-4E5F-813C-7140A3F4B8C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FACF05-3854-4D43-908E-662A27ACC9E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431047-22C2-44F2-94D0-7E8E6BDC4E7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FBCC1BD-5D7E-482B-B178-0C60FDCB50D8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circle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2743200"/>
            <a:ext cx="8305800" cy="1981200"/>
          </a:xfrm>
        </p:spPr>
        <p:txBody>
          <a:bodyPr/>
          <a:lstStyle/>
          <a:p>
            <a:r>
              <a:rPr lang="ru-RU" dirty="0" smtClean="0"/>
              <a:t>Урок математики в 3 классе </a:t>
            </a:r>
            <a:r>
              <a:rPr lang="ru-RU" b="1" dirty="0" smtClean="0"/>
              <a:t>Решение </a:t>
            </a:r>
            <a:r>
              <a:rPr lang="ru-RU" b="1" dirty="0" smtClean="0"/>
              <a:t>геометрических </a:t>
            </a:r>
            <a:r>
              <a:rPr lang="ru-RU" b="1" dirty="0" smtClean="0"/>
              <a:t>задач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38400" y="4876800"/>
            <a:ext cx="6400800" cy="1752600"/>
          </a:xfrm>
        </p:spPr>
        <p:txBody>
          <a:bodyPr/>
          <a:lstStyle/>
          <a:p>
            <a:pPr algn="r"/>
            <a:r>
              <a:rPr lang="ru-RU" sz="2800" dirty="0" smtClean="0">
                <a:solidFill>
                  <a:schemeClr val="tx1"/>
                </a:solidFill>
              </a:rPr>
              <a:t>Подготовила</a:t>
            </a:r>
            <a:r>
              <a:rPr lang="en-US" sz="2800" dirty="0" smtClean="0">
                <a:solidFill>
                  <a:schemeClr val="tx1"/>
                </a:solidFill>
              </a:rPr>
              <a:t>:</a:t>
            </a:r>
            <a:r>
              <a:rPr lang="ru-RU" sz="2800" dirty="0" smtClean="0">
                <a:solidFill>
                  <a:schemeClr val="tx1"/>
                </a:solidFill>
              </a:rPr>
              <a:t> учитель начальных классов </a:t>
            </a:r>
            <a:r>
              <a:rPr lang="ru-RU" sz="2800" dirty="0" err="1" smtClean="0">
                <a:solidFill>
                  <a:schemeClr val="tx1"/>
                </a:solidFill>
              </a:rPr>
              <a:t>Шаповалова</a:t>
            </a:r>
            <a:r>
              <a:rPr lang="ru-RU" sz="2800" dirty="0" smtClean="0">
                <a:solidFill>
                  <a:schemeClr val="tx1"/>
                </a:solidFill>
              </a:rPr>
              <a:t> Оксана Григорьевна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219200" y="1600200"/>
            <a:ext cx="67866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Муниципальное автономное </a:t>
            </a:r>
            <a:r>
              <a:rPr lang="ru-RU" dirty="0" smtClean="0"/>
              <a:t>общеобразовательное</a:t>
            </a:r>
          </a:p>
          <a:p>
            <a:pPr algn="ctr"/>
            <a:r>
              <a:rPr lang="ru-RU" dirty="0" smtClean="0"/>
              <a:t> учреждение г</a:t>
            </a:r>
            <a:r>
              <a:rPr lang="ru-RU" dirty="0"/>
              <a:t>. </a:t>
            </a:r>
            <a:r>
              <a:rPr lang="ru-RU" dirty="0" smtClean="0"/>
              <a:t>Калининграда  </a:t>
            </a:r>
            <a:r>
              <a:rPr lang="ru-RU" dirty="0" smtClean="0"/>
              <a:t>Гимназия </a:t>
            </a:r>
            <a:r>
              <a:rPr lang="ru-RU" dirty="0"/>
              <a:t>№ 1</a:t>
            </a: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57800" y="274638"/>
            <a:ext cx="4648200" cy="1143000"/>
          </a:xfrm>
        </p:spPr>
        <p:txBody>
          <a:bodyPr/>
          <a:lstStyle/>
          <a:p>
            <a:r>
              <a:rPr lang="ru-RU" dirty="0" smtClean="0"/>
              <a:t>Задача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257800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sz="3600" dirty="0" smtClean="0"/>
              <a:t>14 – 5 = 9 (м)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dirty="0" smtClean="0"/>
              <a:t>9 – 3 = 6 (м)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600" dirty="0" smtClean="0"/>
              <a:t>S</a:t>
            </a:r>
            <a:r>
              <a:rPr lang="en-US" sz="3600" baseline="-25000" dirty="0" smtClean="0"/>
              <a:t>2</a:t>
            </a:r>
            <a:r>
              <a:rPr lang="en-US" sz="3600" dirty="0" smtClean="0"/>
              <a:t> = </a:t>
            </a:r>
            <a:r>
              <a:rPr lang="ru-RU" sz="3600" dirty="0" smtClean="0"/>
              <a:t>а * в</a:t>
            </a:r>
          </a:p>
          <a:p>
            <a:pPr marL="514350" indent="-514350">
              <a:buNone/>
            </a:pPr>
            <a:r>
              <a:rPr lang="ru-RU" sz="3600" dirty="0" smtClean="0"/>
              <a:t>	</a:t>
            </a:r>
            <a:r>
              <a:rPr lang="en-US" sz="3600" dirty="0" smtClean="0"/>
              <a:t>S = </a:t>
            </a:r>
            <a:r>
              <a:rPr lang="ru-RU" sz="3600" dirty="0" smtClean="0"/>
              <a:t>9 * 6</a:t>
            </a:r>
          </a:p>
          <a:p>
            <a:pPr marL="514350" indent="-514350">
              <a:buNone/>
            </a:pPr>
            <a:r>
              <a:rPr lang="ru-RU" sz="3600" dirty="0" smtClean="0"/>
              <a:t>	</a:t>
            </a:r>
            <a:r>
              <a:rPr lang="en-US" sz="3600" dirty="0" smtClean="0"/>
              <a:t>S = </a:t>
            </a:r>
            <a:r>
              <a:rPr lang="ru-RU" sz="3600" dirty="0" smtClean="0"/>
              <a:t>54 м</a:t>
            </a:r>
            <a:r>
              <a:rPr lang="ru-RU" sz="3600" baseline="30000" dirty="0" smtClean="0"/>
              <a:t>2</a:t>
            </a:r>
          </a:p>
          <a:p>
            <a:pPr marL="514350" indent="-514350">
              <a:buNone/>
            </a:pPr>
            <a:endParaRPr lang="ru-RU" sz="3600" dirty="0" smtClean="0"/>
          </a:p>
          <a:p>
            <a:pPr marL="514350" indent="-514350">
              <a:buNone/>
            </a:pPr>
            <a:endParaRPr lang="ru-RU" sz="3600" dirty="0" smtClean="0"/>
          </a:p>
          <a:p>
            <a:pPr marL="514350" indent="-514350">
              <a:buFont typeface="+mj-lt"/>
              <a:buAutoNum type="arabicPeriod"/>
            </a:pPr>
            <a:endParaRPr lang="ru-RU" sz="3600" dirty="0" smtClean="0"/>
          </a:p>
          <a:p>
            <a:pPr marL="514350" indent="-514350">
              <a:buFont typeface="+mj-lt"/>
              <a:buAutoNum type="arabicPeriod"/>
            </a:pPr>
            <a:endParaRPr lang="ru-RU" sz="36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343400" y="1600200"/>
            <a:ext cx="4724400" cy="4525963"/>
          </a:xfrm>
        </p:spPr>
        <p:txBody>
          <a:bodyPr/>
          <a:lstStyle/>
          <a:p>
            <a:pPr marL="514350" indent="-514350">
              <a:buAutoNum type="arabicPeriod" startAt="4"/>
            </a:pPr>
            <a:r>
              <a:rPr lang="en-US" sz="3600" dirty="0" smtClean="0"/>
              <a:t>S</a:t>
            </a:r>
            <a:r>
              <a:rPr lang="ru-RU" sz="3600" baseline="-25000" dirty="0" smtClean="0"/>
              <a:t>1</a:t>
            </a:r>
            <a:r>
              <a:rPr lang="en-US" sz="3600" dirty="0" smtClean="0"/>
              <a:t> = </a:t>
            </a:r>
            <a:r>
              <a:rPr lang="ru-RU" sz="3600" dirty="0" smtClean="0"/>
              <a:t>а * в</a:t>
            </a:r>
          </a:p>
          <a:p>
            <a:pPr marL="514350" indent="-514350">
              <a:buNone/>
            </a:pPr>
            <a:r>
              <a:rPr lang="ru-RU" sz="3600" dirty="0" smtClean="0"/>
              <a:t>	</a:t>
            </a:r>
            <a:r>
              <a:rPr lang="en-US" sz="3600" dirty="0" smtClean="0"/>
              <a:t>S</a:t>
            </a:r>
            <a:r>
              <a:rPr lang="en-US" sz="3600" baseline="-25000" dirty="0" smtClean="0"/>
              <a:t>2</a:t>
            </a:r>
            <a:r>
              <a:rPr lang="en-US" sz="3600" dirty="0" smtClean="0"/>
              <a:t> = </a:t>
            </a:r>
            <a:r>
              <a:rPr lang="ru-RU" sz="3600" dirty="0" smtClean="0"/>
              <a:t>14 * 9</a:t>
            </a:r>
          </a:p>
          <a:p>
            <a:pPr marL="514350" indent="-514350">
              <a:buNone/>
            </a:pPr>
            <a:r>
              <a:rPr lang="ru-RU" sz="3600" dirty="0" smtClean="0"/>
              <a:t>	</a:t>
            </a:r>
            <a:r>
              <a:rPr lang="en-US" sz="3600" dirty="0" smtClean="0"/>
              <a:t>S = </a:t>
            </a:r>
            <a:r>
              <a:rPr lang="ru-RU" sz="3600" dirty="0" smtClean="0"/>
              <a:t> 126 м</a:t>
            </a:r>
            <a:r>
              <a:rPr lang="ru-RU" sz="3600" baseline="30000" dirty="0" smtClean="0"/>
              <a:t>2</a:t>
            </a:r>
          </a:p>
          <a:p>
            <a:pPr marL="514350" indent="-514350">
              <a:buNone/>
            </a:pPr>
            <a:r>
              <a:rPr lang="ru-RU" sz="3600" dirty="0" smtClean="0"/>
              <a:t>5. </a:t>
            </a:r>
            <a:r>
              <a:rPr lang="en-US" sz="3600" dirty="0" smtClean="0"/>
              <a:t>S</a:t>
            </a:r>
            <a:r>
              <a:rPr lang="ru-RU" sz="3600" baseline="-25000" dirty="0" err="1" smtClean="0"/>
              <a:t>цв</a:t>
            </a:r>
            <a:r>
              <a:rPr lang="en-US" sz="3600" dirty="0" smtClean="0"/>
              <a:t> = </a:t>
            </a:r>
            <a:r>
              <a:rPr lang="ru-RU" sz="3600" dirty="0" smtClean="0"/>
              <a:t>126 – 54</a:t>
            </a:r>
          </a:p>
          <a:p>
            <a:pPr marL="514350" indent="-514350">
              <a:buNone/>
            </a:pPr>
            <a:r>
              <a:rPr lang="ru-RU" sz="3600" dirty="0" smtClean="0"/>
              <a:t>	</a:t>
            </a:r>
            <a:r>
              <a:rPr lang="en-US" sz="3600" dirty="0" smtClean="0"/>
              <a:t>S</a:t>
            </a:r>
            <a:r>
              <a:rPr lang="ru-RU" sz="3600" baseline="-25000" dirty="0" err="1" smtClean="0"/>
              <a:t>цв</a:t>
            </a:r>
            <a:r>
              <a:rPr lang="en-US" sz="3600" dirty="0" smtClean="0"/>
              <a:t> = </a:t>
            </a:r>
            <a:r>
              <a:rPr lang="ru-RU" sz="3600" dirty="0" smtClean="0"/>
              <a:t>72 м</a:t>
            </a:r>
            <a:r>
              <a:rPr lang="ru-RU" sz="3600" baseline="30000" dirty="0" smtClean="0"/>
              <a:t>2</a:t>
            </a:r>
            <a:endParaRPr lang="ru-RU" sz="3600" dirty="0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381000" y="5334000"/>
            <a:ext cx="82296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Ответ: 72 м</a:t>
            </a:r>
            <a:r>
              <a:rPr lang="ru-RU" sz="4200" baseline="30000" dirty="0" smtClean="0">
                <a:latin typeface="Times New Roman" pitchFamily="18" charset="0"/>
                <a:cs typeface="Times New Roman" pitchFamily="18" charset="0"/>
              </a:rPr>
              <a:t>2  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площадь цветника.</a:t>
            </a:r>
            <a:r>
              <a:rPr lang="en-US" sz="4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4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CCI12102016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 l="12981" t="52192" r="41641" b="29288"/>
          <a:stretch>
            <a:fillRect/>
          </a:stretch>
        </p:blipFill>
        <p:spPr>
          <a:xfrm>
            <a:off x="228600" y="1676400"/>
            <a:ext cx="5264727" cy="304800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05400" y="1524000"/>
            <a:ext cx="4038600" cy="5105400"/>
          </a:xfrm>
        </p:spPr>
        <p:txBody>
          <a:bodyPr/>
          <a:lstStyle/>
          <a:p>
            <a:pPr marL="514350" indent="-514350">
              <a:buNone/>
            </a:pPr>
            <a:r>
              <a:rPr lang="ru-RU" dirty="0" smtClean="0"/>
              <a:t>1</a:t>
            </a:r>
            <a:r>
              <a:rPr lang="en-US" dirty="0" smtClean="0"/>
              <a:t>.   S</a:t>
            </a:r>
            <a:r>
              <a:rPr lang="ru-RU" baseline="-25000" dirty="0" smtClean="0"/>
              <a:t>1</a:t>
            </a:r>
            <a:r>
              <a:rPr lang="en-US" dirty="0" smtClean="0"/>
              <a:t> = </a:t>
            </a:r>
            <a:r>
              <a:rPr lang="ru-RU" dirty="0" smtClean="0"/>
              <a:t>а * в</a:t>
            </a:r>
          </a:p>
          <a:p>
            <a:pPr marL="514350" indent="-514350">
              <a:buNone/>
            </a:pPr>
            <a:r>
              <a:rPr lang="ru-RU" dirty="0" smtClean="0"/>
              <a:t>	</a:t>
            </a:r>
            <a:r>
              <a:rPr lang="en-US" dirty="0" smtClean="0"/>
              <a:t>S</a:t>
            </a:r>
            <a:r>
              <a:rPr lang="ru-RU" baseline="-25000" dirty="0" smtClean="0"/>
              <a:t> 1</a:t>
            </a:r>
            <a:r>
              <a:rPr lang="en-US" dirty="0" smtClean="0"/>
              <a:t> = </a:t>
            </a:r>
            <a:r>
              <a:rPr lang="ru-RU" dirty="0" smtClean="0"/>
              <a:t>9 * 5</a:t>
            </a:r>
          </a:p>
          <a:p>
            <a:pPr marL="514350" indent="-514350">
              <a:buNone/>
            </a:pPr>
            <a:r>
              <a:rPr lang="ru-RU" dirty="0" smtClean="0"/>
              <a:t>	</a:t>
            </a:r>
            <a:r>
              <a:rPr lang="en-US" dirty="0" smtClean="0"/>
              <a:t>S</a:t>
            </a:r>
            <a:r>
              <a:rPr lang="ru-RU" baseline="-25000" dirty="0" smtClean="0"/>
              <a:t> 1</a:t>
            </a:r>
            <a:r>
              <a:rPr lang="en-US" dirty="0" smtClean="0"/>
              <a:t> = </a:t>
            </a:r>
            <a:r>
              <a:rPr lang="ru-RU" dirty="0" smtClean="0"/>
              <a:t> 45 м</a:t>
            </a:r>
            <a:r>
              <a:rPr lang="ru-RU" baseline="30000" dirty="0" smtClean="0"/>
              <a:t>2</a:t>
            </a:r>
          </a:p>
          <a:p>
            <a:pPr marL="514350" indent="-514350">
              <a:buNone/>
            </a:pPr>
            <a:r>
              <a:rPr lang="en-US" dirty="0" smtClean="0"/>
              <a:t>2</a:t>
            </a:r>
            <a:r>
              <a:rPr lang="ru-RU" dirty="0" smtClean="0"/>
              <a:t>. </a:t>
            </a:r>
            <a:r>
              <a:rPr lang="en-US" dirty="0" smtClean="0"/>
              <a:t>14 – 5 = 9(</a:t>
            </a:r>
            <a:r>
              <a:rPr lang="ru-RU" dirty="0" smtClean="0"/>
              <a:t>м</a:t>
            </a:r>
            <a:r>
              <a:rPr lang="en-US" dirty="0" smtClean="0"/>
              <a:t>)</a:t>
            </a:r>
            <a:endParaRPr lang="ru-RU" dirty="0" smtClean="0"/>
          </a:p>
          <a:p>
            <a:pPr marL="514350" indent="-514350">
              <a:buNone/>
            </a:pPr>
            <a:r>
              <a:rPr lang="ru-RU" dirty="0" smtClean="0"/>
              <a:t>3</a:t>
            </a:r>
            <a:r>
              <a:rPr lang="en-US" dirty="0" smtClean="0"/>
              <a:t>. S</a:t>
            </a:r>
            <a:r>
              <a:rPr lang="en-US" baseline="-25000" dirty="0" smtClean="0"/>
              <a:t>2</a:t>
            </a:r>
            <a:r>
              <a:rPr lang="en-US" dirty="0" smtClean="0"/>
              <a:t> = </a:t>
            </a:r>
            <a:r>
              <a:rPr lang="ru-RU" dirty="0" smtClean="0"/>
              <a:t>а * в</a:t>
            </a:r>
          </a:p>
          <a:p>
            <a:pPr marL="514350" indent="-514350">
              <a:buNone/>
            </a:pPr>
            <a:r>
              <a:rPr lang="ru-RU" dirty="0" smtClean="0"/>
              <a:t>	</a:t>
            </a:r>
            <a:r>
              <a:rPr lang="en-US" dirty="0" smtClean="0"/>
              <a:t>S</a:t>
            </a:r>
            <a:r>
              <a:rPr lang="en-US" baseline="-25000" dirty="0" smtClean="0"/>
              <a:t>2</a:t>
            </a:r>
            <a:r>
              <a:rPr lang="en-US" dirty="0" smtClean="0"/>
              <a:t> = 9</a:t>
            </a:r>
            <a:r>
              <a:rPr lang="ru-RU" dirty="0" smtClean="0"/>
              <a:t> * </a:t>
            </a:r>
            <a:r>
              <a:rPr lang="en-US" dirty="0" smtClean="0"/>
              <a:t>3</a:t>
            </a:r>
          </a:p>
          <a:p>
            <a:pPr marL="514350" indent="-514350">
              <a:buNone/>
            </a:pPr>
            <a:r>
              <a:rPr lang="en-US" dirty="0" smtClean="0"/>
              <a:t>	S</a:t>
            </a:r>
            <a:r>
              <a:rPr lang="en-US" baseline="-25000" dirty="0" smtClean="0"/>
              <a:t>2</a:t>
            </a:r>
            <a:r>
              <a:rPr lang="en-US" dirty="0" smtClean="0"/>
              <a:t> = 27 </a:t>
            </a:r>
            <a:r>
              <a:rPr lang="ru-RU" dirty="0" smtClean="0"/>
              <a:t>м</a:t>
            </a:r>
            <a:r>
              <a:rPr lang="ru-RU" baseline="30000" dirty="0" smtClean="0"/>
              <a:t>2</a:t>
            </a:r>
            <a:endParaRPr lang="en-US" baseline="30000" dirty="0" smtClean="0"/>
          </a:p>
          <a:p>
            <a:pPr marL="514350" indent="-514350">
              <a:buNone/>
            </a:pPr>
            <a:r>
              <a:rPr lang="en-US" dirty="0" smtClean="0"/>
              <a:t>4. S</a:t>
            </a:r>
            <a:r>
              <a:rPr lang="ru-RU" baseline="-25000" dirty="0" err="1" smtClean="0"/>
              <a:t>цв</a:t>
            </a:r>
            <a:r>
              <a:rPr lang="en-US" dirty="0" smtClean="0"/>
              <a:t> = S</a:t>
            </a:r>
            <a:r>
              <a:rPr lang="ru-RU" baseline="-25000" dirty="0" smtClean="0"/>
              <a:t>1</a:t>
            </a:r>
            <a:r>
              <a:rPr lang="en-US" baseline="-25000" dirty="0" smtClean="0"/>
              <a:t> </a:t>
            </a:r>
            <a:r>
              <a:rPr lang="en-US" dirty="0" smtClean="0"/>
              <a:t>+</a:t>
            </a:r>
            <a:r>
              <a:rPr lang="en-US" baseline="-25000" dirty="0" smtClean="0"/>
              <a:t> </a:t>
            </a:r>
            <a:r>
              <a:rPr lang="en-US" dirty="0" smtClean="0"/>
              <a:t>S</a:t>
            </a:r>
            <a:r>
              <a:rPr lang="en-US" baseline="-25000" dirty="0" smtClean="0"/>
              <a:t>2</a:t>
            </a:r>
            <a:endParaRPr lang="ru-RU" dirty="0" smtClean="0"/>
          </a:p>
          <a:p>
            <a:pPr marL="514350" indent="-514350">
              <a:buNone/>
            </a:pPr>
            <a:r>
              <a:rPr lang="ru-RU" dirty="0" smtClean="0"/>
              <a:t>	</a:t>
            </a:r>
            <a:r>
              <a:rPr lang="en-US" dirty="0" smtClean="0"/>
              <a:t>S</a:t>
            </a:r>
            <a:r>
              <a:rPr lang="ru-RU" baseline="-25000" dirty="0" err="1" smtClean="0"/>
              <a:t>цв</a:t>
            </a:r>
            <a:r>
              <a:rPr lang="en-US" dirty="0" smtClean="0"/>
              <a:t> = 45 + 27</a:t>
            </a:r>
          </a:p>
          <a:p>
            <a:pPr marL="514350" indent="-514350">
              <a:buNone/>
            </a:pPr>
            <a:r>
              <a:rPr lang="en-US" dirty="0" smtClean="0"/>
              <a:t>	S</a:t>
            </a:r>
            <a:r>
              <a:rPr lang="ru-RU" baseline="-25000" dirty="0" err="1" smtClean="0"/>
              <a:t>цв</a:t>
            </a:r>
            <a:r>
              <a:rPr lang="en-US" dirty="0" smtClean="0"/>
              <a:t> = 72 </a:t>
            </a:r>
            <a:r>
              <a:rPr lang="ru-RU" dirty="0" smtClean="0"/>
              <a:t>м</a:t>
            </a:r>
            <a:r>
              <a:rPr lang="ru-RU" baseline="30000" dirty="0" smtClean="0"/>
              <a:t>2</a:t>
            </a:r>
            <a:endParaRPr lang="ru-RU" dirty="0" smtClean="0"/>
          </a:p>
          <a:p>
            <a:pPr marL="514350" indent="-514350">
              <a:buNone/>
            </a:pP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81000" y="5334000"/>
            <a:ext cx="4572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Ответ: 72 м</a:t>
            </a:r>
            <a:r>
              <a:rPr lang="ru-RU" sz="4200" baseline="30000" dirty="0" smtClean="0">
                <a:latin typeface="Times New Roman" pitchFamily="18" charset="0"/>
                <a:cs typeface="Times New Roman" pitchFamily="18" charset="0"/>
              </a:rPr>
              <a:t>2  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площадь цветника.</a:t>
            </a:r>
            <a:endParaRPr lang="ru-RU" sz="4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048000" y="1600200"/>
            <a:ext cx="5638800" cy="452596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b="1" dirty="0" smtClean="0"/>
              <a:t>Я все понял и справился с заданиями</a:t>
            </a:r>
          </a:p>
          <a:p>
            <a:pPr>
              <a:lnSpc>
                <a:spcPct val="150000"/>
              </a:lnSpc>
            </a:pPr>
            <a:r>
              <a:rPr lang="ru-RU" b="1" dirty="0" smtClean="0"/>
              <a:t>Я все понял</a:t>
            </a:r>
            <a:r>
              <a:rPr lang="en-US" b="1" dirty="0" smtClean="0"/>
              <a:t>,</a:t>
            </a:r>
            <a:r>
              <a:rPr lang="ru-RU" b="1" dirty="0" smtClean="0"/>
              <a:t> но было трудно выполнять задания</a:t>
            </a:r>
          </a:p>
          <a:p>
            <a:pPr>
              <a:lnSpc>
                <a:spcPct val="150000"/>
              </a:lnSpc>
            </a:pPr>
            <a:r>
              <a:rPr lang="ru-RU" b="1" dirty="0" smtClean="0"/>
              <a:t>У меня не все получилось</a:t>
            </a:r>
            <a:endParaRPr lang="ru-RU" b="1" dirty="0"/>
          </a:p>
        </p:txBody>
      </p:sp>
      <p:sp>
        <p:nvSpPr>
          <p:cNvPr id="5" name="Улыбающееся лицо 4"/>
          <p:cNvSpPr/>
          <p:nvPr/>
        </p:nvSpPr>
        <p:spPr>
          <a:xfrm>
            <a:off x="609600" y="1752600"/>
            <a:ext cx="2362200" cy="2286000"/>
          </a:xfrm>
          <a:prstGeom prst="smileyFac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95400"/>
            <a:ext cx="8229600" cy="1143000"/>
          </a:xfrm>
        </p:spPr>
        <p:txBody>
          <a:bodyPr/>
          <a:lstStyle/>
          <a:p>
            <a:r>
              <a:rPr lang="ru-RU" dirty="0" smtClean="0"/>
              <a:t>Устный счёт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276600"/>
            <a:ext cx="1828800" cy="2438400"/>
          </a:xfrm>
        </p:spPr>
        <p:txBody>
          <a:bodyPr/>
          <a:lstStyle/>
          <a:p>
            <a:pPr>
              <a:buNone/>
            </a:pPr>
            <a:r>
              <a:rPr lang="ru-RU" sz="4200" dirty="0" smtClean="0"/>
              <a:t>437</a:t>
            </a:r>
          </a:p>
          <a:p>
            <a:pPr>
              <a:buNone/>
            </a:pPr>
            <a:r>
              <a:rPr lang="ru-RU" sz="4200" u="sng" dirty="0" smtClean="0"/>
              <a:t>269</a:t>
            </a:r>
          </a:p>
          <a:p>
            <a:pPr>
              <a:buNone/>
            </a:pPr>
            <a:r>
              <a:rPr lang="ru-RU" sz="4200" dirty="0" smtClean="0"/>
              <a:t>695</a:t>
            </a:r>
          </a:p>
          <a:p>
            <a:pPr>
              <a:buNone/>
            </a:pPr>
            <a:endParaRPr lang="ru-RU" sz="4200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 bwMode="auto">
          <a:xfrm>
            <a:off x="609600" y="2438400"/>
            <a:ext cx="82296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 bwMode="auto">
          <a:xfrm>
            <a:off x="2057400" y="3276600"/>
            <a:ext cx="18288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247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4200" u="sng" kern="0" dirty="0" smtClean="0">
                <a:latin typeface="+mn-lt"/>
              </a:rPr>
              <a:t>457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200" b="0" i="0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692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4200" b="0" i="0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 bwMode="auto">
          <a:xfrm>
            <a:off x="4114800" y="3352800"/>
            <a:ext cx="18288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200" b="0" i="0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*7*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4200" u="sng" kern="0" dirty="0" smtClean="0">
                <a:latin typeface="+mn-lt"/>
              </a:rPr>
              <a:t>2*1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200" b="0" i="0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701</a:t>
            </a:r>
            <a:endParaRPr lang="ru-RU" sz="4200" kern="0" dirty="0" smtClean="0">
              <a:latin typeface="+mn-lt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4200" b="0" i="0" u="sng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 bwMode="auto">
          <a:xfrm>
            <a:off x="6096000" y="3276600"/>
            <a:ext cx="18288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9*8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4200" u="sng" kern="0" dirty="0" smtClean="0">
                <a:latin typeface="+mn-lt"/>
              </a:rPr>
              <a:t>*3*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200" b="0" i="0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692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ru-RU" sz="4200" kern="0" dirty="0" smtClean="0">
              <a:latin typeface="+mn-lt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4200" b="0" i="0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4200" b="0" i="0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71600"/>
            <a:ext cx="4800600" cy="4525963"/>
          </a:xfrm>
        </p:spPr>
        <p:txBody>
          <a:bodyPr/>
          <a:lstStyle/>
          <a:p>
            <a:pPr marL="514350" indent="-514350">
              <a:lnSpc>
                <a:spcPct val="150000"/>
              </a:lnSpc>
              <a:buFont typeface="+mj-lt"/>
              <a:buAutoNum type="arabicParenR"/>
            </a:pPr>
            <a:r>
              <a:rPr lang="ru-RU" sz="4200" dirty="0" smtClean="0"/>
              <a:t>29 + 17 + 131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arenR"/>
            </a:pPr>
            <a:r>
              <a:rPr lang="ru-RU" sz="4200" dirty="0" smtClean="0"/>
              <a:t>129 + 102 + 21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arenR"/>
            </a:pPr>
            <a:r>
              <a:rPr lang="ru-RU" sz="4200" dirty="0" smtClean="0"/>
              <a:t>647 * 0 + 17 * 3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arenR"/>
            </a:pPr>
            <a:r>
              <a:rPr lang="ru-RU" sz="4200" dirty="0" smtClean="0"/>
              <a:t>(30 + 54) : 6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arenR"/>
            </a:pPr>
            <a:r>
              <a:rPr lang="ru-RU" sz="4200" dirty="0" smtClean="0"/>
              <a:t>(49 + 35) : 7</a:t>
            </a:r>
            <a:endParaRPr lang="ru-RU" sz="4200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 bwMode="auto">
          <a:xfrm>
            <a:off x="5257800" y="1371600"/>
            <a:ext cx="2438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177</a:t>
            </a:r>
          </a:p>
        </p:txBody>
      </p:sp>
      <p:sp>
        <p:nvSpPr>
          <p:cNvPr id="5" name="Содержимое 2"/>
          <p:cNvSpPr txBox="1">
            <a:spLocks/>
          </p:cNvSpPr>
          <p:nvPr/>
        </p:nvSpPr>
        <p:spPr bwMode="auto">
          <a:xfrm>
            <a:off x="5257800" y="2438400"/>
            <a:ext cx="2438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252</a:t>
            </a:r>
          </a:p>
        </p:txBody>
      </p:sp>
      <p:sp>
        <p:nvSpPr>
          <p:cNvPr id="6" name="Содержимое 2"/>
          <p:cNvSpPr txBox="1">
            <a:spLocks/>
          </p:cNvSpPr>
          <p:nvPr/>
        </p:nvSpPr>
        <p:spPr bwMode="auto">
          <a:xfrm>
            <a:off x="5334000" y="3505200"/>
            <a:ext cx="2438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4200" kern="0" dirty="0" smtClean="0">
                <a:latin typeface="+mn-lt"/>
              </a:rPr>
              <a:t>51</a:t>
            </a:r>
            <a:endParaRPr kumimoji="0" lang="ru-RU" sz="4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 bwMode="auto">
          <a:xfrm>
            <a:off x="5334000" y="4648200"/>
            <a:ext cx="2438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14</a:t>
            </a:r>
          </a:p>
        </p:txBody>
      </p:sp>
      <p:sp>
        <p:nvSpPr>
          <p:cNvPr id="8" name="Содержимое 2"/>
          <p:cNvSpPr txBox="1">
            <a:spLocks/>
          </p:cNvSpPr>
          <p:nvPr/>
        </p:nvSpPr>
        <p:spPr bwMode="auto">
          <a:xfrm>
            <a:off x="5334000" y="5715000"/>
            <a:ext cx="2438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12</a:t>
            </a: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438400"/>
            <a:ext cx="9144000" cy="3687763"/>
          </a:xfrm>
        </p:spPr>
        <p:txBody>
          <a:bodyPr/>
          <a:lstStyle/>
          <a:p>
            <a:pPr>
              <a:buNone/>
            </a:pPr>
            <a:r>
              <a:rPr lang="ru-RU" sz="4800" dirty="0" smtClean="0"/>
              <a:t>706	704	701	?	692 …</a:t>
            </a:r>
            <a:endParaRPr lang="ru-RU" sz="4800" dirty="0"/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81000" y="1219200"/>
            <a:ext cx="8229600" cy="1143000"/>
          </a:xfrm>
        </p:spPr>
        <p:txBody>
          <a:bodyPr/>
          <a:lstStyle/>
          <a:p>
            <a:r>
              <a:rPr lang="ru-RU" sz="2800" dirty="0" smtClean="0"/>
              <a:t>Назови сторону квадрата, Р которого равна 12</a:t>
            </a:r>
            <a:endParaRPr lang="ru-RU" sz="2800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half" idx="1"/>
          </p:nvPr>
        </p:nvGraphicFramePr>
        <p:xfrm>
          <a:off x="228600" y="2057400"/>
          <a:ext cx="2057400" cy="475488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2057400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4800" dirty="0" smtClean="0"/>
                        <a:t>Р</a:t>
                      </a:r>
                      <a:endParaRPr lang="ru-RU" sz="48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4800" dirty="0" smtClean="0"/>
                        <a:t>12</a:t>
                      </a:r>
                      <a:endParaRPr lang="ru-RU" sz="4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4800" dirty="0" smtClean="0"/>
                        <a:t>12</a:t>
                      </a:r>
                      <a:endParaRPr lang="ru-RU" sz="4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4800" dirty="0" smtClean="0"/>
                        <a:t>12</a:t>
                      </a:r>
                      <a:endParaRPr lang="ru-RU" sz="48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Содержимое 7"/>
          <p:cNvGraphicFramePr>
            <a:graphicFrameLocks noGrp="1"/>
          </p:cNvGraphicFramePr>
          <p:nvPr>
            <p:ph sz="half" idx="2"/>
          </p:nvPr>
        </p:nvGraphicFramePr>
        <p:xfrm>
          <a:off x="2362200" y="2057400"/>
          <a:ext cx="4038600" cy="475488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1346200"/>
                <a:gridCol w="1346200"/>
                <a:gridCol w="1346200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4800" dirty="0" smtClean="0"/>
                        <a:t>а</a:t>
                      </a:r>
                      <a:endParaRPr lang="ru-RU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4800" dirty="0" smtClean="0"/>
                        <a:t>в</a:t>
                      </a:r>
                      <a:endParaRPr lang="ru-RU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4800" dirty="0" smtClean="0"/>
                        <a:t>S</a:t>
                      </a:r>
                      <a:endParaRPr lang="ru-RU" sz="4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ru-RU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ru-RU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ru-RU" sz="48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ru-RU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ru-RU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ru-RU" sz="4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ru-RU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ru-RU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ru-RU" sz="4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Содержимое 2"/>
          <p:cNvSpPr txBox="1">
            <a:spLocks/>
          </p:cNvSpPr>
          <p:nvPr/>
        </p:nvSpPr>
        <p:spPr bwMode="auto">
          <a:xfrm>
            <a:off x="2743200" y="3276600"/>
            <a:ext cx="914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</a:p>
        </p:txBody>
      </p:sp>
      <p:sp>
        <p:nvSpPr>
          <p:cNvPr id="10" name="Содержимое 2"/>
          <p:cNvSpPr txBox="1">
            <a:spLocks/>
          </p:cNvSpPr>
          <p:nvPr/>
        </p:nvSpPr>
        <p:spPr bwMode="auto">
          <a:xfrm>
            <a:off x="4114800" y="3276600"/>
            <a:ext cx="914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endParaRPr kumimoji="0" lang="ru-RU" sz="4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Содержимое 2"/>
          <p:cNvSpPr txBox="1">
            <a:spLocks/>
          </p:cNvSpPr>
          <p:nvPr/>
        </p:nvSpPr>
        <p:spPr bwMode="auto">
          <a:xfrm>
            <a:off x="5334000" y="3276600"/>
            <a:ext cx="914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4800" kern="0" dirty="0">
                <a:latin typeface="+mn-lt"/>
              </a:rPr>
              <a:t>9</a:t>
            </a:r>
            <a:endParaRPr kumimoji="0" lang="ru-RU" sz="4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Содержимое 2"/>
          <p:cNvSpPr txBox="1">
            <a:spLocks/>
          </p:cNvSpPr>
          <p:nvPr/>
        </p:nvSpPr>
        <p:spPr bwMode="auto">
          <a:xfrm>
            <a:off x="2743200" y="4343400"/>
            <a:ext cx="914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4800" kern="0" dirty="0">
                <a:latin typeface="+mn-lt"/>
              </a:rPr>
              <a:t>5</a:t>
            </a:r>
            <a:endParaRPr kumimoji="0" lang="ru-RU" sz="4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Содержимое 2"/>
          <p:cNvSpPr txBox="1">
            <a:spLocks/>
          </p:cNvSpPr>
          <p:nvPr/>
        </p:nvSpPr>
        <p:spPr bwMode="auto">
          <a:xfrm>
            <a:off x="4114800" y="4343400"/>
            <a:ext cx="914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4800" kern="0" dirty="0">
                <a:latin typeface="+mn-lt"/>
              </a:rPr>
              <a:t>1</a:t>
            </a:r>
            <a:endParaRPr kumimoji="0" lang="ru-RU" sz="4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Содержимое 2"/>
          <p:cNvSpPr txBox="1">
            <a:spLocks/>
          </p:cNvSpPr>
          <p:nvPr/>
        </p:nvSpPr>
        <p:spPr bwMode="auto">
          <a:xfrm>
            <a:off x="5334000" y="4343400"/>
            <a:ext cx="914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4800" kern="0" dirty="0">
                <a:latin typeface="+mn-lt"/>
              </a:rPr>
              <a:t>5</a:t>
            </a:r>
            <a:endParaRPr kumimoji="0" lang="ru-RU" sz="4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Содержимое 2"/>
          <p:cNvSpPr txBox="1">
            <a:spLocks/>
          </p:cNvSpPr>
          <p:nvPr/>
        </p:nvSpPr>
        <p:spPr bwMode="auto">
          <a:xfrm>
            <a:off x="2819400" y="5791200"/>
            <a:ext cx="914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4800" kern="0" dirty="0">
                <a:latin typeface="+mn-lt"/>
              </a:rPr>
              <a:t>2</a:t>
            </a:r>
            <a:endParaRPr kumimoji="0" lang="ru-RU" sz="4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Содержимое 2"/>
          <p:cNvSpPr txBox="1">
            <a:spLocks/>
          </p:cNvSpPr>
          <p:nvPr/>
        </p:nvSpPr>
        <p:spPr bwMode="auto">
          <a:xfrm>
            <a:off x="4114800" y="5791200"/>
            <a:ext cx="914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4800" kern="0" dirty="0">
                <a:latin typeface="+mn-lt"/>
              </a:rPr>
              <a:t>4</a:t>
            </a:r>
            <a:endParaRPr kumimoji="0" lang="ru-RU" sz="4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" name="Содержимое 2"/>
          <p:cNvSpPr txBox="1">
            <a:spLocks/>
          </p:cNvSpPr>
          <p:nvPr/>
        </p:nvSpPr>
        <p:spPr bwMode="auto">
          <a:xfrm>
            <a:off x="5410200" y="5791200"/>
            <a:ext cx="914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4800" kern="0" dirty="0">
                <a:latin typeface="+mn-lt"/>
              </a:rPr>
              <a:t>8</a:t>
            </a:r>
            <a:endParaRPr kumimoji="0" lang="ru-RU" sz="4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295400"/>
            <a:ext cx="9144000" cy="1143000"/>
          </a:xfrm>
        </p:spPr>
        <p:txBody>
          <a:bodyPr/>
          <a:lstStyle/>
          <a:p>
            <a:r>
              <a:rPr lang="ru-RU" sz="3000" dirty="0" smtClean="0"/>
              <a:t>Какой из знаков сравнения вам не пригодится?</a:t>
            </a:r>
            <a:endParaRPr lang="ru-RU" sz="30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81000" y="2209800"/>
            <a:ext cx="8763000" cy="3916363"/>
          </a:xfrm>
        </p:spPr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ru-RU" sz="5400" dirty="0" smtClean="0"/>
              <a:t>13 дм 6 см   </a:t>
            </a:r>
            <a:r>
              <a:rPr lang="ru-RU" sz="5400" baseline="30000" dirty="0" smtClean="0"/>
              <a:t>*</a:t>
            </a:r>
            <a:r>
              <a:rPr lang="ru-RU" sz="5400" dirty="0" smtClean="0"/>
              <a:t>     1 м 36 см</a:t>
            </a:r>
          </a:p>
          <a:p>
            <a:pPr>
              <a:lnSpc>
                <a:spcPct val="150000"/>
              </a:lnSpc>
              <a:buNone/>
            </a:pPr>
            <a:r>
              <a:rPr lang="ru-RU" sz="5400" dirty="0" smtClean="0"/>
              <a:t>64 дм           </a:t>
            </a:r>
            <a:r>
              <a:rPr lang="ru-RU" sz="5400" baseline="30000" dirty="0" smtClean="0"/>
              <a:t>*</a:t>
            </a:r>
            <a:r>
              <a:rPr lang="ru-RU" sz="5400" dirty="0" smtClean="0"/>
              <a:t>      604 см</a:t>
            </a:r>
          </a:p>
          <a:p>
            <a:pPr>
              <a:lnSpc>
                <a:spcPct val="150000"/>
              </a:lnSpc>
              <a:buNone/>
            </a:pPr>
            <a:r>
              <a:rPr lang="ru-RU" sz="5400" dirty="0" smtClean="0"/>
              <a:t>5 см </a:t>
            </a:r>
            <a:r>
              <a:rPr lang="ru-RU" sz="5400" baseline="30000" dirty="0" smtClean="0"/>
              <a:t>2                 *         </a:t>
            </a:r>
            <a:r>
              <a:rPr lang="ru-RU" sz="5400" dirty="0" smtClean="0"/>
              <a:t>400 см</a:t>
            </a:r>
            <a:r>
              <a:rPr lang="ru-RU" sz="5400" baseline="30000" dirty="0" smtClean="0"/>
              <a:t> 2</a:t>
            </a:r>
            <a:endParaRPr lang="ru-RU" sz="5400" baseline="30000" dirty="0"/>
          </a:p>
        </p:txBody>
      </p:sp>
      <p:sp>
        <p:nvSpPr>
          <p:cNvPr id="5" name="Нашивка 4"/>
          <p:cNvSpPr/>
          <p:nvPr/>
        </p:nvSpPr>
        <p:spPr>
          <a:xfrm>
            <a:off x="609600" y="457200"/>
            <a:ext cx="304800" cy="3810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Нашивка 5"/>
          <p:cNvSpPr/>
          <p:nvPr/>
        </p:nvSpPr>
        <p:spPr>
          <a:xfrm rot="10800000" flipV="1">
            <a:off x="7924800" y="381000"/>
            <a:ext cx="304800" cy="3810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Равно 6"/>
          <p:cNvSpPr/>
          <p:nvPr/>
        </p:nvSpPr>
        <p:spPr>
          <a:xfrm>
            <a:off x="4038600" y="838200"/>
            <a:ext cx="838200" cy="45720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Нашивка 7"/>
          <p:cNvSpPr/>
          <p:nvPr/>
        </p:nvSpPr>
        <p:spPr>
          <a:xfrm>
            <a:off x="609600" y="457200"/>
            <a:ext cx="304800" cy="3810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25 4.27746E-6 L 0.0125 0.2499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4.73988E-6 L 0.41667 0.5271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8" y="2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4.73988E-6 L 0.40834 0.70474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4" y="3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371600"/>
            <a:ext cx="8229600" cy="1143000"/>
          </a:xfrm>
        </p:spPr>
        <p:txBody>
          <a:bodyPr/>
          <a:lstStyle/>
          <a:p>
            <a:r>
              <a:rPr lang="ru-RU" dirty="0" smtClean="0"/>
              <a:t>Работа в парах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half" idx="1"/>
          </p:nvPr>
        </p:nvGraphicFramePr>
        <p:xfrm>
          <a:off x="304800" y="3124200"/>
          <a:ext cx="8382000" cy="288036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2095500"/>
                <a:gridCol w="2095500"/>
                <a:gridCol w="2095500"/>
                <a:gridCol w="2095500"/>
              </a:tblGrid>
              <a:tr h="7366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3800" dirty="0" smtClean="0">
                          <a:latin typeface="Times New Roman" pitchFamily="18" charset="0"/>
                          <a:cs typeface="Times New Roman" pitchFamily="18" charset="0"/>
                        </a:rPr>
                        <a:t>Длина</a:t>
                      </a:r>
                      <a:endParaRPr lang="ru-RU" sz="3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3800" dirty="0" smtClean="0">
                          <a:latin typeface="Times New Roman" pitchFamily="18" charset="0"/>
                          <a:cs typeface="Times New Roman" pitchFamily="18" charset="0"/>
                        </a:rPr>
                        <a:t>Ширина</a:t>
                      </a:r>
                      <a:endParaRPr lang="ru-RU" sz="3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3800" dirty="0" smtClean="0">
                          <a:latin typeface="Times New Roman" pitchFamily="18" charset="0"/>
                          <a:cs typeface="Times New Roman" pitchFamily="18" charset="0"/>
                        </a:rPr>
                        <a:t>Р пр.</a:t>
                      </a:r>
                      <a:endParaRPr lang="ru-RU" sz="3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3800" dirty="0" smtClean="0"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r>
                        <a:rPr lang="ru-RU" sz="3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пр.</a:t>
                      </a:r>
                      <a:endParaRPr lang="ru-RU" sz="3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366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3800" dirty="0" smtClean="0">
                          <a:latin typeface="Times New Roman" pitchFamily="18" charset="0"/>
                          <a:cs typeface="Times New Roman" pitchFamily="18" charset="0"/>
                        </a:rPr>
                        <a:t>5 м</a:t>
                      </a:r>
                      <a:endParaRPr lang="ru-RU" sz="3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3800" dirty="0" smtClean="0">
                          <a:latin typeface="Times New Roman" pitchFamily="18" charset="0"/>
                          <a:cs typeface="Times New Roman" pitchFamily="18" charset="0"/>
                        </a:rPr>
                        <a:t>? </a:t>
                      </a:r>
                      <a:endParaRPr lang="ru-RU" sz="3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3800" dirty="0" smtClean="0">
                          <a:latin typeface="Times New Roman" pitchFamily="18" charset="0"/>
                          <a:cs typeface="Times New Roman" pitchFamily="18" charset="0"/>
                        </a:rPr>
                        <a:t>18 м</a:t>
                      </a:r>
                      <a:endParaRPr lang="ru-RU" sz="3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3800" dirty="0" smtClean="0">
                          <a:latin typeface="Times New Roman" pitchFamily="18" charset="0"/>
                          <a:cs typeface="Times New Roman" pitchFamily="18" charset="0"/>
                        </a:rPr>
                        <a:t>?</a:t>
                      </a:r>
                      <a:endParaRPr lang="ru-RU" sz="3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366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3800" dirty="0" smtClean="0">
                          <a:latin typeface="Times New Roman" pitchFamily="18" charset="0"/>
                          <a:cs typeface="Times New Roman" pitchFamily="18" charset="0"/>
                        </a:rPr>
                        <a:t>?</a:t>
                      </a:r>
                      <a:endParaRPr lang="ru-RU" sz="3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3800" dirty="0" smtClean="0">
                          <a:latin typeface="Times New Roman" pitchFamily="18" charset="0"/>
                          <a:cs typeface="Times New Roman" pitchFamily="18" charset="0"/>
                        </a:rPr>
                        <a:t>8 дм</a:t>
                      </a:r>
                      <a:endParaRPr lang="ru-RU" sz="3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3800" dirty="0" smtClean="0">
                          <a:latin typeface="Times New Roman" pitchFamily="18" charset="0"/>
                          <a:cs typeface="Times New Roman" pitchFamily="18" charset="0"/>
                        </a:rPr>
                        <a:t>?</a:t>
                      </a:r>
                      <a:endParaRPr lang="ru-RU" sz="3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3800" dirty="0" smtClean="0">
                          <a:latin typeface="Times New Roman" pitchFamily="18" charset="0"/>
                          <a:cs typeface="Times New Roman" pitchFamily="18" charset="0"/>
                        </a:rPr>
                        <a:t>88 дм </a:t>
                      </a:r>
                      <a:r>
                        <a:rPr lang="ru-RU" sz="3800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3800" baseline="30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Содержимое 2"/>
          <p:cNvSpPr txBox="1">
            <a:spLocks/>
          </p:cNvSpPr>
          <p:nvPr/>
        </p:nvSpPr>
        <p:spPr bwMode="auto">
          <a:xfrm>
            <a:off x="3124200" y="4114800"/>
            <a:ext cx="990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4800" b="1" kern="0" dirty="0" smtClean="0">
                <a:latin typeface="+mn-lt"/>
              </a:rPr>
              <a:t>4м</a:t>
            </a:r>
            <a:endParaRPr kumimoji="0" lang="ru-RU" sz="4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 bwMode="auto">
          <a:xfrm>
            <a:off x="7086600" y="4191000"/>
            <a:ext cx="152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4800" b="1" kern="0" noProof="0" dirty="0" smtClean="0">
                <a:latin typeface="+mn-lt"/>
              </a:rPr>
              <a:t>20м</a:t>
            </a:r>
            <a:endParaRPr kumimoji="0" lang="ru-RU" sz="4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 bwMode="auto">
          <a:xfrm>
            <a:off x="762000" y="5105400"/>
            <a:ext cx="1905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4800" b="1" kern="0" noProof="0" dirty="0" smtClean="0">
                <a:latin typeface="+mn-lt"/>
              </a:rPr>
              <a:t>11дм</a:t>
            </a:r>
            <a:endParaRPr kumimoji="0" lang="ru-RU" sz="4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Содержимое 2"/>
          <p:cNvSpPr txBox="1">
            <a:spLocks/>
          </p:cNvSpPr>
          <p:nvPr/>
        </p:nvSpPr>
        <p:spPr bwMode="auto">
          <a:xfrm>
            <a:off x="4648200" y="5105400"/>
            <a:ext cx="1905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4800" b="1" kern="0" noProof="0" dirty="0" smtClean="0">
                <a:latin typeface="+mn-lt"/>
              </a:rPr>
              <a:t>38дм</a:t>
            </a:r>
            <a:endParaRPr kumimoji="0" lang="ru-RU" sz="4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0200" y="274638"/>
            <a:ext cx="4343400" cy="1143000"/>
          </a:xfrm>
        </p:spPr>
        <p:txBody>
          <a:bodyPr/>
          <a:lstStyle/>
          <a:p>
            <a:r>
              <a:rPr lang="ru-RU" dirty="0" smtClean="0"/>
              <a:t>Задача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600200"/>
            <a:ext cx="8610600" cy="4525963"/>
          </a:xfrm>
        </p:spPr>
        <p:txBody>
          <a:bodyPr/>
          <a:lstStyle/>
          <a:p>
            <a:pPr>
              <a:buNone/>
            </a:pPr>
            <a:r>
              <a:rPr lang="ru-RU" sz="4200" dirty="0" smtClean="0"/>
              <a:t>    Длина участка земли 14 м, а ширина 9 м. Когда часть участка заняли по цветник, длина его уменьшилась на 5 м, а ширина на 3 м. Найди площадь участка, не занятого цветником.</a:t>
            </a:r>
            <a:endParaRPr lang="ru-RU" sz="4200" dirty="0"/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Начальная школа\Pictures\ControlCenter4\Scan\CCI12102016_0001.jpg"/>
          <p:cNvPicPr>
            <a:picLocks noChangeAspect="1" noChangeArrowheads="1"/>
          </p:cNvPicPr>
          <p:nvPr/>
        </p:nvPicPr>
        <p:blipFill>
          <a:blip r:embed="rId2" cstate="print"/>
          <a:srcRect l="16900" t="56246" r="56262" b="28889"/>
          <a:stretch>
            <a:fillRect/>
          </a:stretch>
        </p:blipFill>
        <p:spPr bwMode="auto">
          <a:xfrm>
            <a:off x="457200" y="1524000"/>
            <a:ext cx="4038600" cy="3173185"/>
          </a:xfrm>
          <a:prstGeom prst="rect">
            <a:avLst/>
          </a:prstGeom>
          <a:noFill/>
        </p:spPr>
      </p:pic>
      <p:pic>
        <p:nvPicPr>
          <p:cNvPr id="6" name="Picture 2" descr="C:\Users\Начальная школа\Pictures\ControlCenter4\Scan\CCI12102016_0001.jpg"/>
          <p:cNvPicPr>
            <a:picLocks noChangeAspect="1" noChangeArrowheads="1"/>
          </p:cNvPicPr>
          <p:nvPr/>
        </p:nvPicPr>
        <p:blipFill>
          <a:blip r:embed="rId2" cstate="print"/>
          <a:srcRect l="53152" t="56527" r="13748" b="28889"/>
          <a:stretch>
            <a:fillRect/>
          </a:stretch>
        </p:blipFill>
        <p:spPr bwMode="auto">
          <a:xfrm>
            <a:off x="4648200" y="1600200"/>
            <a:ext cx="4160520" cy="32004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363</TotalTime>
  <Words>275</Words>
  <Application>Microsoft Office PowerPoint</Application>
  <PresentationFormat>Экран (4:3)</PresentationFormat>
  <Paragraphs>97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Оформление по умолчанию</vt:lpstr>
      <vt:lpstr>Урок математики в 3 классе Решение геометрических задач</vt:lpstr>
      <vt:lpstr>Устный счёт</vt:lpstr>
      <vt:lpstr>Слайд 3</vt:lpstr>
      <vt:lpstr>Слайд 4</vt:lpstr>
      <vt:lpstr>Назови сторону квадрата, Р которого равна 12</vt:lpstr>
      <vt:lpstr>Какой из знаков сравнения вам не пригодится?</vt:lpstr>
      <vt:lpstr>Работа в парах</vt:lpstr>
      <vt:lpstr>Задача</vt:lpstr>
      <vt:lpstr>Слайд 9</vt:lpstr>
      <vt:lpstr>Задача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Ольга Агаркова</dc:creator>
  <cp:lastModifiedBy>Максим Шаповалов</cp:lastModifiedBy>
  <cp:revision>28</cp:revision>
  <cp:lastPrinted>1601-01-01T00:00:00Z</cp:lastPrinted>
  <dcterms:created xsi:type="dcterms:W3CDTF">1601-01-01T00:00:00Z</dcterms:created>
  <dcterms:modified xsi:type="dcterms:W3CDTF">2016-10-25T19:15:32Z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