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96" autoAdjust="0"/>
    <p:restoredTop sz="81128" autoAdjust="0"/>
  </p:normalViewPr>
  <p:slideViewPr>
    <p:cSldViewPr snapToGrid="0">
      <p:cViewPr varScale="1">
        <p:scale>
          <a:sx n="94" d="100"/>
          <a:sy n="94" d="100"/>
        </p:scale>
        <p:origin x="11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E1A26-8C54-4DAF-A6B6-9266C37F574A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3F4314-B19D-4562-BD81-01F49726A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631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F4314-B19D-4562-BD81-01F49726A55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4572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F4314-B19D-4562-BD81-01F49726A55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226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F4314-B19D-4562-BD81-01F49726A55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7967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F4314-B19D-4562-BD81-01F49726A55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7847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F4314-B19D-4562-BD81-01F49726A558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334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F4314-B19D-4562-BD81-01F49726A55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20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F4314-B19D-4562-BD81-01F49726A55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910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F4314-B19D-4562-BD81-01F49726A55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243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F4314-B19D-4562-BD81-01F49726A55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009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F4314-B19D-4562-BD81-01F49726A55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043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F4314-B19D-4562-BD81-01F49726A55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8022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F4314-B19D-4562-BD81-01F49726A55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5776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F4314-B19D-4562-BD81-01F49726A55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563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824AC-E4E4-4FB2-976D-64A0D64D0D67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E2F1-B2E7-4D55-8787-6F2F3DDEC3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473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824AC-E4E4-4FB2-976D-64A0D64D0D67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E2F1-B2E7-4D55-8787-6F2F3DDEC3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505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824AC-E4E4-4FB2-976D-64A0D64D0D67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E2F1-B2E7-4D55-8787-6F2F3DDEC3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05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824AC-E4E4-4FB2-976D-64A0D64D0D67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E2F1-B2E7-4D55-8787-6F2F3DDEC3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93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824AC-E4E4-4FB2-976D-64A0D64D0D67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E2F1-B2E7-4D55-8787-6F2F3DDEC3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311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824AC-E4E4-4FB2-976D-64A0D64D0D67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E2F1-B2E7-4D55-8787-6F2F3DDEC3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38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824AC-E4E4-4FB2-976D-64A0D64D0D67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E2F1-B2E7-4D55-8787-6F2F3DDEC3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578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824AC-E4E4-4FB2-976D-64A0D64D0D67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E2F1-B2E7-4D55-8787-6F2F3DDEC3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351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824AC-E4E4-4FB2-976D-64A0D64D0D67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E2F1-B2E7-4D55-8787-6F2F3DDEC3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497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824AC-E4E4-4FB2-976D-64A0D64D0D67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E2F1-B2E7-4D55-8787-6F2F3DDEC3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485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824AC-E4E4-4FB2-976D-64A0D64D0D67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1E2F1-B2E7-4D55-8787-6F2F3DDEC3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464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824AC-E4E4-4FB2-976D-64A0D64D0D67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1E2F1-B2E7-4D55-8787-6F2F3DDEC3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832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s://img-fotki.yandex.ru/get/9823/3199755.7b/0_be802_3760dc3f_ori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883169" y="524354"/>
            <a:ext cx="100172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Красуйся, град Петров!</a:t>
            </a:r>
            <a:endParaRPr lang="ru-RU" sz="4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767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www.pohjoiseen.fi/wp-content/uploads/2015/06/17724062634_aaeda4c40c_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500324" y="3298195"/>
            <a:ext cx="119135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Дворцовый мост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13830" y="5895942"/>
            <a:ext cx="25710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Дворцовый мост</a:t>
            </a:r>
            <a:endParaRPr lang="ru-RU" sz="2400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41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ersonalguidespb.ru/images/photos/most/0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850"/>
            <a:ext cx="12192000" cy="67911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717620" y="5718596"/>
            <a:ext cx="2703123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90170" algn="l"/>
              </a:tabLst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Тучков мост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59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cs10.pikabu.ru/post_img/big/2020/05/24/11/159034770215315357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702"/>
            <a:ext cx="12192000" cy="671229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10558" y="5663675"/>
            <a:ext cx="3890809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90170" algn="l"/>
              </a:tabLst>
            </a:pPr>
            <a:r>
              <a:rPr lang="ru-RU" sz="2400" dirty="0" smtClean="0">
                <a:solidFill>
                  <a:schemeClr val="bg1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Мост Александра Невского</a:t>
            </a:r>
            <a:endParaRPr lang="ru-RU" sz="2400" dirty="0">
              <a:solidFill>
                <a:schemeClr val="bg1"/>
              </a:solidFill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67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cdn.spbdnevnik.ru/uploads/block/image/264299/__medium_7_image.png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69332" y="606252"/>
            <a:ext cx="3328946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90170" algn="l"/>
              </a:tabLst>
            </a:pPr>
            <a:r>
              <a:rPr lang="ru-RU" sz="2000" dirty="0" smtClean="0">
                <a:solidFill>
                  <a:schemeClr val="bg1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Большой Охтинский мост</a:t>
            </a:r>
            <a:endParaRPr lang="ru-RU" sz="2000" dirty="0">
              <a:solidFill>
                <a:schemeClr val="bg1"/>
              </a:solidFill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20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user\Desktop\Школа\Рисунки\алые паруса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78951" y="6176963"/>
            <a:ext cx="44628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Candara" panose="020E0502030303020204" pitchFamily="34" charset="0"/>
                <a:ea typeface="Calibri" panose="020F0502020204030204" pitchFamily="34" charset="0"/>
              </a:rPr>
              <a:t>П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раздник выпускников «Алые паруса»</a:t>
            </a:r>
            <a:endParaRPr lang="ru-RU" sz="2000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51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2708" y="365126"/>
            <a:ext cx="10791092" cy="750242"/>
          </a:xfrm>
        </p:spPr>
        <p:txBody>
          <a:bodyPr>
            <a:normAutofit fontScale="90000"/>
          </a:bodyPr>
          <a:lstStyle/>
          <a:p>
            <a:r>
              <a:rPr lang="ru-RU" dirty="0"/>
              <a:t>Кроссворд «Град Петра»</a:t>
            </a:r>
            <a:br>
              <a:rPr lang="ru-RU" dirty="0"/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72273" y="1346479"/>
            <a:ext cx="10881527" cy="48304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>
                <a:latin typeface="Candara" panose="020E0502030303020204" pitchFamily="34" charset="0"/>
              </a:rPr>
              <a:t>По горизонтали:</a:t>
            </a:r>
          </a:p>
          <a:p>
            <a:pPr marL="0" indent="0">
              <a:buNone/>
            </a:pPr>
            <a:r>
              <a:rPr lang="ru-RU" sz="1400" dirty="0">
                <a:latin typeface="Candara" panose="020E0502030303020204" pitchFamily="34" charset="0"/>
              </a:rPr>
              <a:t>1. Имя императора, основателя города Санкт-Петербург?</a:t>
            </a:r>
          </a:p>
          <a:p>
            <a:pPr marL="0" indent="0">
              <a:buNone/>
            </a:pPr>
            <a:r>
              <a:rPr lang="ru-RU" sz="1400" dirty="0">
                <a:latin typeface="Candara" panose="020E0502030303020204" pitchFamily="34" charset="0"/>
              </a:rPr>
              <a:t>2. На какой реке построен город Санкт-Петербург?</a:t>
            </a:r>
          </a:p>
          <a:p>
            <a:pPr marL="0" indent="0">
              <a:buNone/>
            </a:pPr>
            <a:r>
              <a:rPr lang="ru-RU" sz="1400" dirty="0">
                <a:latin typeface="Candara" panose="020E0502030303020204" pitchFamily="34" charset="0"/>
              </a:rPr>
              <a:t>3. Какое сооружение через реку отличает город от других?</a:t>
            </a:r>
          </a:p>
          <a:p>
            <a:pPr marL="0" indent="0">
              <a:buNone/>
            </a:pPr>
            <a:r>
              <a:rPr lang="ru-RU" sz="1400" dirty="0">
                <a:latin typeface="Candara" panose="020E0502030303020204" pitchFamily="34" charset="0"/>
              </a:rPr>
              <a:t>4. Какое сооружение защищало город от врагов?</a:t>
            </a:r>
          </a:p>
          <a:p>
            <a:pPr marL="0" indent="0">
              <a:buNone/>
            </a:pPr>
            <a:r>
              <a:rPr lang="ru-RU" sz="1400" dirty="0">
                <a:latin typeface="Candara" panose="020E0502030303020204" pitchFamily="34" charset="0"/>
              </a:rPr>
              <a:t>5. Зимний … - это парадный дом царской семьи.</a:t>
            </a:r>
          </a:p>
          <a:p>
            <a:pPr marL="0" indent="0">
              <a:buNone/>
            </a:pPr>
            <a:r>
              <a:rPr lang="ru-RU" sz="1400" dirty="0">
                <a:latin typeface="Candara" panose="020E0502030303020204" pitchFamily="34" charset="0"/>
              </a:rPr>
              <a:t>6. Что является центром Петропавловской крепости?</a:t>
            </a:r>
          </a:p>
          <a:p>
            <a:pPr marL="0" indent="0">
              <a:buNone/>
            </a:pPr>
            <a:r>
              <a:rPr lang="ru-RU" sz="1400" dirty="0">
                <a:latin typeface="Candara" panose="020E0502030303020204" pitchFamily="34" charset="0"/>
              </a:rPr>
              <a:t>7. Назовите фамилию знаменитого поэта, жившего в доме №12 на реке Мойке.</a:t>
            </a:r>
          </a:p>
          <a:p>
            <a:pPr marL="0" indent="0">
              <a:buNone/>
            </a:pPr>
            <a:r>
              <a:rPr lang="ru-RU" sz="1400" dirty="0">
                <a:latin typeface="Candara" panose="020E0502030303020204" pitchFamily="34" charset="0"/>
              </a:rPr>
              <a:t>8. Как называется музей, который расположился в здании Зимнего дворца.</a:t>
            </a:r>
          </a:p>
          <a:p>
            <a:pPr marL="0" indent="0">
              <a:buNone/>
            </a:pPr>
            <a:r>
              <a:rPr lang="ru-RU" sz="1400" dirty="0">
                <a:latin typeface="Candara" panose="020E0502030303020204" pitchFamily="34" charset="0"/>
              </a:rPr>
              <a:t>9. Что находится на вершине колокольни Петропавловского собора</a:t>
            </a:r>
            <a:r>
              <a:rPr lang="ru-RU" sz="1600" dirty="0">
                <a:latin typeface="Candara" panose="020E0502030303020204" pitchFamily="34" charset="0"/>
              </a:rPr>
              <a:t>?</a:t>
            </a:r>
          </a:p>
          <a:p>
            <a:pPr marL="0" indent="0">
              <a:buNone/>
            </a:pPr>
            <a:endParaRPr lang="ru-RU" sz="1600" dirty="0">
              <a:latin typeface="Candara" panose="020E0502030303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/>
          <a:srcRect l="29621" t="24646" r="39742" b="22929"/>
          <a:stretch/>
        </p:blipFill>
        <p:spPr>
          <a:xfrm>
            <a:off x="6822831" y="1326994"/>
            <a:ext cx="5038715" cy="4849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41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qna.center/storage/photos/grande36/23110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55"/>
            <a:ext cx="12192000" cy="689931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694649" y="6509323"/>
            <a:ext cx="5287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andara" panose="020E0502030303020204" pitchFamily="34" charset="0"/>
              </a:rPr>
              <a:t>Н.Ф. Добровольский «Здесь будет город заложен»</a:t>
            </a:r>
            <a:endParaRPr lang="ru-RU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94130" y="30186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smtClean="0">
                <a:solidFill>
                  <a:schemeClr val="tx2"/>
                </a:solidFill>
                <a:latin typeface="Candara" panose="020E0502030303020204" pitchFamily="34" charset="0"/>
                <a:cs typeface="Aharoni" panose="02010803020104030203" pitchFamily="2" charset="-79"/>
              </a:rPr>
              <a:t>На берегу пустынных волн</a:t>
            </a:r>
          </a:p>
          <a:p>
            <a:r>
              <a:rPr lang="ru-RU" sz="2400" i="1" dirty="0" smtClean="0">
                <a:solidFill>
                  <a:schemeClr val="tx2"/>
                </a:solidFill>
                <a:latin typeface="Candara" panose="020E0502030303020204" pitchFamily="34" charset="0"/>
                <a:cs typeface="Aharoni" panose="02010803020104030203" pitchFamily="2" charset="-79"/>
              </a:rPr>
              <a:t>Стоял он, дум великих полн,</a:t>
            </a:r>
          </a:p>
          <a:p>
            <a:r>
              <a:rPr lang="ru-RU" sz="2400" i="1" dirty="0" smtClean="0">
                <a:solidFill>
                  <a:schemeClr val="tx2"/>
                </a:solidFill>
                <a:latin typeface="Candara" panose="020E0502030303020204" pitchFamily="34" charset="0"/>
                <a:cs typeface="Aharoni" panose="02010803020104030203" pitchFamily="2" charset="-79"/>
              </a:rPr>
              <a:t>И вдаль глядел.</a:t>
            </a:r>
            <a:endParaRPr lang="ru-RU" sz="2400" i="1" dirty="0">
              <a:solidFill>
                <a:schemeClr val="tx2"/>
              </a:solidFill>
              <a:latin typeface="Candara" panose="020E0502030303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7005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upload.wikimedia.org/wikipedia/commons/thumb/9/9d/Plan_Nienshanz_i_Neva_1698.jpg/400px-Plan_Nienshanz_i_Neva_169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634051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4" descr="https://copypast.ru/foto9/0542/osnovanie_sankt_peterburga_4.jpg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116" y="140116"/>
            <a:ext cx="5784568" cy="2669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kuda-spb.ru/uploads/60d36065c03b6c86f780023b5234bcfe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116" y="2856709"/>
            <a:ext cx="5988884" cy="400129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208784" y="6395423"/>
            <a:ext cx="32175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Копия карты местности 1698 года</a:t>
            </a:r>
            <a:endParaRPr lang="ru-RU" sz="1600" dirty="0">
              <a:latin typeface="Candara" panose="020E0502030303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386745" y="2498693"/>
            <a:ext cx="28921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effectLst/>
                <a:latin typeface="Candara" panose="020E0502030303020204" pitchFamily="34" charset="0"/>
                <a:ea typeface="Calibri" panose="020F0502020204030204" pitchFamily="34" charset="0"/>
              </a:rPr>
              <a:t>Петропавловская крепость. Схема</a:t>
            </a:r>
            <a:endParaRPr lang="ru-RU" sz="14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82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ellopiter.ru/image/DSC0477899997677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8"/>
          <a:stretch/>
        </p:blipFill>
        <p:spPr bwMode="auto">
          <a:xfrm>
            <a:off x="5449432" y="71120"/>
            <a:ext cx="7287481" cy="7325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s://1olestnice.ru/wp-content/uploads/2019/11/opisanie-pamjatnika-zajcu-v-sankt-peterburge-35e0ecb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3" t="2015" r="16604" b="19321"/>
          <a:stretch/>
        </p:blipFill>
        <p:spPr bwMode="auto">
          <a:xfrm>
            <a:off x="482321" y="258476"/>
            <a:ext cx="3878664" cy="380105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45348" y="4388347"/>
            <a:ext cx="6096000" cy="23834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90170" algn="l"/>
              </a:tabLst>
            </a:pPr>
            <a:r>
              <a:rPr lang="ru-RU" dirty="0" smtClean="0">
                <a:solidFill>
                  <a:schemeClr val="tx2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Памятник зайчику установлен у 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90170" algn="l"/>
              </a:tabLst>
            </a:pPr>
            <a:r>
              <a:rPr lang="ru-RU" dirty="0" smtClean="0">
                <a:solidFill>
                  <a:schemeClr val="tx2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Иоанновского моста 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90170" algn="l"/>
              </a:tabLst>
            </a:pPr>
            <a:r>
              <a:rPr lang="ru-RU" dirty="0" smtClean="0">
                <a:solidFill>
                  <a:schemeClr val="tx2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Петропавловской крепости 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90170" algn="l"/>
              </a:tabLst>
            </a:pPr>
            <a:r>
              <a:rPr lang="ru-RU" dirty="0" smtClean="0">
                <a:solidFill>
                  <a:schemeClr val="tx2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 мая 2003 года в рамках 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90170" algn="l"/>
              </a:tabLst>
            </a:pPr>
            <a:r>
              <a:rPr lang="ru-RU" dirty="0" smtClean="0">
                <a:solidFill>
                  <a:schemeClr val="tx2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празднования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90170" algn="l"/>
              </a:tabLst>
            </a:pPr>
            <a:r>
              <a:rPr lang="ru-RU" dirty="0" smtClean="0">
                <a:solidFill>
                  <a:schemeClr val="tx2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300-летия Санкт-Петербурга</a:t>
            </a:r>
            <a:endParaRPr lang="ru-RU" dirty="0">
              <a:solidFill>
                <a:schemeClr val="tx2"/>
              </a:solidFill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 flipV="1">
            <a:off x="2622620" y="2773345"/>
            <a:ext cx="4310743" cy="18087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75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cont.ws/uploads/pic/2015/9/1562.jpg.20000x680_q1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484" y="0"/>
            <a:ext cx="1229248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52653" y="5131860"/>
            <a:ext cx="3726011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90170" algn="l"/>
              </a:tabLst>
            </a:pPr>
            <a:r>
              <a:rPr lang="ru-RU" sz="2000" dirty="0" smtClean="0">
                <a:solidFill>
                  <a:schemeClr val="bg1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Государственный Эрмитаж – музей изобразительного и декоративно-прикладного искусства</a:t>
            </a:r>
            <a:endParaRPr lang="ru-RU" sz="2000" dirty="0">
              <a:solidFill>
                <a:schemeClr val="bg1"/>
              </a:solidFill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62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tourcentrum.ru/images/petersburg-tours/admiraltejstv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7717134" cy="6873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4" descr="http://votpusk.ru/gallery/large/19823.jpg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550" y="1"/>
            <a:ext cx="4833449" cy="3352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8550" y="3352811"/>
            <a:ext cx="4833450" cy="361070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894653" y="5526612"/>
            <a:ext cx="2122714" cy="10041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90170" algn="l"/>
              </a:tabLst>
            </a:pPr>
            <a:r>
              <a:rPr lang="ru-RU" sz="1400" dirty="0" smtClean="0">
                <a:solidFill>
                  <a:schemeClr val="tx2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Адмиралтейство - военно-морское управление, в том числе военного судостроения.</a:t>
            </a:r>
            <a:endParaRPr lang="ru-RU" sz="1400" dirty="0">
              <a:solidFill>
                <a:schemeClr val="tx2"/>
              </a:solidFill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263829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i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Люблю тебя, Петра творенье,</a:t>
            </a:r>
          </a:p>
          <a:p>
            <a:r>
              <a:rPr lang="ru-RU" sz="1400" i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Люблю твой строгий, стройный вид,</a:t>
            </a:r>
          </a:p>
          <a:p>
            <a:r>
              <a:rPr lang="ru-RU" sz="1400" i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Невы державное теченье,</a:t>
            </a:r>
          </a:p>
          <a:p>
            <a:r>
              <a:rPr lang="ru-RU" sz="1400" i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Береговой ее гранит,</a:t>
            </a:r>
          </a:p>
          <a:p>
            <a:r>
              <a:rPr lang="ru-RU" sz="1400" i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Твоих оград узор чугунный,</a:t>
            </a:r>
          </a:p>
          <a:p>
            <a:r>
              <a:rPr lang="ru-RU" sz="1400" i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Твоих задумчивых ночей</a:t>
            </a:r>
          </a:p>
          <a:p>
            <a:r>
              <a:rPr lang="ru-RU" sz="1400" i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Прозрачный сумрак, блеск безлунный,</a:t>
            </a:r>
          </a:p>
          <a:p>
            <a:r>
              <a:rPr lang="ru-RU" sz="1400" i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Когда я в комнате моей</a:t>
            </a:r>
          </a:p>
          <a:p>
            <a:r>
              <a:rPr lang="ru-RU" sz="1400" i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Пишу, читаю без лампады,</a:t>
            </a:r>
          </a:p>
          <a:p>
            <a:r>
              <a:rPr lang="ru-RU" sz="1400" i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И ясны спящие громады</a:t>
            </a:r>
          </a:p>
          <a:p>
            <a:r>
              <a:rPr lang="ru-RU" sz="1400" i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Пустынных улиц, и светла</a:t>
            </a:r>
          </a:p>
          <a:p>
            <a:r>
              <a:rPr lang="ru-RU" sz="1400" i="1" dirty="0" smtClean="0">
                <a:solidFill>
                  <a:schemeClr val="tx2"/>
                </a:solidFill>
                <a:latin typeface="Candara" panose="020E0502030303020204" pitchFamily="34" charset="0"/>
              </a:rPr>
              <a:t>Адмиралтейская игла</a:t>
            </a:r>
            <a:r>
              <a:rPr lang="ru-RU" sz="1400" i="1" dirty="0" smtClean="0">
                <a:solidFill>
                  <a:schemeClr val="bg1"/>
                </a:solidFill>
              </a:rPr>
              <a:t>,</a:t>
            </a:r>
            <a:endParaRPr lang="ru-RU" sz="1400" i="1" dirty="0">
              <a:solidFill>
                <a:schemeClr val="bg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949002" y="263829"/>
            <a:ext cx="4803112" cy="17458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543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topkurortov.com/wp-content/uploads/2015/05/petropavlovskij-sobo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870712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4" descr="http://img0.liveinternet.ru/images/attach/c/2/74/705/74705884_3109898_1_angel_pp.jpg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425" y="0"/>
            <a:ext cx="4600575" cy="36766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8849689" y="4406900"/>
            <a:ext cx="28520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chemeClr val="tx2"/>
                </a:solidFill>
                <a:effectLst/>
                <a:latin typeface="Candara" panose="020E0502030303020204" pitchFamily="34" charset="0"/>
                <a:cs typeface="Times New Roman" panose="02020603050405020304" pitchFamily="18" charset="0"/>
              </a:rPr>
              <a:t>Ангел на шпиле </a:t>
            </a:r>
          </a:p>
          <a:p>
            <a:r>
              <a:rPr lang="ru-RU" b="0" i="0" dirty="0" smtClean="0">
                <a:solidFill>
                  <a:schemeClr val="tx2"/>
                </a:solidFill>
                <a:effectLst/>
                <a:latin typeface="Candara" panose="020E0502030303020204" pitchFamily="34" charset="0"/>
                <a:cs typeface="Times New Roman" panose="02020603050405020304" pitchFamily="18" charset="0"/>
              </a:rPr>
              <a:t>Петропавловского собора</a:t>
            </a:r>
            <a:endParaRPr lang="ru-RU" b="0" i="0" dirty="0">
              <a:solidFill>
                <a:schemeClr val="tx2"/>
              </a:solidFill>
              <a:effectLst/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340887" y="271305"/>
            <a:ext cx="4803113" cy="16881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366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putdor.ru/upload/iblock/f26/f261d4889c876a0918caa243a8fe1c8b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4067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img-fotki.yandex.ru/get/3210/15397073.145/0_ec8ea_b3225e5e_ori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9552" y="-1"/>
            <a:ext cx="3972448" cy="30546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8384102" y="4922351"/>
            <a:ext cx="2233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0" dirty="0" smtClean="0">
                <a:solidFill>
                  <a:schemeClr val="tx2"/>
                </a:solidFill>
                <a:effectLst/>
                <a:latin typeface="Candara" panose="020E0502030303020204" pitchFamily="34" charset="0"/>
                <a:cs typeface="Times New Roman" panose="02020603050405020304" pitchFamily="18" charset="0"/>
              </a:rPr>
              <a:t>Дворцовая площадь</a:t>
            </a:r>
            <a:endParaRPr lang="ru-RU" i="0" dirty="0">
              <a:solidFill>
                <a:schemeClr val="tx2"/>
              </a:solidFill>
              <a:effectLst/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620423" y="4089678"/>
            <a:ext cx="2847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chemeClr val="tx2"/>
                </a:solidFill>
                <a:effectLst/>
                <a:latin typeface="Candara" panose="020E0502030303020204" pitchFamily="34" charset="0"/>
                <a:cs typeface="Times New Roman" panose="02020603050405020304" pitchFamily="18" charset="0"/>
              </a:rPr>
              <a:t>Александровская колонна</a:t>
            </a:r>
            <a:endParaRPr lang="ru-RU" b="0" i="0" dirty="0">
              <a:solidFill>
                <a:schemeClr val="tx2"/>
              </a:solidFill>
              <a:effectLst/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726115" y="3304010"/>
            <a:ext cx="35365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chemeClr val="tx2"/>
                </a:solidFill>
                <a:effectLst/>
                <a:latin typeface="Candara" panose="020E0502030303020204" pitchFamily="34" charset="0"/>
                <a:cs typeface="Times New Roman" panose="02020603050405020304" pitchFamily="18" charset="0"/>
              </a:rPr>
              <a:t>Ангел Александровской колонны</a:t>
            </a:r>
            <a:endParaRPr lang="ru-RU" b="0" i="0" dirty="0">
              <a:solidFill>
                <a:schemeClr val="tx2"/>
              </a:solidFill>
              <a:effectLst/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 flipV="1">
            <a:off x="4220308" y="2806616"/>
            <a:ext cx="4280597" cy="146772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6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fb.ru/misc/i/gallery/21254/649301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187" y="-1"/>
            <a:ext cx="10282813" cy="692912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236460" y="6178453"/>
            <a:ext cx="7771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0" i="0" dirty="0" smtClean="0">
                <a:solidFill>
                  <a:schemeClr val="bg1"/>
                </a:solidFill>
                <a:effectLst/>
                <a:latin typeface="Candara" panose="020E0502030303020204" pitchFamily="34" charset="0"/>
                <a:cs typeface="Times New Roman" panose="02020603050405020304" pitchFamily="18" charset="0"/>
              </a:rPr>
              <a:t>Музей-квартира Пушкина на набережной реки Мойки 12</a:t>
            </a:r>
            <a:endParaRPr lang="ru-RU" sz="2400" b="0" i="0" dirty="0">
              <a:solidFill>
                <a:schemeClr val="bg1"/>
              </a:solidFill>
              <a:effectLst/>
              <a:latin typeface="Candara" panose="020E0502030303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www.pravmir.ru/wp-content/uploads/2012/02/pushkin-anik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9" r="7694" b="-251"/>
          <a:stretch/>
        </p:blipFill>
        <p:spPr bwMode="auto">
          <a:xfrm>
            <a:off x="-7954" y="-1"/>
            <a:ext cx="2763296" cy="4139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57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1162</TotalTime>
  <Words>286</Words>
  <Application>Microsoft Office PowerPoint</Application>
  <PresentationFormat>Широкоэкранный</PresentationFormat>
  <Paragraphs>63</Paragraphs>
  <Slides>15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Aharoni</vt:lpstr>
      <vt:lpstr>Arial</vt:lpstr>
      <vt:lpstr>Calibri</vt:lpstr>
      <vt:lpstr>Calibri Light</vt:lpstr>
      <vt:lpstr>Candara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Кроссворд «Град Петра»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22</cp:revision>
  <dcterms:created xsi:type="dcterms:W3CDTF">2021-04-09T15:14:16Z</dcterms:created>
  <dcterms:modified xsi:type="dcterms:W3CDTF">2021-04-10T10:36:58Z</dcterms:modified>
</cp:coreProperties>
</file>