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5"/>
  </p:notesMasterIdLst>
  <p:sldIdLst>
    <p:sldId id="258" r:id="rId2"/>
    <p:sldId id="259" r:id="rId3"/>
    <p:sldId id="264" r:id="rId4"/>
    <p:sldId id="261" r:id="rId5"/>
    <p:sldId id="262" r:id="rId6"/>
    <p:sldId id="265" r:id="rId7"/>
    <p:sldId id="266" r:id="rId8"/>
    <p:sldId id="268" r:id="rId9"/>
    <p:sldId id="269" r:id="rId10"/>
    <p:sldId id="273" r:id="rId11"/>
    <p:sldId id="274" r:id="rId12"/>
    <p:sldId id="275" r:id="rId13"/>
    <p:sldId id="287" r:id="rId14"/>
    <p:sldId id="288" r:id="rId15"/>
    <p:sldId id="276" r:id="rId16"/>
    <p:sldId id="278" r:id="rId17"/>
    <p:sldId id="282" r:id="rId18"/>
    <p:sldId id="277" r:id="rId19"/>
    <p:sldId id="285" r:id="rId20"/>
    <p:sldId id="280" r:id="rId21"/>
    <p:sldId id="281" r:id="rId22"/>
    <p:sldId id="283" r:id="rId23"/>
    <p:sldId id="284" r:id="rId24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F847569F-2239-44CE-BAE8-AF4B0D853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9A90CDF0-2264-4619-BB28-6BF70631C8C6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66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7514C51F-062C-4C83-BC18-893F06749DB8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10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58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E72F73CB-3EA4-4459-8B44-2529DA702EE1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11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7DE3EA49-7C77-4C5D-A47F-12F1E0CF137B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12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78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20033E15-34C0-4DBF-B11B-1A7446C95754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13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99DEC8FB-5C5B-446F-9DAB-1B5E203292AD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15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ABC1876E-75F0-42B3-87CA-328FAE474709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16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09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7EC97054-CCCB-46B7-A97C-A027C20FAAE2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17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19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6EFAA82C-412E-4D66-A27E-4EBDC97D60F4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18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30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4840D97D-F669-4D8F-9E7F-3388C78C18DA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19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40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AEDE8110-E2AF-4B01-9858-23AFE46E242D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20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50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F6BE581D-7258-4179-BB9B-AD99438F8321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2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E0B0CACA-D8B0-4EDC-9CFF-725971A3DB1E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21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CFD45D65-112C-4A58-B2C0-5FDC17B8A79F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22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C7379544-E3AB-4AFA-88C7-0C657428901E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23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481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EBCD9E06-951A-450C-8D0D-FA434BB6ED79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3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E43B53CB-7F1C-41F3-BBF9-08F1BAEE13B6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4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8745732C-8EDD-4BD1-A57D-700EE0B53232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5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2088A59D-7B34-4967-AACD-AED88A48D411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6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17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11C33956-2260-4F3C-880C-8D36521676E6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7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242C8CAB-5C83-45DE-BAE1-4A5025AC899B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8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37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9492D231-CCE9-43AD-8F52-07D4B433940A}" type="slidenum">
              <a:rPr lang="ru-RU" smtClean="0">
                <a:latin typeface="Times New Roman" pitchFamily="18" charset="0"/>
                <a:ea typeface="Microsoft YaHei" pitchFamily="34" charset="-122"/>
                <a:cs typeface="Segoe UI" pitchFamily="34" charset="0"/>
              </a:rPr>
              <a:pPr>
                <a:buFont typeface="Times New Roman" pitchFamily="18" charset="0"/>
                <a:buNone/>
              </a:pPr>
              <a:t>9</a:t>
            </a:fld>
            <a:endParaRPr lang="ru-RU" smtClean="0">
              <a:latin typeface="Times New Roman" pitchFamily="18" charset="0"/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61D67-F044-4970-93CA-E245D593C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8CE29-24D8-4E89-B2DF-DD566D1E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9550C-E9F4-46C3-9530-D6F80BAD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8CD70-5224-4747-A74F-650371EFE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0864-B4D0-4C79-9F2F-FC883C3A7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16D05-364D-41BD-A706-3C5D9960B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9568-4ECD-493F-8046-2649478F3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C9377-0C3E-4C3C-8328-DC2B99059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AFB8F-76DB-4BD5-AFD2-6906AAD01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3ACDE-8FD0-4AE6-AC2D-EC7DE632A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AEE01-0068-438F-9500-B174CF7CA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C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r>
              <a:rPr lang="ru-RU"/>
              <a:t>23.9.16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>
              <a:ea typeface="Microsoft YaHei" charset="-122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Font typeface="Times New Roman" pitchFamily="16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200">
                <a:solidFill>
                  <a:srgbClr val="8B8B8B"/>
                </a:solidFill>
                <a:latin typeface="+mn-lt"/>
                <a:ea typeface="Microsoft YaHei" charset="-122"/>
                <a:cs typeface="Segoe UI" charset="0"/>
              </a:defRPr>
            </a:lvl1pPr>
          </a:lstStyle>
          <a:p>
            <a:pPr>
              <a:defRPr/>
            </a:pPr>
            <a:fld id="{13BDFB87-A32D-4DE6-AC18-68DE89951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102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_____Microsoft_Office_Excel1.xls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650" y="476250"/>
            <a:ext cx="7704138" cy="950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Структурное  подразделение - детский сад «Улыбка» </a:t>
            </a:r>
            <a:b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МКОУ «Убинская средняя школа №2»</a:t>
            </a:r>
          </a:p>
          <a:p>
            <a:pPr algn="ctr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Убинского района Новосибирской области</a:t>
            </a:r>
            <a:endParaRPr lang="ru-RU" sz="200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1484313"/>
            <a:ext cx="7993063" cy="11223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Microsoft YaHei" charset="-122"/>
              <a:cs typeface="Times New Roman" pitchFamily="18" charset="0"/>
            </a:endParaRPr>
          </a:p>
          <a:p>
            <a:pPr algn="ctr">
              <a:buFont typeface="Times New Roman" pitchFamily="16" charset="0"/>
              <a:buNone/>
              <a:defRPr/>
            </a:pPr>
            <a:endParaRPr lang="ru-RU" sz="3600" dirty="0">
              <a:solidFill>
                <a:schemeClr val="accent1">
                  <a:lumMod val="50000"/>
                </a:schemeClr>
              </a:solidFill>
              <a:ea typeface="Microsoft YaHei" charset="-122"/>
            </a:endParaRPr>
          </a:p>
        </p:txBody>
      </p:sp>
      <p:sp>
        <p:nvSpPr>
          <p:cNvPr id="3076" name="Прямоугольник 5"/>
          <p:cNvSpPr>
            <a:spLocks noChangeArrowheads="1"/>
          </p:cNvSpPr>
          <p:nvPr/>
        </p:nvSpPr>
        <p:spPr bwMode="auto">
          <a:xfrm>
            <a:off x="4211638" y="4365625"/>
            <a:ext cx="4681537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Задуман и реализован воспитателями, детьми и родителями воспитанников.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Воспитатель  Башар Лариса Сергеевна</a:t>
            </a:r>
          </a:p>
        </p:txBody>
      </p:sp>
      <p:sp>
        <p:nvSpPr>
          <p:cNvPr id="3077" name="Прямоугольник 6"/>
          <p:cNvSpPr>
            <a:spLocks noChangeArrowheads="1"/>
          </p:cNvSpPr>
          <p:nvPr/>
        </p:nvSpPr>
        <p:spPr bwMode="auto">
          <a:xfrm>
            <a:off x="3851275" y="5876925"/>
            <a:ext cx="20161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2020 год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827088" y="1644650"/>
            <a:ext cx="7777162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Познавательно - исследовательский проект в средней группе </a:t>
            </a:r>
            <a:endParaRPr lang="ru-RU" sz="3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 теме: «Хлеб – всему голова»</a:t>
            </a:r>
            <a:endParaRPr lang="ru-RU" sz="3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Рисунок 8" descr="G:\картинки хлебб\slide-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501008"/>
            <a:ext cx="4032250" cy="2689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11188" y="184150"/>
            <a:ext cx="82089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Лепка из соленого теста «Хлеб, хлебобулочные изделия»</a:t>
            </a:r>
            <a:endParaRPr lang="ru-RU" sz="3200" b="1">
              <a:solidFill>
                <a:srgbClr val="002060"/>
              </a:solidFill>
            </a:endParaRPr>
          </a:p>
        </p:txBody>
      </p:sp>
      <p:pic>
        <p:nvPicPr>
          <p:cNvPr id="12291" name="Рисунок 6" descr="C:\Users\ADMIN\Desktop\фото хлеб\соленое тесто\IMG_01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1268760"/>
            <a:ext cx="3095625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2" name="Рисунок 7" descr="C:\Users\ADMIN\Desktop\фото хлеб\соленое тесто\IMG_01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268760"/>
            <a:ext cx="3168650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3" name="Рисунок 8" descr="C:\Users\ADMIN\Desktop\фото хлеб\соленое тесто\IMG_016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975" y="4076700"/>
            <a:ext cx="3311525" cy="2376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4" name="Рисунок 11" descr="G:\картинки хлебб\s1200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68313" y="130175"/>
            <a:ext cx="813593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  </a:t>
            </a: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«Хлебное поле»</a:t>
            </a:r>
          </a:p>
        </p:txBody>
      </p:sp>
      <p:pic>
        <p:nvPicPr>
          <p:cNvPr id="13315" name="Рисунок 6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7" descr="C:\Users\ADMIN\Desktop\фото хлеб\рисование поле\IMG_0063.JPG"/>
          <p:cNvPicPr>
            <a:picLocks noChangeAspect="1" noChangeArrowheads="1"/>
          </p:cNvPicPr>
          <p:nvPr/>
        </p:nvPicPr>
        <p:blipFill>
          <a:blip r:embed="rId4" cstate="screen"/>
          <a:srcRect b="-198"/>
          <a:stretch>
            <a:fillRect/>
          </a:stretch>
        </p:blipFill>
        <p:spPr bwMode="auto">
          <a:xfrm>
            <a:off x="755650" y="1341438"/>
            <a:ext cx="3101975" cy="2592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7" name="Рисунок 8" descr="C:\Users\ADMIN\Desktop\фото хлеб\рисование поле\IMG_00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340768"/>
            <a:ext cx="3000375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8" name="Рисунок 10" descr="C:\Users\ADMIN\Desktop\фото хлеб\рисование поле\IMG_007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39975" y="4149725"/>
            <a:ext cx="3311525" cy="2422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395288" y="222250"/>
            <a:ext cx="820896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Аппликация «Макаронная фантазия»</a:t>
            </a:r>
          </a:p>
        </p:txBody>
      </p:sp>
      <p:pic>
        <p:nvPicPr>
          <p:cNvPr id="15363" name="Рисунок 6" descr="C:\Users\ADMIN\Desktop\фото хлеб\макаронная фантазия\IMG_00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1412875"/>
            <a:ext cx="2928937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4" name="Рисунок 9" descr="C:\Users\ADMIN\Desktop\фото хлеб\макаронная фантазия\IMG_02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1268760"/>
            <a:ext cx="3024187" cy="2374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5" name="Рисунок 10" descr="C:\Users\ADMIN\Desktop\фото хлеб\макаронная фантазия\IMG_003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088" y="4076700"/>
            <a:ext cx="3097212" cy="2300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6" name="Рисунок 12" descr="C:\Users\ADMIN\Desktop\фото хлеб\макаронная фантазия\IMG_003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8263" y="4005263"/>
            <a:ext cx="2952750" cy="2316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395288" y="393700"/>
            <a:ext cx="8208962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Экспериментирование: Превращение зерна в муку</a:t>
            </a:r>
          </a:p>
        </p:txBody>
      </p:sp>
      <p:pic>
        <p:nvPicPr>
          <p:cNvPr id="16387" name="Рисунок 6" descr="C:\Users\ADMIN\Desktop\фото хлеб\рассматривание колоса пшеницы\IMG_01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1052513"/>
            <a:ext cx="3097212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8" name="Рисунок 7" descr="C:\Users\ADMIN\Desktop\фото хлеб\рассматривание колоса пшеницы\IMG_01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124744"/>
            <a:ext cx="3095625" cy="2292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389" name="Рисунок 11" descr="C:\Users\ADMIN\Desktop\фото хлеб\рассматривание колоса пшеницы\IMG_01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150" y="3933825"/>
            <a:ext cx="3384550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6" name="Рисунок 12" descr="G:\картинки хлебб\s1200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708025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Экспериментирование: Выращивание семян пшеницы</a:t>
            </a:r>
            <a:endParaRPr lang="ru-RU" sz="2400" smtClean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23.9.16</a:t>
            </a:r>
            <a:endParaRPr lang="ru-RU"/>
          </a:p>
        </p:txBody>
      </p:sp>
      <p:pic>
        <p:nvPicPr>
          <p:cNvPr id="17412" name="Рисунок 3" descr="C:\Users\ADMIN\Desktop\фото хлеб\посадка зерен пшеницы\IMG_00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052513"/>
            <a:ext cx="3240087" cy="2382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3" name="Рисунок 4" descr="C:\Users\ADMIN\Desktop\фото хлеб\посадка зерен пшеницы\IMG_0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1052513"/>
            <a:ext cx="3011487" cy="2376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4" name="Рисунок 6" descr="C:\Users\ADMIN\Desktop\фото хлеб\посадка зерен пшеницы\IMG_01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077072"/>
            <a:ext cx="3216275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5" name="Рисунок 7" descr="C:\Users\ADMIN\Desktop\фото хлеб\посадка зерен пшеницы\IMG_01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24128" y="3861048"/>
            <a:ext cx="3252788" cy="2519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6" name="Рисунок 8" descr="C:\Users\ADMIN\Desktop\фото хлеб\посадка зерен пшеницы\IMG_004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213" y="2490788"/>
            <a:ext cx="2978150" cy="2162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684213" y="115888"/>
            <a:ext cx="76327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деятельность: </a:t>
            </a:r>
          </a:p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и сравнение зерен пшеницы и овса</a:t>
            </a:r>
            <a:endParaRPr lang="ru-RU" sz="3200" b="1">
              <a:solidFill>
                <a:srgbClr val="002060"/>
              </a:solidFill>
            </a:endParaRP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4859338" y="1738313"/>
            <a:ext cx="41052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Рисунок 10" descr="C:\Users\ADMIN\Desktop\фото хлеб\рассматривание колоса пшеницы\IMG_00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1196975"/>
            <a:ext cx="3240088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7" name="Рисунок 11" descr="C:\Users\ADMIN\Desktop\фото хлеб\рассматривание колоса пшеницы\IMG_00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463" y="1196975"/>
            <a:ext cx="3168650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8" name="Рисунок 12" descr="C:\Users\ADMIN\Desktop\фото хлеб\рассматривание колоса пшеницы\IMG_00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4005064"/>
            <a:ext cx="3240087" cy="2479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9" name="Рисунок 13" descr="C:\Users\ADMIN\Desktop\фото хлеб\рассматривание колоса пшеницы\IMG_00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4005064"/>
            <a:ext cx="3311525" cy="2582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468313" y="333375"/>
            <a:ext cx="8135937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</p:txBody>
      </p:sp>
      <p:pic>
        <p:nvPicPr>
          <p:cNvPr id="18435" name="Рисунок 7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8" descr="C:\Users\ADMIN\Desktop\фото хлеб\дидак игра\IMG_01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1124744"/>
            <a:ext cx="3455987" cy="259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1" name="Рисунок 13" descr="C:\Users\ADMIN\Desktop\фото хлеб\лэпбук\IMG_01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1124744"/>
            <a:ext cx="3562350" cy="2592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2" name="Рисунок 14" descr="C:\Users\ADMIN\Desktop\фото хлеб\лэпбук\IMG_016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35150" y="4076700"/>
            <a:ext cx="3241675" cy="2562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5"/>
          <p:cNvSpPr>
            <a:spLocks noChangeArrowheads="1"/>
          </p:cNvSpPr>
          <p:nvPr/>
        </p:nvSpPr>
        <p:spPr bwMode="auto">
          <a:xfrm>
            <a:off x="539750" y="260350"/>
            <a:ext cx="813593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19459" name="Прямоугольник 19"/>
          <p:cNvSpPr>
            <a:spLocks noChangeArrowheads="1"/>
          </p:cNvSpPr>
          <p:nvPr/>
        </p:nvSpPr>
        <p:spPr bwMode="auto">
          <a:xfrm>
            <a:off x="4716463" y="620713"/>
            <a:ext cx="4032250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Папка-раскладушка</a:t>
            </a:r>
          </a:p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«Берегите хлеб»</a:t>
            </a:r>
            <a:endParaRPr lang="ru-RU" sz="2000" b="1">
              <a:solidFill>
                <a:srgbClr val="002060"/>
              </a:solidFill>
            </a:endParaRPr>
          </a:p>
        </p:txBody>
      </p:sp>
      <p:sp>
        <p:nvSpPr>
          <p:cNvPr id="19460" name="Прямоугольник 20"/>
          <p:cNvSpPr>
            <a:spLocks noChangeArrowheads="1"/>
          </p:cNvSpPr>
          <p:nvPr/>
        </p:nvSpPr>
        <p:spPr bwMode="auto">
          <a:xfrm>
            <a:off x="4140200" y="3500438"/>
            <a:ext cx="46085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Выставка «Я - кулинар»</a:t>
            </a:r>
          </a:p>
          <a:p>
            <a:pPr algn="ctr" eaLnBrk="0"/>
            <a:endParaRPr lang="ru-RU" sz="2400" b="1">
              <a:solidFill>
                <a:srgbClr val="002060"/>
              </a:solidFill>
            </a:endParaRPr>
          </a:p>
        </p:txBody>
      </p:sp>
      <p:sp>
        <p:nvSpPr>
          <p:cNvPr id="19461" name="Прямоугольник 21"/>
          <p:cNvSpPr>
            <a:spLocks noChangeArrowheads="1"/>
          </p:cNvSpPr>
          <p:nvPr/>
        </p:nvSpPr>
        <p:spPr bwMode="auto">
          <a:xfrm>
            <a:off x="395288" y="765175"/>
            <a:ext cx="44640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Приглашение к участию</a:t>
            </a:r>
            <a:endParaRPr lang="ru-RU" sz="2800" b="1">
              <a:solidFill>
                <a:srgbClr val="002060"/>
              </a:solidFill>
            </a:endParaRPr>
          </a:p>
        </p:txBody>
      </p:sp>
      <p:pic>
        <p:nvPicPr>
          <p:cNvPr id="20488" name="Рисунок 10" descr="C:\Users\ADMIN\Desktop\фото хлеб\модель вопросов\IMG_01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124744"/>
            <a:ext cx="2087562" cy="27352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9" name="Рисунок 11" descr="C:\Users\ADMIN\Desktop\фото хлеб\модель вопросов\IMG_01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163" y="1412875"/>
            <a:ext cx="2773362" cy="2047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F:\DCIM\102___10\IMG_0163.JPG"/>
          <p:cNvPicPr/>
          <p:nvPr/>
        </p:nvPicPr>
        <p:blipFill>
          <a:blip r:embed="rId5" cstate="screen"/>
          <a:srcRect t="-17"/>
          <a:stretch>
            <a:fillRect/>
          </a:stretch>
        </p:blipFill>
        <p:spPr bwMode="auto">
          <a:xfrm rot="5400000">
            <a:off x="5490194" y="4094982"/>
            <a:ext cx="2700115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F:\DCIM\102___10\IMG_0162.JPG"/>
          <p:cNvPicPr/>
          <p:nvPr/>
        </p:nvPicPr>
        <p:blipFill>
          <a:blip r:embed="rId6" cstate="screen"/>
          <a:srcRect b="-243"/>
          <a:stretch>
            <a:fillRect/>
          </a:stretch>
        </p:blipFill>
        <p:spPr bwMode="auto">
          <a:xfrm>
            <a:off x="971600" y="4005064"/>
            <a:ext cx="3312368" cy="26305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125" y="4867275"/>
            <a:ext cx="2555875" cy="199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483" name="Прямоугольник 7"/>
          <p:cNvSpPr>
            <a:spLocks noChangeArrowheads="1"/>
          </p:cNvSpPr>
          <p:nvPr/>
        </p:nvSpPr>
        <p:spPr bwMode="auto">
          <a:xfrm>
            <a:off x="611188" y="3357563"/>
            <a:ext cx="511333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</a:p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«Хлеб, хлебобулочные изделия»</a:t>
            </a: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Прямоугольник 10"/>
          <p:cNvSpPr>
            <a:spLocks noChangeArrowheads="1"/>
          </p:cNvSpPr>
          <p:nvPr/>
        </p:nvSpPr>
        <p:spPr bwMode="auto">
          <a:xfrm>
            <a:off x="539750" y="260350"/>
            <a:ext cx="813593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4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3200" b="1">
              <a:solidFill>
                <a:srgbClr val="00B050"/>
              </a:solidFill>
            </a:endParaRPr>
          </a:p>
        </p:txBody>
      </p:sp>
      <p:sp>
        <p:nvSpPr>
          <p:cNvPr id="20485" name="Прямоугольник 8"/>
          <p:cNvSpPr>
            <a:spLocks noChangeArrowheads="1"/>
          </p:cNvSpPr>
          <p:nvPr/>
        </p:nvSpPr>
        <p:spPr bwMode="auto">
          <a:xfrm>
            <a:off x="323850" y="692150"/>
            <a:ext cx="482441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«Хлебное поле»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932040" y="1196752"/>
            <a:ext cx="3456384" cy="2325586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217170" tIns="217170" rIns="217170" bIns="217170" spcCol="1270" anchor="ctr"/>
          <a:lstStyle/>
          <a:p>
            <a:pPr algn="ctr" defTabSz="2533650">
              <a:lnSpc>
                <a:spcPct val="90000"/>
              </a:lnSpc>
              <a:spcAft>
                <a:spcPct val="35000"/>
              </a:spcAft>
              <a:defRPr/>
            </a:pPr>
            <a:endParaRPr lang="ru-RU" sz="5700" dirty="0"/>
          </a:p>
        </p:txBody>
      </p:sp>
      <p:sp>
        <p:nvSpPr>
          <p:cNvPr id="20489" name="Прямоугольник 21"/>
          <p:cNvSpPr>
            <a:spLocks noChangeArrowheads="1"/>
          </p:cNvSpPr>
          <p:nvPr/>
        </p:nvSpPr>
        <p:spPr bwMode="auto">
          <a:xfrm>
            <a:off x="5003800" y="836613"/>
            <a:ext cx="374491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</a:p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«Макаронная фантазия»</a:t>
            </a:r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4" name="Рисунок 10" descr="C:\Users\ADMIN\Desktop\фото хлеб\макаронная фантазия\IMG_00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1556792"/>
            <a:ext cx="2376611" cy="3141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5" name="Рисунок 11" descr="C:\Users\ADMIN\Desktop\фото хлеб\раскраски хлеб\IMG_01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4005064"/>
            <a:ext cx="1898650" cy="2530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6" name="Рисунок 13" descr="C:\Users\ADMIN\Desktop\фото хлеб\соленое тесто\IMG_005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47864" y="4005064"/>
            <a:ext cx="1962074" cy="24274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7" name="Рисунок 14" descr="C:\Users\ADMIN\Desktop\фото хлеб\рисование поле\IMG_007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19672" y="1196752"/>
            <a:ext cx="2061418" cy="2131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611188" y="333375"/>
            <a:ext cx="80645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Мини-музей «От зерна до каравая»</a:t>
            </a:r>
            <a:endParaRPr lang="ru-RU" sz="2400"/>
          </a:p>
        </p:txBody>
      </p:sp>
      <p:pic>
        <p:nvPicPr>
          <p:cNvPr id="22531" name="Рисунок 13" descr="F:\DCIM\102___10\IMG_01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764704"/>
            <a:ext cx="3024188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2" name="Рисунок 14" descr="F:\DCIM\102___10\IMG_01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2500" y="908050"/>
            <a:ext cx="2735263" cy="2449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3" name="Рисунок 15" descr="F:\DCIM\102___10\IMG_01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125" y="836613"/>
            <a:ext cx="2232025" cy="2305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4" name="Рисунок 16" descr="F:\DCIM\102___10\IMG_013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3501008"/>
            <a:ext cx="2881312" cy="2351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5" name="Рисунок 17" descr="F:\DCIM\102___10\IMG_0131.JPG"/>
          <p:cNvPicPr>
            <a:picLocks noChangeAspect="1" noChangeArrowheads="1"/>
          </p:cNvPicPr>
          <p:nvPr/>
        </p:nvPicPr>
        <p:blipFill>
          <a:blip r:embed="rId7" cstate="screen"/>
          <a:srcRect b="-1801"/>
          <a:stretch>
            <a:fillRect/>
          </a:stretch>
        </p:blipFill>
        <p:spPr bwMode="auto">
          <a:xfrm>
            <a:off x="6227763" y="3573463"/>
            <a:ext cx="2736850" cy="23764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6" name="Рисунок 18" descr="F:\DCIM\102___10\IMG_013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19475" y="3573463"/>
            <a:ext cx="2736850" cy="233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323850" y="333375"/>
            <a:ext cx="842486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Слабые знания детей о том, откуда берётся хлеб. Небрежное обращение с хлебом. Как же научить детей уважать хлеб?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В нашей стране относились к хлебу всегда по-особенному. Вместе с ребятами нашей группы мы решили выяснить, где же действительно «растут» булки, проследить весь путь хлеба: от зернышка до нашего стола, увидеть разнообразие хлебобулочной продукции.</a:t>
            </a:r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395288" y="2420938"/>
            <a:ext cx="8353425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2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«Мы часто видим, как дети недоедают хлеб, выбрасывают его, скатывают хлебный мякиш и даже пытаются что-то лепить из него. Такое небрежное отношение к хлебу не допустимо, ведь хлеб - это не просто продукт питания, но, в первую очередь, - это тяжкий труд многих людей. Уважая хлеб, мы уважаем людей труда, которые помогли хлебу, пройти путь от зернышка, до румяного каравая на нашем столе…» (А.В.Карманова)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Я выбрала эту тему потому, что в жизни каждого человека понятие «хлеб» входит с рождения. И в сознании человеческом хлеб представляется не только караваем на столе, но и мерилом нравственных ценностей, символом того, что приносит человеку самоотверженный, непрестанный труд. Чем больше дети будут знать о нем, тем дороже он станет им. Мы хотим воспитать детей, любящих, уважающих, знающих каким способом получают муку, хлеб и уважающих труд хлеборобов, а также вызвать бережное отношение к хлебу. </a:t>
            </a:r>
          </a:p>
          <a:p>
            <a:r>
              <a:rPr lang="ru-RU"/>
              <a:t> 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850" y="171450"/>
            <a:ext cx="84248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 «Хлеб – всему голова»</a:t>
            </a:r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Рисунок 9" descr="F:\DCIM\102___10\IMG_01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692696"/>
            <a:ext cx="2160587" cy="2736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Рисунок 10" descr="F:\DCIM\102___10\IMG_01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363" y="1125538"/>
            <a:ext cx="3600450" cy="2703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7" name="Рисунок 11" descr="F:\DCIM\102___10\IMG_01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3717032"/>
            <a:ext cx="3313113" cy="2717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4" name="Рисунок 7" descr="G:\картинки хлебб\s1200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Прямоугольник 3"/>
          <p:cNvSpPr>
            <a:spLocks noChangeArrowheads="1"/>
          </p:cNvSpPr>
          <p:nvPr/>
        </p:nvSpPr>
        <p:spPr bwMode="auto">
          <a:xfrm>
            <a:off x="611188" y="260350"/>
            <a:ext cx="80645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Сравнительная диаграмма диагностики детского развития на начало и конец проекта</a:t>
            </a:r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Рисунок 7" descr="G:\картинки хлебб\s1200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Диаграмма 6"/>
          <p:cNvGraphicFramePr>
            <a:graphicFrameLocks/>
          </p:cNvGraphicFramePr>
          <p:nvPr/>
        </p:nvGraphicFramePr>
        <p:xfrm>
          <a:off x="633413" y="1074738"/>
          <a:ext cx="7013575" cy="5068887"/>
        </p:xfrm>
        <a:graphic>
          <a:graphicData uri="http://schemas.openxmlformats.org/presentationml/2006/ole">
            <p:oleObj spid="_x0000_s1026" r:id="rId5" imgW="7011008" imgH="5072312" progId="Excel.Chart.8">
              <p:embed/>
            </p:oleObj>
          </a:graphicData>
        </a:graphic>
      </p:graphicFrame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0" y="3159125"/>
            <a:ext cx="2349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/>
            <a:r>
              <a:rPr lang="ru-RU" sz="1400"/>
              <a:t> 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539750" y="84138"/>
            <a:ext cx="4319588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Ответы на модель трех вопросов по проекту</a:t>
            </a:r>
            <a:endParaRPr lang="ru-RU" sz="2000" b="1">
              <a:solidFill>
                <a:srgbClr val="002060"/>
              </a:solidFill>
            </a:endParaRPr>
          </a:p>
        </p:txBody>
      </p:sp>
      <p:sp>
        <p:nvSpPr>
          <p:cNvPr id="23555" name="Прямоугольник 14"/>
          <p:cNvSpPr>
            <a:spLocks noChangeArrowheads="1"/>
          </p:cNvSpPr>
          <p:nvPr/>
        </p:nvSpPr>
        <p:spPr bwMode="auto">
          <a:xfrm>
            <a:off x="4859338" y="404813"/>
            <a:ext cx="38163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Благодарность родителям, свидетельство детям за участие в проекте</a:t>
            </a:r>
            <a:endParaRPr lang="ru-RU" sz="2000" b="1">
              <a:solidFill>
                <a:srgbClr val="002060"/>
              </a:solidFill>
            </a:endParaRPr>
          </a:p>
        </p:txBody>
      </p:sp>
      <p:pic>
        <p:nvPicPr>
          <p:cNvPr id="25604" name="Рисунок 7" descr="G:\фото хлеб\модель вопросов\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692150"/>
            <a:ext cx="2303463" cy="2803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5" name="Рисунок 8" descr="F:\DCIM\102___10\IMG_01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1557338"/>
            <a:ext cx="2520950" cy="3065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6" name="Рисунок 9" descr="F:\DCIM\102___10\IMG_01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3645024"/>
            <a:ext cx="3816350" cy="2716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9" name="Рисунок 7" descr="G:\картинки хлебб\s1200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4"/>
          <p:cNvSpPr>
            <a:spLocks noChangeArrowheads="1"/>
          </p:cNvSpPr>
          <p:nvPr/>
        </p:nvSpPr>
        <p:spPr bwMode="auto">
          <a:xfrm>
            <a:off x="684213" y="2708275"/>
            <a:ext cx="80645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600" b="1">
              <a:solidFill>
                <a:srgbClr val="002060"/>
              </a:solidFill>
            </a:endParaRPr>
          </a:p>
        </p:txBody>
      </p:sp>
      <p:pic>
        <p:nvPicPr>
          <p:cNvPr id="26627" name="Рисунок 11" descr="F:\DCIM\102___10\IMG_01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332656"/>
            <a:ext cx="3311525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8" name="Рисунок 12" descr="F:\DCIM\102___10\IMG_01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3800" y="333375"/>
            <a:ext cx="3168650" cy="2447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9" name="Рисунок 13" descr="F:\DCIM\102___10\IMG_01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696" y="3645024"/>
            <a:ext cx="3384103" cy="2843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2" name="Рисунок 7" descr="G:\картинки хлебб\s1200 (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68313" y="1608138"/>
            <a:ext cx="8351837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179388" y="1125538"/>
            <a:ext cx="87852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познавательно – исследовательский, экологический.</a:t>
            </a:r>
          </a:p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групповой. </a:t>
            </a:r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>
              <a:lnSpc>
                <a:spcPct val="100000"/>
              </a:lnSpc>
              <a:buClrTx/>
              <a:buSzTx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дети средней группы (4-5 лет), родители, воспитатели. </a:t>
            </a:r>
          </a:p>
          <a:p>
            <a:pPr algn="just" eaLnBrk="0">
              <a:lnSpc>
                <a:spcPct val="100000"/>
              </a:lnSpc>
              <a:buClrTx/>
              <a:buSzTx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  реализации проекта:</a:t>
            </a:r>
            <a:r>
              <a:rPr lang="ru-RU" sz="2400"/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12.10.2020 – 23.10.2020.</a:t>
            </a:r>
          </a:p>
          <a:p>
            <a:pPr algn="just" eaLnBrk="0">
              <a:lnSpc>
                <a:spcPct val="100000"/>
              </a:lnSpc>
              <a:buClrTx/>
              <a:buSzTx/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краткосрочный (2 недели).</a:t>
            </a: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539750" y="549275"/>
            <a:ext cx="799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2800"/>
          </a:p>
        </p:txBody>
      </p:sp>
      <p:pic>
        <p:nvPicPr>
          <p:cNvPr id="5125" name="Рисунок 5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4508500"/>
            <a:ext cx="27368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539750" y="149225"/>
            <a:ext cx="80645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1285875" algn="l"/>
              </a:tabLst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285875" algn="l"/>
              </a:tabLst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Ф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ормирование у детей первоначальных представлений о процессе выращивания хлеба, о значимости хлеба для человека.</a:t>
            </a:r>
            <a:r>
              <a:rPr lang="ru-RU" sz="2000"/>
              <a:t> 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1285875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tabLst>
                <a:tab pos="1285875" algn="l"/>
              </a:tabLst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 </a:t>
            </a:r>
            <a:endParaRPr lang="ru-RU" sz="2000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1285875" algn="l"/>
              </a:tabLst>
            </a:pP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Формирование у детей первоначальных представлений о процессе выращивания хлеба, о том, как хлеб пришел на стол человека;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Расширить знания детей о хлебе (черный — ржаной, белый—пшеничный); 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Дать представление о том, что хлеб нужен каждому человеку;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Формировать знания детей о труде хлебороба, комбайнера, тракториста.</a:t>
            </a:r>
          </a:p>
          <a:p>
            <a:pPr>
              <a:tabLst>
                <a:tab pos="1285875" algn="l"/>
              </a:tabLst>
            </a:pPr>
            <a:r>
              <a:rPr lang="ru-RU" sz="2000" u="sng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Развивать познавательно – исследовательскую деятельность;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Развивать умение логически мыслить, рассуждать, делать выводы и умозаключения.</a:t>
            </a:r>
          </a:p>
          <a:p>
            <a:pPr>
              <a:tabLst>
                <a:tab pos="1285875" algn="l"/>
              </a:tabLst>
            </a:pP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Воспитывать у детей чувства уважения к труду людей;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Воспитывать такие качества, как внимание, терпение, трудолюбие;</a:t>
            </a:r>
          </a:p>
          <a:p>
            <a:pPr>
              <a:tabLst>
                <a:tab pos="1285875" algn="l"/>
              </a:tabLs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- Воспитывать бережное отношение к хлебу.</a:t>
            </a:r>
          </a:p>
          <a:p>
            <a:pPr algn="just" eaLnBrk="0">
              <a:lnSpc>
                <a:spcPct val="100000"/>
              </a:lnSpc>
              <a:buClrTx/>
              <a:buSzTx/>
              <a:buFontTx/>
              <a:buNone/>
              <a:tabLst>
                <a:tab pos="1285875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0">
              <a:lnSpc>
                <a:spcPct val="100000"/>
              </a:lnSpc>
              <a:buClrTx/>
              <a:buSzTx/>
              <a:buFontTx/>
              <a:buNone/>
              <a:tabLst>
                <a:tab pos="1285875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611188" y="222250"/>
            <a:ext cx="8064500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 образовательного проекта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Участие детей в проекте «Хлеб – всему голова» позволит им узнать, как приходит хлеб на стол и почему взрослые так ценят его; развить связную речь, творческие способности, поисковую деятельность. При этом дети смогут познакомиться с профессиями людей выращивающих хлеб, техникой, разнообразием хлебобулочных изделий. То сами станут бережнее относиться к хлебу. </a:t>
            </a:r>
          </a:p>
          <a:p>
            <a:r>
              <a:rPr lang="ru-RU" sz="2000" b="1"/>
              <a:t> </a:t>
            </a:r>
            <a:endParaRPr lang="ru-RU" sz="2000"/>
          </a:p>
          <a:p>
            <a:pPr algn="just"/>
            <a:endParaRPr lang="ru-RU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611188" y="2492375"/>
            <a:ext cx="7993062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Обогащение словаря детей, расширение представлений о многообразии хлебных продуктов.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Дети познакомятся с тем, как хлеб попадает к нам на стол, как его выращивают.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У детей развиты познавательно-исследовательские и творческие способности.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Создание в группе мини музея «От зерна до каравая».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Изготовление лэпбука «Хлеб – всему голова».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У детей сформируется бережное отношение к хлебу.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Активное участие родителей в реализации проекта.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4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468313" y="565150"/>
            <a:ext cx="828040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и методы работы с детьми и родителями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Игра, игровая ситуация, чтение, ситуации, экспериментирование, исследование. </a:t>
            </a:r>
          </a:p>
          <a:p>
            <a:pPr>
              <a:buFontTx/>
              <a:buChar char="-"/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 Беседы, загадки, рассказывание, рассматривание, разговор, исполнение стихов, творчество.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- Консультация, буклеты, папка-раскладушка.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- Подвижные, дидактические игры познавательной направленности. </a:t>
            </a:r>
          </a:p>
          <a:p>
            <a:pPr algn="just" eaLnBrk="0">
              <a:lnSpc>
                <a:spcPct val="100000"/>
              </a:lnSpc>
              <a:buClrTx/>
              <a:buSzTx/>
              <a:buFontTx/>
              <a:buNone/>
            </a:pPr>
            <a:endParaRPr lang="ru-RU" sz="20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395288" y="2781300"/>
            <a:ext cx="8424862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 проекта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Демонстрация выставки готовых работ по аппликации «Макаронная фантазия».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Демонстрация выставки готовых работ по рисованию «Хлебное поле».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Лэпбук «Хлеб – всему голова».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- Мини – музей «От зерна до каравая» (совместно дети, родители, воспитатели).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Рисунок 4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2"/>
          <p:cNvSpPr>
            <a:spLocks noChangeArrowheads="1"/>
          </p:cNvSpPr>
          <p:nvPr/>
        </p:nvSpPr>
        <p:spPr bwMode="auto">
          <a:xfrm>
            <a:off x="611188" y="476250"/>
            <a:ext cx="7993062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750" y="858838"/>
            <a:ext cx="8135938" cy="467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Подготовительный этап </a:t>
            </a:r>
          </a:p>
          <a:p>
            <a:pPr eaLnBrk="0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Сбор и анализ литературы по данной теме, модель трех вопросов детей, системная паутинка по пяти образовательным областям и формы взаимодействия с семьей и соц. партнерами по проекту. 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Определение цели, исходя из интересов и потребностей детей и родителей. 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Планирование предстоящей деятельности, направленной на реализацию проекта. 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Обеспечение дидактического комплекса для реализации проекта. </a:t>
            </a:r>
          </a:p>
          <a:p>
            <a:pPr marL="457200" indent="-457200" eaLnBrk="0"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Основной этап (практический)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Проведение запланированных и возникших по ситуации мероприятий в ходе совместной деятельности. 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Взаимодействие с родителями, направленное на помощь и участие в проекте. </a:t>
            </a:r>
          </a:p>
          <a:p>
            <a:pPr marL="457200" indent="-457200" eaLnBrk="0"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Заключительный этап</a:t>
            </a:r>
          </a:p>
          <a:p>
            <a:pPr marL="457200" indent="-457200" eaLnBrk="0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Отчет о проведенной работе. </a:t>
            </a:r>
          </a:p>
        </p:txBody>
      </p:sp>
      <p:pic>
        <p:nvPicPr>
          <p:cNvPr id="9220" name="Рисунок 4" descr="G:\картинки хлебб\s1200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539750" y="641350"/>
            <a:ext cx="367188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трех вопросов</a:t>
            </a:r>
            <a:endParaRPr lang="ru-RU" sz="105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3995738" y="765175"/>
            <a:ext cx="4752975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Системная паутинка по проекту</a:t>
            </a:r>
            <a:endParaRPr lang="ru-RU" sz="105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defRPr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Прямоугольник 8"/>
          <p:cNvSpPr>
            <a:spLocks noChangeArrowheads="1"/>
          </p:cNvSpPr>
          <p:nvPr/>
        </p:nvSpPr>
        <p:spPr bwMode="auto">
          <a:xfrm>
            <a:off x="250825" y="3714750"/>
            <a:ext cx="5184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для родителей по проекту </a:t>
            </a:r>
          </a:p>
        </p:txBody>
      </p:sp>
      <p:sp>
        <p:nvSpPr>
          <p:cNvPr id="10245" name="Прямоугольник 10"/>
          <p:cNvSpPr>
            <a:spLocks noChangeArrowheads="1"/>
          </p:cNvSpPr>
          <p:nvPr/>
        </p:nvSpPr>
        <p:spPr bwMode="auto">
          <a:xfrm>
            <a:off x="827088" y="260350"/>
            <a:ext cx="78486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12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6" name="Рисунок 11" descr="C:\Users\ADMIN\Desktop\фото хлеб\модель вопросов\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1052513"/>
            <a:ext cx="2305050" cy="26400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7" name="Рисунок 17" descr="C:\Users\ADMIN\Desktop\фото хлеб\модель вопросов\IMG_01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4221088"/>
            <a:ext cx="3241675" cy="2347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8" name="Рисунок 18" descr="G:\картинки хлебб\s1200 (3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688" y="4868863"/>
            <a:ext cx="26273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2" descr="C:\Users\ADMIN\Desktop\фото хлеб\модель вопросов\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42655" y="1124744"/>
            <a:ext cx="2656887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100000">
              <a:srgbClr val="F0EBD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8280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12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68313" y="538163"/>
            <a:ext cx="82073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</a:t>
            </a:r>
          </a:p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 «Хлеб – всему голова</a:t>
            </a:r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Прямоугольник 7"/>
          <p:cNvSpPr>
            <a:spLocks noChangeArrowheads="1"/>
          </p:cNvSpPr>
          <p:nvPr/>
        </p:nvSpPr>
        <p:spPr bwMode="auto">
          <a:xfrm>
            <a:off x="611188" y="3789363"/>
            <a:ext cx="7921625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endParaRPr lang="ru-RU" sz="32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468313" y="3573463"/>
            <a:ext cx="82073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</a:t>
            </a:r>
            <a:b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Раскраски «Хлеб, хлебобулочные изделия» </a:t>
            </a:r>
          </a:p>
        </p:txBody>
      </p:sp>
      <p:pic>
        <p:nvPicPr>
          <p:cNvPr id="6" name="Рисунок 5" descr="G:\фото хлеб\лэпбук\IMG_014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340768"/>
            <a:ext cx="2880320" cy="2301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G:\фото хлеб\лэпбук\IMG_014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412776"/>
            <a:ext cx="2880320" cy="2228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3" descr="C:\Users\ADMIN\Desktop\фото хлеб\раскраски хлеб\IMG_01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4293096"/>
            <a:ext cx="3024336" cy="228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4" descr="C:\Users\ADMIN\Desktop\фото хлеб\раскраски хлеб\IMG_018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4048" y="4332577"/>
            <a:ext cx="3024336" cy="23364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1497</TotalTime>
  <Words>860</Words>
  <Application>Microsoft Office PowerPoint</Application>
  <PresentationFormat>Экран (4:3)</PresentationFormat>
  <Paragraphs>129</Paragraphs>
  <Slides>23</Slides>
  <Notes>22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Microsoft YaHei</vt:lpstr>
      <vt:lpstr>Times New Roman</vt:lpstr>
      <vt:lpstr>Calibri</vt:lpstr>
      <vt:lpstr>Segoe UI</vt:lpstr>
      <vt:lpstr>Symbol</vt:lpstr>
      <vt:lpstr>Тема Office</vt:lpstr>
      <vt:lpstr>Диаграмма Microsoft Office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Экспериментирование: Выращивание семян пшеницы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Бабочка. Ромашка.</dc:title>
  <dc:subject>Шаблон</dc:subject>
  <dc:creator>Питинёва Антонина</dc:creator>
  <cp:keywords>шаблон, презентация, для, детей</cp:keywords>
  <cp:lastModifiedBy>HP</cp:lastModifiedBy>
  <cp:revision>142</cp:revision>
  <cp:lastPrinted>1601-01-01T00:00:00Z</cp:lastPrinted>
  <dcterms:created xsi:type="dcterms:W3CDTF">2014-02-27T09:12:54Z</dcterms:created>
  <dcterms:modified xsi:type="dcterms:W3CDTF">2021-04-17T11:52:00Z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