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71" r:id="rId3"/>
    <p:sldId id="296" r:id="rId4"/>
    <p:sldId id="269" r:id="rId5"/>
    <p:sldId id="268" r:id="rId6"/>
    <p:sldId id="273" r:id="rId7"/>
    <p:sldId id="274" r:id="rId8"/>
    <p:sldId id="291" r:id="rId9"/>
    <p:sldId id="276" r:id="rId10"/>
    <p:sldId id="266" r:id="rId11"/>
    <p:sldId id="283" r:id="rId12"/>
    <p:sldId id="282" r:id="rId13"/>
    <p:sldId id="281" r:id="rId14"/>
    <p:sldId id="293" r:id="rId15"/>
    <p:sldId id="263" r:id="rId16"/>
    <p:sldId id="288" r:id="rId17"/>
    <p:sldId id="287" r:id="rId18"/>
    <p:sldId id="286" r:id="rId19"/>
    <p:sldId id="285" r:id="rId20"/>
    <p:sldId id="256" r:id="rId21"/>
    <p:sldId id="295" r:id="rId22"/>
    <p:sldId id="297" r:id="rId23"/>
    <p:sldId id="298" r:id="rId24"/>
    <p:sldId id="301" r:id="rId25"/>
    <p:sldId id="302" r:id="rId26"/>
    <p:sldId id="309" r:id="rId27"/>
    <p:sldId id="306" r:id="rId28"/>
    <p:sldId id="307" r:id="rId29"/>
    <p:sldId id="294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528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17.04.2021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10.jpeg"/><Relationship Id="rId18" Type="http://schemas.openxmlformats.org/officeDocument/2006/relationships/image" Target="../media/image13.jpeg"/><Relationship Id="rId26" Type="http://schemas.openxmlformats.org/officeDocument/2006/relationships/slide" Target="slide16.xml"/><Relationship Id="rId3" Type="http://schemas.openxmlformats.org/officeDocument/2006/relationships/slide" Target="slide6.xml"/><Relationship Id="rId21" Type="http://schemas.openxmlformats.org/officeDocument/2006/relationships/slide" Target="slide15.xml"/><Relationship Id="rId7" Type="http://schemas.openxmlformats.org/officeDocument/2006/relationships/slide" Target="slide4.xml"/><Relationship Id="rId12" Type="http://schemas.openxmlformats.org/officeDocument/2006/relationships/slide" Target="slide11.xml"/><Relationship Id="rId17" Type="http://schemas.openxmlformats.org/officeDocument/2006/relationships/slide" Target="slide5.xml"/><Relationship Id="rId25" Type="http://schemas.openxmlformats.org/officeDocument/2006/relationships/image" Target="../media/image17.png"/><Relationship Id="rId2" Type="http://schemas.openxmlformats.org/officeDocument/2006/relationships/image" Target="../media/image4.jpeg"/><Relationship Id="rId16" Type="http://schemas.openxmlformats.org/officeDocument/2006/relationships/image" Target="../media/image12.jpeg"/><Relationship Id="rId20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11" Type="http://schemas.openxmlformats.org/officeDocument/2006/relationships/image" Target="../media/image9.jpeg"/><Relationship Id="rId24" Type="http://schemas.openxmlformats.org/officeDocument/2006/relationships/slide" Target="slide1.xml"/><Relationship Id="rId5" Type="http://schemas.openxmlformats.org/officeDocument/2006/relationships/slide" Target="slide9.xml"/><Relationship Id="rId15" Type="http://schemas.openxmlformats.org/officeDocument/2006/relationships/image" Target="../media/image11.jpeg"/><Relationship Id="rId23" Type="http://schemas.openxmlformats.org/officeDocument/2006/relationships/image" Target="../media/image16.png"/><Relationship Id="rId28" Type="http://schemas.openxmlformats.org/officeDocument/2006/relationships/image" Target="../media/image19.png"/><Relationship Id="rId10" Type="http://schemas.openxmlformats.org/officeDocument/2006/relationships/slide" Target="slide8.xml"/><Relationship Id="rId19" Type="http://schemas.openxmlformats.org/officeDocument/2006/relationships/slide" Target="slide7.xml"/><Relationship Id="rId4" Type="http://schemas.openxmlformats.org/officeDocument/2006/relationships/image" Target="../media/image5.png"/><Relationship Id="rId9" Type="http://schemas.openxmlformats.org/officeDocument/2006/relationships/image" Target="../media/image8.jpeg"/><Relationship Id="rId14" Type="http://schemas.openxmlformats.org/officeDocument/2006/relationships/slide" Target="slide10.xml"/><Relationship Id="rId22" Type="http://schemas.openxmlformats.org/officeDocument/2006/relationships/image" Target="../media/image15.png"/><Relationship Id="rId27" Type="http://schemas.openxmlformats.org/officeDocument/2006/relationships/image" Target="../media/image18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Lenovo\Desktop\Новая папка (2)\8042402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331640" y="188640"/>
            <a:ext cx="77048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ln w="11430"/>
                <a:solidFill>
                  <a:schemeClr val="accent3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Муниципальное бюджетное дошкольное образовательное учреждение </a:t>
            </a:r>
          </a:p>
          <a:p>
            <a:pPr algn="ctr"/>
            <a:r>
              <a:rPr lang="ru-RU" b="1" dirty="0">
                <a:ln w="11430"/>
                <a:solidFill>
                  <a:schemeClr val="accent3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детский сад №14 «Красная шапочка</a:t>
            </a:r>
            <a:r>
              <a:rPr lang="ru-RU" b="1" dirty="0" smtClean="0">
                <a:ln w="11430"/>
                <a:solidFill>
                  <a:schemeClr val="accent3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» г. Котовска Тамбовской области</a:t>
            </a:r>
            <a:endParaRPr lang="ru-RU" b="1" dirty="0">
              <a:ln w="11430"/>
              <a:solidFill>
                <a:schemeClr val="accent3">
                  <a:lumMod val="5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834074" y="1124743"/>
            <a:ext cx="685482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  <a:cs typeface="Times New Roman" panose="02020603050405020304" pitchFamily="18" charset="0"/>
              </a:rPr>
              <a:t>Профессии в загадках</a:t>
            </a:r>
            <a:endParaRPr lang="ru-RU" sz="5400" b="1" i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08188" y="5818038"/>
            <a:ext cx="179951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>
                <a:ln w="11430"/>
                <a:solidFill>
                  <a:schemeClr val="tx2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  <a:cs typeface="Times New Roman" panose="02020603050405020304" pitchFamily="18" charset="0"/>
              </a:rPr>
              <a:t>Подготовила:</a:t>
            </a:r>
          </a:p>
          <a:p>
            <a:r>
              <a:rPr lang="ru-RU" sz="1400" b="1" dirty="0" smtClean="0">
                <a:ln w="11430"/>
                <a:solidFill>
                  <a:schemeClr val="tx2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  <a:cs typeface="Times New Roman" panose="02020603050405020304" pitchFamily="18" charset="0"/>
              </a:rPr>
              <a:t>воспитатель </a:t>
            </a:r>
          </a:p>
          <a:p>
            <a:r>
              <a:rPr lang="ru-RU" sz="1400" b="1" dirty="0" smtClean="0">
                <a:ln w="11430"/>
                <a:solidFill>
                  <a:schemeClr val="tx2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  <a:cs typeface="Times New Roman" panose="02020603050405020304" pitchFamily="18" charset="0"/>
              </a:rPr>
              <a:t>Годунова О.В.</a:t>
            </a:r>
          </a:p>
        </p:txBody>
      </p:sp>
      <p:pic>
        <p:nvPicPr>
          <p:cNvPr id="7" name="Picture 5" descr="Picture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83768" y="2262925"/>
            <a:ext cx="5904656" cy="40562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4716016" y="655670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4572000" y="6448889"/>
            <a:ext cx="6894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2020 г.</a:t>
            </a:r>
            <a:endParaRPr lang="ru-RU" sz="14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00550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Lenovo\Desktop\Новая папка (2)\8042402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286000" y="764705"/>
            <a:ext cx="457200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dirty="0" smtClean="0">
                <a:latin typeface="Comic Sans MS" pitchFamily="66" charset="0"/>
              </a:rPr>
              <a:t>Наведет стеклянный глаз, </a:t>
            </a:r>
            <a:br>
              <a:rPr lang="ru-RU" sz="4800" dirty="0" smtClean="0">
                <a:latin typeface="Comic Sans MS" pitchFamily="66" charset="0"/>
              </a:rPr>
            </a:br>
            <a:r>
              <a:rPr lang="ru-RU" sz="4800" dirty="0" smtClean="0">
                <a:latin typeface="Comic Sans MS" pitchFamily="66" charset="0"/>
              </a:rPr>
              <a:t>Щелкнет раз - и помним вас.</a:t>
            </a:r>
          </a:p>
          <a:p>
            <a:endParaRPr lang="ru-RU" sz="4800" dirty="0" smtClean="0">
              <a:latin typeface="Comic Sans MS" pitchFamily="66" charset="0"/>
            </a:endParaRPr>
          </a:p>
          <a:p>
            <a:pPr algn="r"/>
            <a:r>
              <a:rPr lang="ru-RU" sz="1200" dirty="0" smtClean="0">
                <a:latin typeface="Comic Sans MS" pitchFamily="66" charset="0"/>
              </a:rPr>
              <a:t>Фотограф</a:t>
            </a:r>
            <a:r>
              <a:rPr lang="ru-RU" sz="4800" dirty="0" smtClean="0">
                <a:latin typeface="Comic Sans MS" pitchFamily="66" charset="0"/>
              </a:rPr>
              <a:t> 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1104533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Lenovo\Desktop\Новая папка (2)\8042402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547664" y="692696"/>
            <a:ext cx="72008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sz="1400" b="1" dirty="0">
              <a:solidFill>
                <a:schemeClr val="accent3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37520" y="2996952"/>
            <a:ext cx="621094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sz="14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5" name="Picture 22" descr="fo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3848" y="476672"/>
            <a:ext cx="5328592" cy="5616624"/>
          </a:xfrm>
          <a:prstGeom prst="rect">
            <a:avLst/>
          </a:prstGeom>
          <a:noFill/>
          <a:ln w="38100" cmpd="dbl">
            <a:solidFill>
              <a:srgbClr val="FF6600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4766754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Lenovo\Desktop\Новая папка (2)\8042402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 descr="C:\Users\Lenovo\Desktop\Новая папка (2)\p435_podg0018000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220072" y="5013176"/>
            <a:ext cx="3680409" cy="1656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2286000" y="332656"/>
            <a:ext cx="6318448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dirty="0" smtClean="0">
                <a:latin typeface="Comic Sans MS" pitchFamily="66" charset="0"/>
              </a:rPr>
              <a:t>Мелом пишет и рисует,</a:t>
            </a:r>
          </a:p>
          <a:p>
            <a:pPr algn="ctr"/>
            <a:r>
              <a:rPr lang="ru-RU" sz="4400" dirty="0" smtClean="0">
                <a:latin typeface="Comic Sans MS" pitchFamily="66" charset="0"/>
              </a:rPr>
              <a:t>И с ошибками воюет,</a:t>
            </a:r>
          </a:p>
          <a:p>
            <a:pPr algn="ctr"/>
            <a:r>
              <a:rPr lang="ru-RU" sz="4400" dirty="0" smtClean="0">
                <a:latin typeface="Comic Sans MS" pitchFamily="66" charset="0"/>
              </a:rPr>
              <a:t>Учит думать, размышлять,</a:t>
            </a:r>
          </a:p>
          <a:p>
            <a:pPr algn="ctr"/>
            <a:r>
              <a:rPr lang="ru-RU" sz="4400" dirty="0" smtClean="0">
                <a:latin typeface="Comic Sans MS" pitchFamily="66" charset="0"/>
              </a:rPr>
              <a:t>Как его, ребята, звать?</a:t>
            </a:r>
          </a:p>
          <a:p>
            <a:pPr algn="ctr"/>
            <a:endParaRPr lang="ru-RU" sz="3600" dirty="0" smtClean="0">
              <a:latin typeface="Comic Sans MS" pitchFamily="66" charset="0"/>
            </a:endParaRPr>
          </a:p>
          <a:p>
            <a:pPr algn="r"/>
            <a:r>
              <a:rPr lang="ru-RU" sz="1200" dirty="0" smtClean="0">
                <a:latin typeface="Comic Sans MS" pitchFamily="66" charset="0"/>
              </a:rPr>
              <a:t>Учитель</a:t>
            </a:r>
            <a:endParaRPr lang="ru-RU" sz="1200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6675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Lenovo\Desktop\Новая папка (2)\8042402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691680" y="188640"/>
            <a:ext cx="669674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4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627784" y="2276872"/>
            <a:ext cx="547260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2050" name="Picture 2" descr="http://du7.slutsk.edu.by/sm_full.aspx?guid=1060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919864" y="4077072"/>
            <a:ext cx="1224136" cy="2533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6" name="Picture 2" descr="http://schadrolga.ucoz.net/original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23728" y="260648"/>
            <a:ext cx="5688632" cy="640871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476675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Lenovo\Desktop\Новая папка (2)\8042402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71" y="865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627784" y="692696"/>
            <a:ext cx="631844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i="1" dirty="0" smtClean="0">
                <a:solidFill>
                  <a:srgbClr val="C00000"/>
                </a:solidFill>
              </a:rPr>
              <a:t> </a:t>
            </a:r>
            <a:endParaRPr lang="ru-RU" sz="14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691680" y="764703"/>
            <a:ext cx="7200800" cy="46474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dirty="0" smtClean="0">
                <a:latin typeface="Comic Sans MS" pitchFamily="66" charset="0"/>
              </a:rPr>
              <a:t>Скажи, кто так вкусно </a:t>
            </a:r>
            <a:br>
              <a:rPr lang="ru-RU" sz="4800" dirty="0" smtClean="0">
                <a:latin typeface="Comic Sans MS" pitchFamily="66" charset="0"/>
              </a:rPr>
            </a:br>
            <a:r>
              <a:rPr lang="ru-RU" sz="4800" dirty="0" smtClean="0">
                <a:latin typeface="Comic Sans MS" pitchFamily="66" charset="0"/>
              </a:rPr>
              <a:t>Готовит щи капустные? </a:t>
            </a:r>
            <a:br>
              <a:rPr lang="ru-RU" sz="4800" dirty="0" smtClean="0">
                <a:latin typeface="Comic Sans MS" pitchFamily="66" charset="0"/>
              </a:rPr>
            </a:br>
            <a:r>
              <a:rPr lang="ru-RU" sz="4800" dirty="0" smtClean="0">
                <a:latin typeface="Comic Sans MS" pitchFamily="66" charset="0"/>
              </a:rPr>
              <a:t>Пахучие котлеты? </a:t>
            </a:r>
            <a:br>
              <a:rPr lang="ru-RU" sz="4800" dirty="0" smtClean="0">
                <a:latin typeface="Comic Sans MS" pitchFamily="66" charset="0"/>
              </a:rPr>
            </a:br>
            <a:r>
              <a:rPr lang="ru-RU" sz="4800" dirty="0" smtClean="0">
                <a:latin typeface="Comic Sans MS" pitchFamily="66" charset="0"/>
              </a:rPr>
              <a:t>Салаты? Винегреты? </a:t>
            </a:r>
            <a:br>
              <a:rPr lang="ru-RU" sz="4800" dirty="0" smtClean="0">
                <a:latin typeface="Comic Sans MS" pitchFamily="66" charset="0"/>
              </a:rPr>
            </a:br>
            <a:r>
              <a:rPr lang="ru-RU" sz="4800" dirty="0" smtClean="0">
                <a:latin typeface="Comic Sans MS" pitchFamily="66" charset="0"/>
              </a:rPr>
              <a:t>Все завтраки, обеды? </a:t>
            </a:r>
          </a:p>
          <a:p>
            <a:pPr algn="ctr"/>
            <a:endParaRPr lang="ru-RU" sz="1400" dirty="0" smtClean="0">
              <a:latin typeface="Comic Sans MS" pitchFamily="66" charset="0"/>
            </a:endParaRPr>
          </a:p>
          <a:p>
            <a:pPr algn="ctr"/>
            <a:endParaRPr lang="ru-RU" sz="1400" dirty="0" smtClean="0">
              <a:latin typeface="Comic Sans MS" pitchFamily="66" charset="0"/>
            </a:endParaRPr>
          </a:p>
          <a:p>
            <a:pPr algn="ctr"/>
            <a:endParaRPr lang="ru-RU" sz="1400" dirty="0" smtClean="0">
              <a:latin typeface="Comic Sans MS" pitchFamily="66" charset="0"/>
            </a:endParaRPr>
          </a:p>
          <a:p>
            <a:pPr algn="r"/>
            <a:r>
              <a:rPr lang="ru-RU" sz="1400" dirty="0" smtClean="0">
                <a:latin typeface="Comic Sans MS" pitchFamily="66" charset="0"/>
              </a:rPr>
              <a:t>Повар</a:t>
            </a:r>
            <a:endParaRPr lang="ru-RU" sz="1400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5753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Lenovo\Desktop\Новая папка (2)\8042402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286000" y="260648"/>
            <a:ext cx="653447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sz="14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4" name="Picture 13" descr="8caa61989f4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95936" y="188640"/>
            <a:ext cx="3744416" cy="6669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1045332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Lenovo\Desktop\Новая папка (2)\8042402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547664" y="260648"/>
            <a:ext cx="460851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sz="14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843808" y="3068960"/>
            <a:ext cx="597666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sz="14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8194" name="Picture 2" descr="https://ds05.infourok.ru/uploads/ex/03d4/000854bb-a2950927/hello_html_26681a6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7261" y="4941168"/>
            <a:ext cx="2566739" cy="15924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2286000" y="260648"/>
            <a:ext cx="6462464" cy="50475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 smtClean="0">
                <a:latin typeface="Comic Sans MS" pitchFamily="66" charset="0"/>
              </a:rPr>
              <a:t>С огнём бороться мы должны, </a:t>
            </a:r>
            <a:br>
              <a:rPr lang="ru-RU" sz="4000" dirty="0" smtClean="0">
                <a:latin typeface="Comic Sans MS" pitchFamily="66" charset="0"/>
              </a:rPr>
            </a:br>
            <a:r>
              <a:rPr lang="ru-RU" sz="4000" dirty="0" smtClean="0">
                <a:latin typeface="Comic Sans MS" pitchFamily="66" charset="0"/>
              </a:rPr>
              <a:t>С водою мы напарники. </a:t>
            </a:r>
            <a:br>
              <a:rPr lang="ru-RU" sz="4000" dirty="0" smtClean="0">
                <a:latin typeface="Comic Sans MS" pitchFamily="66" charset="0"/>
              </a:rPr>
            </a:br>
            <a:r>
              <a:rPr lang="ru-RU" sz="4000" dirty="0" smtClean="0">
                <a:latin typeface="Comic Sans MS" pitchFamily="66" charset="0"/>
              </a:rPr>
              <a:t>Мы очень людям всем нужны, </a:t>
            </a:r>
            <a:br>
              <a:rPr lang="ru-RU" sz="4000" dirty="0" smtClean="0">
                <a:latin typeface="Comic Sans MS" pitchFamily="66" charset="0"/>
              </a:rPr>
            </a:br>
            <a:r>
              <a:rPr lang="ru-RU" sz="4000" dirty="0" smtClean="0">
                <a:latin typeface="Comic Sans MS" pitchFamily="66" charset="0"/>
              </a:rPr>
              <a:t>Ответь скорее, кто же мы? </a:t>
            </a:r>
          </a:p>
          <a:p>
            <a:pPr algn="ctr"/>
            <a:endParaRPr lang="ru-RU" sz="1400" dirty="0" smtClean="0">
              <a:latin typeface="Comic Sans MS" pitchFamily="66" charset="0"/>
            </a:endParaRPr>
          </a:p>
          <a:p>
            <a:pPr algn="r"/>
            <a:r>
              <a:rPr lang="ru-RU" sz="1400" dirty="0" smtClean="0">
                <a:latin typeface="Comic Sans MS" pitchFamily="66" charset="0"/>
              </a:rPr>
              <a:t>Пожарные</a:t>
            </a:r>
          </a:p>
          <a:p>
            <a:pPr algn="ctr"/>
            <a:endParaRPr lang="ru-RU" sz="1400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9329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Lenovo\Desktop\Новая папка (2)\8042402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691680" y="188641"/>
            <a:ext cx="669674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sz="14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5" name="Picture 14" descr="614_itfaiye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1640" y="332656"/>
            <a:ext cx="7488832" cy="6192688"/>
          </a:xfrm>
          <a:prstGeom prst="rect">
            <a:avLst/>
          </a:prstGeom>
          <a:noFill/>
          <a:ln w="38100" cmpd="dbl">
            <a:solidFill>
              <a:srgbClr val="FF6600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5593292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Lenovo\Desktop\Новая папка (2)\8042402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547664" y="260648"/>
            <a:ext cx="667848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sz="14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843808" y="3284984"/>
            <a:ext cx="612068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sz="14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051720" y="260648"/>
            <a:ext cx="6840760" cy="53860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dirty="0" smtClean="0">
                <a:latin typeface="Comic Sans MS" pitchFamily="66" charset="0"/>
              </a:rPr>
              <a:t>Вот на краешке с опаской </a:t>
            </a:r>
            <a:br>
              <a:rPr lang="ru-RU" sz="4400" dirty="0" smtClean="0">
                <a:latin typeface="Comic Sans MS" pitchFamily="66" charset="0"/>
              </a:rPr>
            </a:br>
            <a:r>
              <a:rPr lang="ru-RU" sz="4400" dirty="0" smtClean="0">
                <a:latin typeface="Comic Sans MS" pitchFamily="66" charset="0"/>
              </a:rPr>
              <a:t>Он железо красит краской, </a:t>
            </a:r>
            <a:br>
              <a:rPr lang="ru-RU" sz="4400" dirty="0" smtClean="0">
                <a:latin typeface="Comic Sans MS" pitchFamily="66" charset="0"/>
              </a:rPr>
            </a:br>
            <a:r>
              <a:rPr lang="ru-RU" sz="4400" dirty="0" smtClean="0">
                <a:latin typeface="Comic Sans MS" pitchFamily="66" charset="0"/>
              </a:rPr>
              <a:t>У него в руке ведро, </a:t>
            </a:r>
            <a:br>
              <a:rPr lang="ru-RU" sz="4400" dirty="0" smtClean="0">
                <a:latin typeface="Comic Sans MS" pitchFamily="66" charset="0"/>
              </a:rPr>
            </a:br>
            <a:r>
              <a:rPr lang="ru-RU" sz="4400" dirty="0" smtClean="0">
                <a:latin typeface="Comic Sans MS" pitchFamily="66" charset="0"/>
              </a:rPr>
              <a:t>Сам раскрашен он пестро. </a:t>
            </a:r>
          </a:p>
          <a:p>
            <a:pPr algn="ctr"/>
            <a:endParaRPr lang="ru-RU" dirty="0" smtClean="0">
              <a:latin typeface="Comic Sans MS" pitchFamily="66" charset="0"/>
            </a:endParaRPr>
          </a:p>
          <a:p>
            <a:pPr algn="r"/>
            <a:r>
              <a:rPr lang="ru-RU" sz="1400" dirty="0" smtClean="0">
                <a:latin typeface="Comic Sans MS" pitchFamily="66" charset="0"/>
              </a:rPr>
              <a:t>Маляр</a:t>
            </a:r>
            <a:endParaRPr lang="ru-RU" sz="1400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9329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Lenovo\Desktop\Новая папка (2)\8042402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619672" y="44624"/>
            <a:ext cx="727280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858152" y="3861048"/>
            <a:ext cx="612068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b="1" i="1" dirty="0" smtClean="0">
                <a:solidFill>
                  <a:srgbClr val="C00000"/>
                </a:solidFill>
              </a:rPr>
              <a:t> </a:t>
            </a:r>
            <a:endParaRPr lang="ru-RU" sz="14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5" name="Picture 14" descr="picture_139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55776" y="332656"/>
            <a:ext cx="6264696" cy="5976664"/>
          </a:xfrm>
          <a:prstGeom prst="rect">
            <a:avLst/>
          </a:prstGeom>
          <a:noFill/>
          <a:ln w="38100" cmpd="dbl">
            <a:solidFill>
              <a:srgbClr val="FF6600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5593292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Lenovo\Desktop\Новая папка (2)\8042402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C:\Users\Lenovo\Desktop\Новая папка (2)\s1200 (1)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0"/>
            <a:ext cx="6516216" cy="5661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C:\Users\Lenovo\Desktop\Новая папка (2)\s1200 (1)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9744" y="0"/>
            <a:ext cx="6516216" cy="5661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051720" y="1967929"/>
            <a:ext cx="669674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691680" y="2060848"/>
            <a:ext cx="6768752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latin typeface="Comic Sans MS" pitchFamily="66" charset="0"/>
              </a:rPr>
              <a:t>Загадки – неотъемлемая часть детства. Любой из нас помнит и лампочку - “грушу, которую нельзя скушать”, и ножницы, у которых “два конца, два кольца, посередине гвоздик”. К сожалению, мы не уделяем должного внимания загадкам - этим коротким и метким “развивалкам” детского ума, а иногда и вообще забываем об их существовании. А ведь для этого не нужно ни специальных знаний, ни большого количества времени. Отгадывать загадки можно прямо на ходу: во время прогулки или по дороге в школу. </a:t>
            </a:r>
          </a:p>
          <a:p>
            <a:pPr algn="ctr"/>
            <a:endParaRPr lang="ru-RU" sz="2000" dirty="0" smtClean="0">
              <a:latin typeface="Comic Sans MS" pitchFamily="66" charset="0"/>
            </a:endParaRPr>
          </a:p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Comic Sans MS" pitchFamily="66" charset="0"/>
              </a:rPr>
              <a:t>ПОПРОБУЕМ?</a:t>
            </a:r>
            <a:r>
              <a:rPr lang="ru-RU" sz="2000" dirty="0" smtClean="0">
                <a:latin typeface="Comic Sans MS" pitchFamily="66" charset="0"/>
              </a:rPr>
              <a:t> </a:t>
            </a:r>
            <a:endParaRPr lang="ru-RU" sz="2000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7737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Lenovo\Desktop\Новая папка (2)\8042402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331640" y="116632"/>
            <a:ext cx="756084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/>
              <a:t> </a:t>
            </a:r>
            <a:endParaRPr lang="ru-RU" sz="1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059832" y="3452748"/>
            <a:ext cx="583264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u="sng" dirty="0">
                <a:solidFill>
                  <a:schemeClr val="accent3">
                    <a:lumMod val="50000"/>
                  </a:schemeClr>
                </a:solidFill>
                <a:latin typeface="+mj-lt"/>
                <a:cs typeface="Times New Roman" panose="02020603050405020304" pitchFamily="18" charset="0"/>
              </a:rPr>
              <a:t/>
            </a:r>
            <a:br>
              <a:rPr lang="ru-RU" sz="1400" b="1" u="sng" dirty="0">
                <a:solidFill>
                  <a:schemeClr val="accent3">
                    <a:lumMod val="50000"/>
                  </a:schemeClr>
                </a:solidFill>
                <a:latin typeface="+mj-lt"/>
                <a:cs typeface="Times New Roman" panose="02020603050405020304" pitchFamily="18" charset="0"/>
              </a:rPr>
            </a:br>
            <a:endParaRPr lang="ru-RU" sz="1400" b="1" dirty="0">
              <a:solidFill>
                <a:schemeClr val="accent3">
                  <a:lumMod val="50000"/>
                </a:schemeClr>
              </a:solidFill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619672" y="332656"/>
            <a:ext cx="660648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b="1" dirty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ru-RU" sz="1400" b="1" dirty="0">
                <a:solidFill>
                  <a:schemeClr val="accent3">
                    <a:lumMod val="50000"/>
                  </a:schemeClr>
                </a:solidFill>
              </a:rPr>
            </a:br>
            <a:endParaRPr lang="ru-RU" sz="14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763688" y="404664"/>
            <a:ext cx="7128792" cy="55707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 smtClean="0">
                <a:latin typeface="Comic Sans MS" pitchFamily="66" charset="0"/>
              </a:rPr>
              <a:t>У этой волшебницы,</a:t>
            </a:r>
          </a:p>
          <a:p>
            <a:pPr algn="ctr"/>
            <a:r>
              <a:rPr lang="ru-RU" sz="4000" dirty="0" smtClean="0">
                <a:latin typeface="Comic Sans MS" pitchFamily="66" charset="0"/>
              </a:rPr>
              <a:t>Этой художницы,</a:t>
            </a:r>
          </a:p>
          <a:p>
            <a:pPr algn="ctr"/>
            <a:r>
              <a:rPr lang="ru-RU" sz="4000" dirty="0" smtClean="0">
                <a:latin typeface="Comic Sans MS" pitchFamily="66" charset="0"/>
              </a:rPr>
              <a:t>Не кисти и краски,</a:t>
            </a:r>
          </a:p>
          <a:p>
            <a:pPr algn="ctr"/>
            <a:r>
              <a:rPr lang="ru-RU" sz="4000" dirty="0" smtClean="0">
                <a:latin typeface="Comic Sans MS" pitchFamily="66" charset="0"/>
              </a:rPr>
              <a:t>А гребень и ножницы.</a:t>
            </a:r>
          </a:p>
          <a:p>
            <a:pPr algn="ctr"/>
            <a:r>
              <a:rPr lang="ru-RU" sz="4000" dirty="0" smtClean="0">
                <a:latin typeface="Comic Sans MS" pitchFamily="66" charset="0"/>
              </a:rPr>
              <a:t>Она обладает</a:t>
            </a:r>
          </a:p>
          <a:p>
            <a:pPr algn="ctr"/>
            <a:r>
              <a:rPr lang="ru-RU" sz="4000" dirty="0" smtClean="0">
                <a:latin typeface="Comic Sans MS" pitchFamily="66" charset="0"/>
              </a:rPr>
              <a:t>Таинственной силой:</a:t>
            </a:r>
          </a:p>
          <a:p>
            <a:pPr algn="ctr"/>
            <a:r>
              <a:rPr lang="ru-RU" sz="4000" dirty="0" smtClean="0">
                <a:latin typeface="Comic Sans MS" pitchFamily="66" charset="0"/>
              </a:rPr>
              <a:t>К кому прикоснётся,</a:t>
            </a:r>
          </a:p>
          <a:p>
            <a:pPr algn="ctr"/>
            <a:r>
              <a:rPr lang="ru-RU" sz="4000" dirty="0" smtClean="0">
                <a:latin typeface="Comic Sans MS" pitchFamily="66" charset="0"/>
              </a:rPr>
              <a:t>Тот станет красивый.</a:t>
            </a:r>
          </a:p>
          <a:p>
            <a:pPr algn="ctr"/>
            <a:endParaRPr lang="ru-RU" dirty="0" smtClean="0">
              <a:latin typeface="Comic Sans MS" pitchFamily="66" charset="0"/>
            </a:endParaRPr>
          </a:p>
          <a:p>
            <a:pPr algn="r"/>
            <a:r>
              <a:rPr lang="ru-RU" sz="1400" dirty="0" smtClean="0">
                <a:latin typeface="Comic Sans MS" pitchFamily="66" charset="0"/>
              </a:rPr>
              <a:t>Парикмахер</a:t>
            </a:r>
            <a:endParaRPr lang="ru-RU" sz="1400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4386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Lenovo\Desktop\Новая папка (2)\8042402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331640" y="116632"/>
            <a:ext cx="756084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/>
              <a:t> </a:t>
            </a:r>
            <a:endParaRPr lang="ru-RU" sz="1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123728" y="476672"/>
            <a:ext cx="655736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>
                <a:solidFill>
                  <a:srgbClr val="C00000"/>
                </a:solidFill>
              </a:rPr>
              <a:t/>
            </a:r>
            <a:br>
              <a:rPr lang="ru-RU" sz="1400" b="1" dirty="0">
                <a:solidFill>
                  <a:srgbClr val="C00000"/>
                </a:solidFill>
              </a:rPr>
            </a:br>
            <a:endParaRPr lang="ru-RU" sz="14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3" name="Picture 2" descr="http://www.senno.by/wp-content/uploads/2017/09/41-800x44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6448" y="5129808"/>
            <a:ext cx="3587552" cy="1728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14" descr="a2d2e076e1a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79712" y="188640"/>
            <a:ext cx="8064896" cy="4896544"/>
          </a:xfrm>
          <a:prstGeom prst="rect">
            <a:avLst/>
          </a:prstGeom>
          <a:noFill/>
          <a:ln w="38100" cmpd="dbl">
            <a:solidFill>
              <a:srgbClr val="FF6600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6134735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2810743"/>
          </a:xfrm>
        </p:spPr>
        <p:txBody>
          <a:bodyPr>
            <a:normAutofit fontScale="90000"/>
          </a:bodyPr>
          <a:lstStyle/>
          <a:p>
            <a:r>
              <a:rPr lang="ru-RU" sz="6000" dirty="0" smtClean="0">
                <a:latin typeface="Comic Sans MS" pitchFamily="66" charset="0"/>
              </a:rPr>
              <a:t>Доктор, но не для детей,</a:t>
            </a:r>
            <a:br>
              <a:rPr lang="ru-RU" sz="6000" dirty="0" smtClean="0">
                <a:latin typeface="Comic Sans MS" pitchFamily="66" charset="0"/>
              </a:rPr>
            </a:br>
            <a:r>
              <a:rPr lang="ru-RU" sz="6000" dirty="0" smtClean="0">
                <a:latin typeface="Comic Sans MS" pitchFamily="66" charset="0"/>
              </a:rPr>
              <a:t>А для птиц и для зверей.</a:t>
            </a:r>
            <a:br>
              <a:rPr lang="ru-RU" sz="6000" dirty="0" smtClean="0">
                <a:latin typeface="Comic Sans MS" pitchFamily="66" charset="0"/>
              </a:rPr>
            </a:br>
            <a:r>
              <a:rPr lang="ru-RU" sz="6000" dirty="0" smtClean="0">
                <a:latin typeface="Comic Sans MS" pitchFamily="66" charset="0"/>
              </a:rPr>
              <a:t>У него особый дар,</a:t>
            </a:r>
            <a:br>
              <a:rPr lang="ru-RU" sz="6000" dirty="0" smtClean="0">
                <a:latin typeface="Comic Sans MS" pitchFamily="66" charset="0"/>
              </a:rPr>
            </a:br>
            <a:r>
              <a:rPr lang="ru-RU" sz="6000" dirty="0" smtClean="0">
                <a:latin typeface="Comic Sans MS" pitchFamily="66" charset="0"/>
              </a:rPr>
              <a:t>Этот врач - …</a:t>
            </a:r>
            <a:br>
              <a:rPr lang="ru-RU" sz="6000" dirty="0" smtClean="0">
                <a:latin typeface="Comic Sans MS" pitchFamily="66" charset="0"/>
              </a:rPr>
            </a:br>
            <a:r>
              <a:rPr lang="ru-RU" sz="6000" dirty="0" smtClean="0">
                <a:latin typeface="Comic Sans MS" pitchFamily="66" charset="0"/>
              </a:rPr>
              <a:t/>
            </a:r>
            <a:br>
              <a:rPr lang="ru-RU" sz="6000" dirty="0" smtClean="0">
                <a:latin typeface="Comic Sans MS" pitchFamily="66" charset="0"/>
              </a:rPr>
            </a:br>
            <a:r>
              <a:rPr lang="ru-RU" sz="1400" dirty="0" smtClean="0">
                <a:latin typeface="Comic Sans MS" pitchFamily="66" charset="0"/>
              </a:rPr>
              <a:t>Ветеринар</a:t>
            </a:r>
            <a:r>
              <a:rPr lang="ru-RU" dirty="0" smtClean="0">
                <a:latin typeface="Comic Sans MS" pitchFamily="66" charset="0"/>
              </a:rPr>
              <a:t/>
            </a:r>
            <a:br>
              <a:rPr lang="ru-RU" dirty="0" smtClean="0">
                <a:latin typeface="Comic Sans MS" pitchFamily="66" charset="0"/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6165304"/>
            <a:ext cx="6400800" cy="72008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5" descr="af0f1a20105c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79912" y="0"/>
            <a:ext cx="4752527" cy="6669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14" descr="f2fb247369b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1640" y="2708920"/>
            <a:ext cx="2088232" cy="36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188640"/>
            <a:ext cx="8496944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dirty="0" smtClean="0">
                <a:latin typeface="Comic Sans MS" pitchFamily="66" charset="0"/>
              </a:rPr>
              <a:t>Он природу охраняет,</a:t>
            </a:r>
          </a:p>
          <a:p>
            <a:pPr algn="ctr"/>
            <a:r>
              <a:rPr lang="ru-RU" sz="6000" dirty="0" smtClean="0">
                <a:latin typeface="Comic Sans MS" pitchFamily="66" charset="0"/>
              </a:rPr>
              <a:t>Браконьеров прогоняет,</a:t>
            </a:r>
          </a:p>
          <a:p>
            <a:pPr algn="ctr"/>
            <a:r>
              <a:rPr lang="ru-RU" sz="6000" dirty="0" smtClean="0">
                <a:latin typeface="Comic Sans MS" pitchFamily="66" charset="0"/>
              </a:rPr>
              <a:t>А зимою у кормушек</a:t>
            </a:r>
          </a:p>
          <a:p>
            <a:pPr algn="ctr"/>
            <a:r>
              <a:rPr lang="ru-RU" sz="6000" dirty="0" smtClean="0">
                <a:latin typeface="Comic Sans MS" pitchFamily="66" charset="0"/>
              </a:rPr>
              <a:t>В гости ждёт лесных зверюшек.</a:t>
            </a:r>
          </a:p>
          <a:p>
            <a:pPr algn="ctr"/>
            <a:endParaRPr lang="ru-RU" dirty="0" smtClean="0">
              <a:latin typeface="Comic Sans MS" pitchFamily="66" charset="0"/>
            </a:endParaRPr>
          </a:p>
          <a:p>
            <a:pPr algn="r"/>
            <a:r>
              <a:rPr lang="ru-RU" sz="1400" dirty="0" smtClean="0">
                <a:latin typeface="Comic Sans MS" pitchFamily="66" charset="0"/>
              </a:rPr>
              <a:t>Лесник</a:t>
            </a:r>
            <a:endParaRPr lang="ru-RU" sz="140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5" descr="08_01_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188640"/>
            <a:ext cx="7128792" cy="6669360"/>
          </a:xfrm>
          <a:prstGeom prst="rect">
            <a:avLst/>
          </a:prstGeom>
          <a:noFill/>
          <a:ln w="38100" cmpd="dbl">
            <a:solidFill>
              <a:srgbClr val="FF66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2" descr="C:\Users\User\Desktop\img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476672"/>
            <a:ext cx="8496944" cy="59046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332656"/>
            <a:ext cx="4572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Кто? скажите мне такой</a:t>
            </a:r>
          </a:p>
          <a:p>
            <a:r>
              <a:rPr lang="ru-RU" dirty="0" smtClean="0"/>
              <a:t>Охраняет наш покой</a:t>
            </a:r>
          </a:p>
          <a:p>
            <a:r>
              <a:rPr lang="ru-RU" dirty="0" smtClean="0"/>
              <a:t>За порядком он следит</a:t>
            </a:r>
          </a:p>
          <a:p>
            <a:r>
              <a:rPr lang="ru-RU" dirty="0" smtClean="0"/>
              <a:t>Хулиганить не велит (полицейский).</a:t>
            </a:r>
          </a:p>
        </p:txBody>
      </p:sp>
      <p:pic>
        <p:nvPicPr>
          <p:cNvPr id="49154" name="Picture 2" descr="C:\Users\User\Desktop\img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404664"/>
            <a:ext cx="8352928" cy="62247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3105835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indent="541338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Кто шьёт для Тани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lvl="0" indent="541338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Сарафан из ткани? ( швея)</a:t>
            </a:r>
          </a:p>
        </p:txBody>
      </p:sp>
      <p:pic>
        <p:nvPicPr>
          <p:cNvPr id="48130" name="Picture 2" descr="C:\Users\User\Desktop\img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404664"/>
            <a:ext cx="8711952" cy="58326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Lenovo\Desktop\Новая папка (2)\8042402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C:\Users\Lenovo\Desktop\Новая папка (2)\s1200 (1)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0"/>
            <a:ext cx="6516216" cy="5661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C:\Users\Lenovo\Desktop\Новая папка (2)\s1200 (1)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9744" y="0"/>
            <a:ext cx="6516216" cy="5661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475656" y="1988840"/>
            <a:ext cx="70567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C00000"/>
                </a:solidFill>
              </a:rPr>
              <a:t>Спасибо за внимание!</a:t>
            </a:r>
            <a:endParaRPr lang="ru-RU" sz="5400" b="1" dirty="0">
              <a:solidFill>
                <a:srgbClr val="C00000"/>
              </a:solidFill>
            </a:endParaRPr>
          </a:p>
        </p:txBody>
      </p:sp>
      <p:pic>
        <p:nvPicPr>
          <p:cNvPr id="2050" name="Picture 2" descr="https://gym1505.ru/sites/default/files/news/shkola_myacha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5524" y="3717032"/>
            <a:ext cx="5904656" cy="29919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69209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7884368" cy="1143000"/>
          </a:xfrm>
        </p:spPr>
        <p:txBody>
          <a:bodyPr>
            <a:normAutofit fontScale="90000"/>
          </a:bodyPr>
          <a:lstStyle/>
          <a:p>
            <a:r>
              <a:rPr lang="ru-RU" b="1" kern="10" dirty="0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blipFill dpi="0" rotWithShape="0">
                  <a:blip r:embed="rId2"/>
                  <a:srcRect/>
                  <a:stretch>
                    <a:fillRect/>
                  </a:stretch>
                </a:blip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ВЫБИРАЙ И ОТГАДЫВАЙ!</a:t>
            </a:r>
            <a:br>
              <a:rPr lang="ru-RU" b="1" kern="10" dirty="0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blipFill dpi="0" rotWithShape="0">
                  <a:blip r:embed="rId2"/>
                  <a:srcRect/>
                  <a:stretch>
                    <a:fillRect/>
                  </a:stretch>
                </a:blip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</a:br>
            <a:endParaRPr lang="ru-RU" dirty="0"/>
          </a:p>
        </p:txBody>
      </p:sp>
      <p:pic>
        <p:nvPicPr>
          <p:cNvPr id="4" name="Picture 20" descr="80918">
            <a:hlinkClick r:id="rId3" action="ppaction://hlinksldjump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956376" y="188640"/>
            <a:ext cx="1028700" cy="181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4" descr="fot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79512" y="908720"/>
            <a:ext cx="2592288" cy="2232248"/>
          </a:xfrm>
          <a:prstGeom prst="rect">
            <a:avLst/>
          </a:prstGeom>
          <a:noFill/>
          <a:ln w="38100" cmpd="dbl">
            <a:solidFill>
              <a:srgbClr val="FF6600"/>
            </a:solidFill>
            <a:miter lim="800000"/>
            <a:headEnd/>
            <a:tailEnd/>
          </a:ln>
        </p:spPr>
      </p:pic>
      <p:pic>
        <p:nvPicPr>
          <p:cNvPr id="6" name="Picture 16" descr="08_01_00">
            <a:hlinkClick r:id="rId7" action="ppaction://hlinksldjump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979712" y="908720"/>
            <a:ext cx="2376264" cy="2736304"/>
          </a:xfrm>
          <a:prstGeom prst="rect">
            <a:avLst/>
          </a:prstGeom>
          <a:noFill/>
          <a:ln w="38100" cmpd="dbl">
            <a:solidFill>
              <a:srgbClr val="FF6600"/>
            </a:solidFill>
            <a:miter lim="800000"/>
            <a:headEnd/>
            <a:tailEnd/>
          </a:ln>
        </p:spPr>
      </p:pic>
      <p:pic>
        <p:nvPicPr>
          <p:cNvPr id="7" name="Picture 5" descr="driver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427984" y="908720"/>
            <a:ext cx="2232248" cy="1800200"/>
          </a:xfrm>
          <a:prstGeom prst="rect">
            <a:avLst/>
          </a:prstGeom>
          <a:noFill/>
          <a:ln w="38100" cmpd="dbl">
            <a:solidFill>
              <a:srgbClr val="FF6600"/>
            </a:solidFill>
            <a:miter lim="800000"/>
            <a:headEnd/>
            <a:tailEnd/>
          </a:ln>
        </p:spPr>
      </p:pic>
      <p:pic>
        <p:nvPicPr>
          <p:cNvPr id="8" name="Picture 7" descr="Picture1">
            <a:hlinkClick r:id="rId10" action="ppaction://hlinksldjump"/>
          </p:cNvPr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FBFBF9"/>
              </a:clrFrom>
              <a:clrTo>
                <a:srgbClr val="FBFBF9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660232" y="908720"/>
            <a:ext cx="1158875" cy="1223963"/>
          </a:xfrm>
          <a:prstGeom prst="rect">
            <a:avLst/>
          </a:prstGeom>
          <a:noFill/>
          <a:ln w="38100" cmpd="dbl">
            <a:solidFill>
              <a:srgbClr val="FF6600"/>
            </a:solidFill>
            <a:miter lim="800000"/>
            <a:headEnd/>
            <a:tailEnd/>
          </a:ln>
        </p:spPr>
      </p:pic>
      <p:pic>
        <p:nvPicPr>
          <p:cNvPr id="9" name="Picture 12" descr="picture_1393">
            <a:hlinkClick r:id="rId12" action="ppaction://hlinksldjump"/>
          </p:cNvPr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732240" y="2204864"/>
            <a:ext cx="2232248" cy="1513582"/>
          </a:xfrm>
          <a:prstGeom prst="rect">
            <a:avLst/>
          </a:prstGeom>
          <a:noFill/>
          <a:ln w="38100" cmpd="dbl">
            <a:solidFill>
              <a:srgbClr val="FF6600"/>
            </a:solidFill>
            <a:miter lim="800000"/>
            <a:headEnd/>
            <a:tailEnd/>
          </a:ln>
        </p:spPr>
      </p:pic>
      <p:pic>
        <p:nvPicPr>
          <p:cNvPr id="10" name="Picture 11" descr="614_itfaiye3">
            <a:hlinkClick r:id="rId14" action="ppaction://hlinksldjump"/>
          </p:cNvPr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4427984" y="2636912"/>
            <a:ext cx="2232248" cy="1656184"/>
          </a:xfrm>
          <a:prstGeom prst="rect">
            <a:avLst/>
          </a:prstGeom>
          <a:noFill/>
          <a:ln w="38100" cmpd="dbl">
            <a:solidFill>
              <a:srgbClr val="FF6600"/>
            </a:solidFill>
            <a:miter lim="800000"/>
            <a:headEnd/>
            <a:tailEnd/>
          </a:ln>
        </p:spPr>
      </p:pic>
      <p:pic>
        <p:nvPicPr>
          <p:cNvPr id="11" name="Picture 13" descr="a2d2e076e1a8">
            <a:hlinkClick r:id="rId14" action="ppaction://hlinksldjump"/>
          </p:cNvPr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179512" y="3212976"/>
            <a:ext cx="1800200" cy="1440110"/>
          </a:xfrm>
          <a:prstGeom prst="rect">
            <a:avLst/>
          </a:prstGeom>
          <a:noFill/>
          <a:ln w="38100" cmpd="dbl">
            <a:solidFill>
              <a:srgbClr val="FF6600"/>
            </a:solidFill>
            <a:miter lim="800000"/>
            <a:headEnd/>
            <a:tailEnd/>
          </a:ln>
        </p:spPr>
      </p:pic>
      <p:pic>
        <p:nvPicPr>
          <p:cNvPr id="12" name="Picture 4" descr="masha_s_rebenkom1">
            <a:hlinkClick r:id="rId17" action="ppaction://hlinksldjump"/>
          </p:cNvPr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251520" y="4653136"/>
            <a:ext cx="1728192" cy="1512168"/>
          </a:xfrm>
          <a:prstGeom prst="rect">
            <a:avLst/>
          </a:prstGeom>
          <a:noFill/>
          <a:ln w="38100" cmpd="dbl">
            <a:solidFill>
              <a:srgbClr val="FF6600"/>
            </a:solidFill>
            <a:miter lim="800000"/>
            <a:headEnd/>
            <a:tailEnd/>
          </a:ln>
        </p:spPr>
      </p:pic>
      <p:pic>
        <p:nvPicPr>
          <p:cNvPr id="13" name="Picture 6" descr="efd83f392e47">
            <a:hlinkClick r:id="rId19" action="ppaction://hlinksldjump"/>
          </p:cNvPr>
          <p:cNvPicPr>
            <a:picLocks noChangeAspect="1" noChangeArrowheads="1"/>
          </p:cNvPicPr>
          <p:nvPr/>
        </p:nvPicPr>
        <p:blipFill>
          <a:blip r:embed="rId20" cstate="print"/>
          <a:srcRect/>
          <a:stretch>
            <a:fillRect/>
          </a:stretch>
        </p:blipFill>
        <p:spPr bwMode="auto">
          <a:xfrm>
            <a:off x="2051720" y="3645024"/>
            <a:ext cx="982663" cy="2087563"/>
          </a:xfrm>
          <a:prstGeom prst="rect">
            <a:avLst/>
          </a:prstGeom>
          <a:noFill/>
          <a:ln w="38100" cmpd="dbl">
            <a:solidFill>
              <a:srgbClr val="FF6600"/>
            </a:solidFill>
            <a:miter lim="800000"/>
            <a:headEnd/>
            <a:tailEnd/>
          </a:ln>
        </p:spPr>
      </p:pic>
      <p:pic>
        <p:nvPicPr>
          <p:cNvPr id="14" name="Picture 10" descr="8caa61989f48">
            <a:hlinkClick r:id="rId21" action="ppaction://hlinksldjump"/>
          </p:cNvPr>
          <p:cNvPicPr>
            <a:picLocks noChangeAspect="1" noChangeArrowheads="1"/>
          </p:cNvPicPr>
          <p:nvPr/>
        </p:nvPicPr>
        <p:blipFill>
          <a:blip r:embed="rId22" cstate="print"/>
          <a:srcRect/>
          <a:stretch>
            <a:fillRect/>
          </a:stretch>
        </p:blipFill>
        <p:spPr bwMode="auto">
          <a:xfrm>
            <a:off x="3131840" y="3645024"/>
            <a:ext cx="1008112" cy="2087563"/>
          </a:xfrm>
          <a:prstGeom prst="rect">
            <a:avLst/>
          </a:prstGeom>
          <a:noFill/>
          <a:ln w="38100" cmpd="dbl">
            <a:solidFill>
              <a:srgbClr val="FF6600"/>
            </a:solidFill>
            <a:miter lim="800000"/>
            <a:headEnd/>
            <a:tailEnd/>
          </a:ln>
        </p:spPr>
      </p:pic>
      <p:pic>
        <p:nvPicPr>
          <p:cNvPr id="15" name="Picture 14" descr="af0f1a20105c">
            <a:hlinkClick r:id="rId12" action="ppaction://hlinksldjump"/>
          </p:cNvPr>
          <p:cNvPicPr>
            <a:picLocks noChangeAspect="1" noChangeArrowheads="1"/>
          </p:cNvPicPr>
          <p:nvPr/>
        </p:nvPicPr>
        <p:blipFill>
          <a:blip r:embed="rId23" cstate="print"/>
          <a:srcRect/>
          <a:stretch>
            <a:fillRect/>
          </a:stretch>
        </p:blipFill>
        <p:spPr bwMode="auto">
          <a:xfrm>
            <a:off x="4283968" y="4509120"/>
            <a:ext cx="979488" cy="2087563"/>
          </a:xfrm>
          <a:prstGeom prst="rect">
            <a:avLst/>
          </a:prstGeom>
          <a:noFill/>
          <a:ln w="38100" cmpd="dbl">
            <a:solidFill>
              <a:srgbClr val="FF6600"/>
            </a:solidFill>
            <a:miter lim="800000"/>
            <a:headEnd/>
            <a:tailEnd/>
          </a:ln>
        </p:spPr>
      </p:pic>
      <p:pic>
        <p:nvPicPr>
          <p:cNvPr id="16" name="Picture 9" descr="10b3b31da765">
            <a:hlinkClick r:id="rId24" action="ppaction://hlinksldjump"/>
          </p:cNvPr>
          <p:cNvPicPr>
            <a:picLocks noChangeAspect="1" noChangeArrowheads="1"/>
          </p:cNvPicPr>
          <p:nvPr/>
        </p:nvPicPr>
        <p:blipFill>
          <a:blip r:embed="rId25" cstate="print"/>
          <a:srcRect/>
          <a:stretch>
            <a:fillRect/>
          </a:stretch>
        </p:blipFill>
        <p:spPr bwMode="auto">
          <a:xfrm>
            <a:off x="5436096" y="4509120"/>
            <a:ext cx="833438" cy="2087563"/>
          </a:xfrm>
          <a:prstGeom prst="rect">
            <a:avLst/>
          </a:prstGeom>
          <a:noFill/>
          <a:ln w="38100" cmpd="dbl">
            <a:solidFill>
              <a:srgbClr val="FF6600"/>
            </a:solidFill>
            <a:miter lim="800000"/>
            <a:headEnd/>
            <a:tailEnd/>
          </a:ln>
        </p:spPr>
      </p:pic>
      <p:pic>
        <p:nvPicPr>
          <p:cNvPr id="17" name="Picture 17" descr="d0e5df9275a0">
            <a:hlinkClick r:id="rId26" action="ppaction://hlinksldjump"/>
          </p:cNvPr>
          <p:cNvPicPr>
            <a:picLocks noChangeAspect="1" noChangeArrowheads="1"/>
          </p:cNvPicPr>
          <p:nvPr/>
        </p:nvPicPr>
        <p:blipFill>
          <a:blip r:embed="rId27" cstate="print"/>
          <a:srcRect/>
          <a:stretch>
            <a:fillRect/>
          </a:stretch>
        </p:blipFill>
        <p:spPr bwMode="auto">
          <a:xfrm>
            <a:off x="7740352" y="3861048"/>
            <a:ext cx="1179513" cy="2087563"/>
          </a:xfrm>
          <a:prstGeom prst="rect">
            <a:avLst/>
          </a:prstGeom>
          <a:noFill/>
          <a:ln w="38100" cmpd="dbl">
            <a:solidFill>
              <a:srgbClr val="FF6600"/>
            </a:solidFill>
            <a:miter lim="800000"/>
            <a:headEnd/>
            <a:tailEnd/>
          </a:ln>
        </p:spPr>
      </p:pic>
      <p:pic>
        <p:nvPicPr>
          <p:cNvPr id="18" name="Picture 15" descr="aa244c4930c8">
            <a:hlinkClick r:id="rId17" action="ppaction://hlinksldjump"/>
          </p:cNvPr>
          <p:cNvPicPr>
            <a:picLocks noChangeAspect="1" noChangeArrowheads="1"/>
          </p:cNvPicPr>
          <p:nvPr/>
        </p:nvPicPr>
        <p:blipFill>
          <a:blip r:embed="rId28" cstate="print"/>
          <a:srcRect/>
          <a:stretch>
            <a:fillRect/>
          </a:stretch>
        </p:blipFill>
        <p:spPr bwMode="auto">
          <a:xfrm>
            <a:off x="6372200" y="4149080"/>
            <a:ext cx="1276797" cy="2520280"/>
          </a:xfrm>
          <a:prstGeom prst="rect">
            <a:avLst/>
          </a:prstGeom>
          <a:noFill/>
          <a:ln w="38100" cmpd="dbl">
            <a:solidFill>
              <a:srgbClr val="FF66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Lenovo\Desktop\Новая папка (2)\8042402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979712" y="188640"/>
            <a:ext cx="69847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ln w="11430"/>
                <a:solidFill>
                  <a:schemeClr val="accent3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            </a:t>
            </a:r>
            <a:endParaRPr lang="ru-RU" b="1" dirty="0">
              <a:ln w="11430"/>
              <a:solidFill>
                <a:schemeClr val="accent3">
                  <a:lumMod val="5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267744" y="548680"/>
            <a:ext cx="6048672" cy="52322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>
                <a:latin typeface="Comic Sans MS" pitchFamily="66" charset="0"/>
              </a:rPr>
              <a:t>Ты учишь буквы складывать, считать, </a:t>
            </a:r>
            <a:br>
              <a:rPr lang="ru-RU" sz="3600" dirty="0" smtClean="0">
                <a:latin typeface="Comic Sans MS" pitchFamily="66" charset="0"/>
              </a:rPr>
            </a:br>
            <a:r>
              <a:rPr lang="ru-RU" sz="3600" dirty="0" smtClean="0">
                <a:latin typeface="Comic Sans MS" pitchFamily="66" charset="0"/>
              </a:rPr>
              <a:t>Цветы растить и бабочек ловить, </a:t>
            </a:r>
            <a:br>
              <a:rPr lang="ru-RU" sz="3600" dirty="0" smtClean="0">
                <a:latin typeface="Comic Sans MS" pitchFamily="66" charset="0"/>
              </a:rPr>
            </a:br>
            <a:r>
              <a:rPr lang="ru-RU" sz="3600" dirty="0" smtClean="0">
                <a:latin typeface="Comic Sans MS" pitchFamily="66" charset="0"/>
              </a:rPr>
              <a:t>На все смотреть и все запоминать, </a:t>
            </a:r>
            <a:br>
              <a:rPr lang="ru-RU" sz="3600" dirty="0" smtClean="0">
                <a:latin typeface="Comic Sans MS" pitchFamily="66" charset="0"/>
              </a:rPr>
            </a:br>
            <a:r>
              <a:rPr lang="ru-RU" sz="3600" dirty="0" smtClean="0">
                <a:latin typeface="Comic Sans MS" pitchFamily="66" charset="0"/>
              </a:rPr>
              <a:t>И все родное, родину любить. </a:t>
            </a:r>
          </a:p>
          <a:p>
            <a:endParaRPr lang="ru-RU" sz="3200" dirty="0" smtClean="0">
              <a:latin typeface="Comic Sans MS" pitchFamily="66" charset="0"/>
            </a:endParaRPr>
          </a:p>
          <a:p>
            <a:pPr algn="r"/>
            <a:r>
              <a:rPr lang="ru-RU" sz="1400" dirty="0" smtClean="0">
                <a:latin typeface="Comic Sans MS" pitchFamily="66" charset="0"/>
              </a:rPr>
              <a:t>Воспитатель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1104533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Lenovo\Desktop\Новая папка (2)\8042402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Lenovo\Desktop\педсовет\1234861_10.jpe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6007" y="4725144"/>
            <a:ext cx="2888995" cy="2132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12" descr="masha_s_rebenkom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83769" y="620688"/>
            <a:ext cx="5880770" cy="4032448"/>
          </a:xfrm>
          <a:prstGeom prst="rect">
            <a:avLst/>
          </a:prstGeom>
          <a:noFill/>
          <a:ln w="38100" cmpd="dbl">
            <a:solidFill>
              <a:srgbClr val="FF6600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1045332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Lenovo\Desktop\Новая папка (2)\8042402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60" y="12664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C:\Users\Lenovo\Desktop\Новая папка (2)\s1200 (1)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0"/>
            <a:ext cx="6516216" cy="5661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C:\Users\Lenovo\Desktop\Новая папка (2)\s1200 (1)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9744" y="12664"/>
            <a:ext cx="6516216" cy="5661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11560" y="225893"/>
            <a:ext cx="6313370" cy="7027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640"/>
              </a:lnSpc>
            </a:pP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just"/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99592" y="577271"/>
            <a:ext cx="397210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3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547664" y="1052736"/>
            <a:ext cx="7200800" cy="540060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latin typeface="Comic Sans MS" pitchFamily="66" charset="0"/>
              </a:rPr>
              <a:t>Встаем мы очень рано, </a:t>
            </a:r>
            <a:br>
              <a:rPr lang="ru-RU" sz="4800" dirty="0" smtClean="0">
                <a:latin typeface="Comic Sans MS" pitchFamily="66" charset="0"/>
              </a:rPr>
            </a:br>
            <a:r>
              <a:rPr lang="ru-RU" sz="4800" dirty="0" smtClean="0">
                <a:latin typeface="Comic Sans MS" pitchFamily="66" charset="0"/>
              </a:rPr>
              <a:t>Ведь наша забота – </a:t>
            </a:r>
            <a:endParaRPr lang="en-US" sz="4800" dirty="0" smtClean="0">
              <a:latin typeface="Comic Sans MS" pitchFamily="66" charset="0"/>
            </a:endParaRPr>
          </a:p>
          <a:p>
            <a:pPr algn="ctr"/>
            <a:r>
              <a:rPr lang="ru-RU" sz="4800" dirty="0" smtClean="0">
                <a:latin typeface="Comic Sans MS" pitchFamily="66" charset="0"/>
              </a:rPr>
              <a:t>Всех отвозить по утрам</a:t>
            </a:r>
          </a:p>
          <a:p>
            <a:pPr algn="ctr"/>
            <a:r>
              <a:rPr lang="ru-RU" sz="4800" dirty="0" smtClean="0">
                <a:latin typeface="Comic Sans MS" pitchFamily="66" charset="0"/>
              </a:rPr>
              <a:t> на работу</a:t>
            </a:r>
          </a:p>
          <a:p>
            <a:pPr algn="r"/>
            <a:r>
              <a:rPr lang="ru-RU" sz="1400" b="1" dirty="0" smtClean="0">
                <a:ln w="11430"/>
                <a:solidFill>
                  <a:schemeClr val="accent3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  <a:t>Водитель.</a:t>
            </a:r>
            <a:endParaRPr lang="ru-RU" sz="1400" b="1" dirty="0">
              <a:ln w="11430"/>
              <a:solidFill>
                <a:schemeClr val="accent3">
                  <a:lumMod val="5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88734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Lenovo\Desktop\Новая папка (2)\8042402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051720" y="2505758"/>
            <a:ext cx="62464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b="1" dirty="0">
              <a:ln w="11430"/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907704" y="260648"/>
            <a:ext cx="6779108" cy="4536504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endParaRPr lang="ru-RU" sz="2000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075" name="Picture 3" descr="C:\Users\Lenovo\Desktop\педсовет\1234861_14.jpe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4869160"/>
            <a:ext cx="4374232" cy="17238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084495" y="1859427"/>
            <a:ext cx="62646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Picture 14" descr="driver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27784" y="620688"/>
            <a:ext cx="5544616" cy="3888432"/>
          </a:xfrm>
          <a:prstGeom prst="rect">
            <a:avLst/>
          </a:prstGeom>
          <a:noFill/>
          <a:ln w="38100" cmpd="dbl">
            <a:solidFill>
              <a:srgbClr val="FF6600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6433360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Lenovo\Desktop\Новая папка (2)\8042402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C:\Users\Lenovo\Desktop\Новая папка (2)\s1200 (1)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0"/>
            <a:ext cx="6516216" cy="5661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755576" y="764704"/>
            <a:ext cx="489654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3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627784" y="1985938"/>
            <a:ext cx="626469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1400" b="1" u="sng" dirty="0" smtClean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endParaRPr lang="ru-RU" sz="1400" b="1" u="sng" dirty="0" smtClean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endParaRPr lang="ru-RU" sz="1400" b="1" u="sng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endParaRPr lang="ru-RU" sz="1400" b="1" dirty="0" smtClean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835696" y="1124745"/>
            <a:ext cx="6696744" cy="36317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Кто в дни болезней всех полезней </a:t>
            </a:r>
            <a:br>
              <a:rPr lang="ru-RU" sz="5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И лечит нас от всех болезней? </a:t>
            </a:r>
          </a:p>
          <a:p>
            <a:pPr algn="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Врач 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6785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Lenovo\Desktop\Новая папка (2)\8042402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15" descr="efd83f392e4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5856" y="0"/>
            <a:ext cx="3672408" cy="6669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8773349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394</TotalTime>
  <Words>285</Words>
  <Application>Microsoft Office PowerPoint</Application>
  <PresentationFormat>Экран (4:3)</PresentationFormat>
  <Paragraphs>77</Paragraphs>
  <Slides>29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4" baseType="lpstr">
      <vt:lpstr>Arial</vt:lpstr>
      <vt:lpstr>Calibri</vt:lpstr>
      <vt:lpstr>Comic Sans MS</vt:lpstr>
      <vt:lpstr>Times New Roman</vt:lpstr>
      <vt:lpstr>Тема Office</vt:lpstr>
      <vt:lpstr>Презентация PowerPoint</vt:lpstr>
      <vt:lpstr>Презентация PowerPoint</vt:lpstr>
      <vt:lpstr>ВЫБИРАЙ И ОТГАДЫВАЙ!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Доктор, но не для детей, А для птиц и для зверей. У него особый дар, Этот врач - …  Ветеринар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Дмитрий Кулаков</dc:creator>
  <cp:lastModifiedBy>Пользователь Windows</cp:lastModifiedBy>
  <cp:revision>46</cp:revision>
  <dcterms:created xsi:type="dcterms:W3CDTF">2020-03-12T16:40:16Z</dcterms:created>
  <dcterms:modified xsi:type="dcterms:W3CDTF">2021-04-17T09:49:47Z</dcterms:modified>
</cp:coreProperties>
</file>