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4" r:id="rId12"/>
    <p:sldId id="266" r:id="rId13"/>
    <p:sldId id="268" r:id="rId14"/>
    <p:sldId id="269" r:id="rId15"/>
    <p:sldId id="271" r:id="rId16"/>
    <p:sldId id="272" r:id="rId17"/>
    <p:sldId id="275" r:id="rId18"/>
    <p:sldId id="27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2C122-65AD-49DE-860D-EAED688E7CC5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93ADC-E429-4DFF-B4FA-3BC05A5786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2C122-65AD-49DE-860D-EAED688E7CC5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93ADC-E429-4DFF-B4FA-3BC05A5786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2C122-65AD-49DE-860D-EAED688E7CC5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93ADC-E429-4DFF-B4FA-3BC05A5786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2C122-65AD-49DE-860D-EAED688E7CC5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93ADC-E429-4DFF-B4FA-3BC05A5786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2C122-65AD-49DE-860D-EAED688E7CC5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93ADC-E429-4DFF-B4FA-3BC05A5786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2C122-65AD-49DE-860D-EAED688E7CC5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93ADC-E429-4DFF-B4FA-3BC05A5786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2C122-65AD-49DE-860D-EAED688E7CC5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93ADC-E429-4DFF-B4FA-3BC05A5786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2C122-65AD-49DE-860D-EAED688E7CC5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93ADC-E429-4DFF-B4FA-3BC05A5786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2C122-65AD-49DE-860D-EAED688E7CC5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93ADC-E429-4DFF-B4FA-3BC05A5786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2C122-65AD-49DE-860D-EAED688E7CC5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93ADC-E429-4DFF-B4FA-3BC05A5786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2C122-65AD-49DE-860D-EAED688E7CC5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93ADC-E429-4DFF-B4FA-3BC05A5786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2C122-65AD-49DE-860D-EAED688E7CC5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F93ADC-E429-4DFF-B4FA-3BC05A5786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ивчаємо кольори фон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8"/>
            <a:ext cx="7772400" cy="3791343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>
              <a:defRPr/>
            </a:pPr>
            <a:r>
              <a:rPr lang="ru-RU" sz="1600" dirty="0">
                <a:solidFill>
                  <a:srgbClr val="0070C0"/>
                </a:solidFill>
                <a:latin typeface="Franklin Gothic Demi Cond"/>
                <a:cs typeface="Lato Semibold" panose="020F0502020204030203" pitchFamily="34" charset="0"/>
              </a:rPr>
              <a:t>Муниципальное автономное общеобразовательное учреждение </a:t>
            </a:r>
            <a:br>
              <a:rPr lang="ru-RU" sz="1600" dirty="0">
                <a:latin typeface="Franklin Gothic Demi Cond" panose="020B0706030402020204" pitchFamily="34" charset="0"/>
                <a:cs typeface="Lato Semibold" panose="020F0502020204030203" pitchFamily="34" charset="0"/>
              </a:rPr>
            </a:br>
            <a:r>
              <a:rPr lang="ru-RU" sz="1600" dirty="0">
                <a:solidFill>
                  <a:srgbClr val="0070C0"/>
                </a:solidFill>
                <a:latin typeface="Franklin Gothic Demi Cond"/>
                <a:cs typeface="Lato Semibold" panose="020F0502020204030203" pitchFamily="34" charset="0"/>
              </a:rPr>
              <a:t>Городского округа Балашиха «СОШ №26» «МАЛИНКА»</a:t>
            </a:r>
            <a:br>
              <a:rPr lang="ru-RU" sz="3200" dirty="0">
                <a:solidFill>
                  <a:srgbClr val="0070C0"/>
                </a:solidFill>
                <a:latin typeface="Franklin Gothic Demi Cond" panose="020B0706030402020204" pitchFamily="34" charset="0"/>
                <a:cs typeface="Lato Semibold" panose="020F0502020204030203" pitchFamily="34" charset="0"/>
              </a:rPr>
            </a:br>
            <a:br>
              <a:rPr lang="ru-RU" sz="3200" dirty="0">
                <a:solidFill>
                  <a:srgbClr val="0070C0"/>
                </a:solidFill>
                <a:latin typeface="Franklin Gothic Demi Cond" panose="020B0706030402020204" pitchFamily="34" charset="0"/>
                <a:cs typeface="Lato Semibold" panose="020F0502020204030203" pitchFamily="34" charset="0"/>
              </a:rPr>
            </a:br>
            <a:r>
              <a:rPr lang="ru-RU" sz="3200" b="1" dirty="0">
                <a:solidFill>
                  <a:srgbClr val="7030A0"/>
                </a:solidFill>
              </a:rPr>
              <a:t>Художественно – эстетическое развитие дошкольников, как залог духовно- нравственного  и культурного развития личности ребёнка.</a:t>
            </a:r>
            <a:br>
              <a:rPr lang="ru-RU" sz="3200" b="1" dirty="0"/>
            </a:br>
            <a:endParaRPr lang="ru-RU" sz="3200" dirty="0">
              <a:ln w="12700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>
              <a:defRPr/>
            </a:pP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 воспитатель </a:t>
            </a:r>
          </a:p>
          <a:p>
            <a:pPr algn="r">
              <a:defRPr/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первой квалификационной </a:t>
            </a:r>
          </a:p>
          <a:p>
            <a:pPr algn="r">
              <a:defRPr/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категории Разина Наталья Николаевна. </a:t>
            </a:r>
            <a:endParaRPr lang="ru-RU" sz="1600" b="1" dirty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1266" name="Picture 2" descr="http://peredshkoloy.ru/wp-content/uploads/2015/04/Hud.-e%60stet.-st.gr.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931931"/>
            <a:ext cx="3725417" cy="38520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вивчаємо кольори фон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Аппликация</a:t>
            </a:r>
          </a:p>
        </p:txBody>
      </p:sp>
      <p:pic>
        <p:nvPicPr>
          <p:cNvPr id="22532" name="Picture 4" descr="https://restoran-kuvshin.ru/wp-content/uploads/2017/11/Applikatsiy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8832" y="4365104"/>
            <a:ext cx="2571768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4" name="Picture 6" descr="https://ozon-st.cdn.ngenix.net/multimedia/101436544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83795" y="1285860"/>
            <a:ext cx="2532802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Объект 8">
            <a:extLst>
              <a:ext uri="{FF2B5EF4-FFF2-40B4-BE49-F238E27FC236}">
                <a16:creationId xmlns:a16="http://schemas.microsoft.com/office/drawing/2014/main" id="{8D8D5EC5-A94B-472E-B1F0-49D696BF87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288832" y="1417638"/>
            <a:ext cx="3866363" cy="2174829"/>
          </a:xfr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ADED3063-64D7-4B1E-B624-423975BCBA3F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572000" y="4104874"/>
            <a:ext cx="3684557" cy="207256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вивчаємо кольори фон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Аппликация</a:t>
            </a:r>
          </a:p>
        </p:txBody>
      </p:sp>
      <p:pic>
        <p:nvPicPr>
          <p:cNvPr id="22532" name="Picture 4" descr="https://restoran-kuvshin.ru/wp-content/uploads/2017/11/Applikatsiy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52" y="4500570"/>
            <a:ext cx="2571768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4" name="Picture 6" descr="https://ozon-st.cdn.ngenix.net/multimedia/101436544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83795" y="1285860"/>
            <a:ext cx="2532802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8F08B96-B40B-4137-A71E-A0155E90EBD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5523" y="1224853"/>
            <a:ext cx="3589950" cy="269246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4DDA768-1DAC-4175-9675-D0D723FE6EEA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9364" y="3981813"/>
            <a:ext cx="3203714" cy="2402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3493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вивчаємо кольори фон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Лепка и </a:t>
            </a:r>
            <a:r>
              <a:rPr lang="ru-RU" sz="4000" b="1" dirty="0" err="1">
                <a:solidFill>
                  <a:srgbClr val="FF0000"/>
                </a:solidFill>
              </a:rPr>
              <a:t>пластилинография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10" name="Объект 9">
            <a:extLst>
              <a:ext uri="{FF2B5EF4-FFF2-40B4-BE49-F238E27FC236}">
                <a16:creationId xmlns:a16="http://schemas.microsoft.com/office/drawing/2014/main" id="{ADEA293B-CC55-44C5-95D4-62FA46C302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670984" y="1048447"/>
            <a:ext cx="3456385" cy="1944217"/>
          </a:xfr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B48DEFBC-7BBA-4BA5-8CC4-6BA947B8CC4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551088" y="4439814"/>
            <a:ext cx="3576281" cy="2011658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881CC815-72DD-467B-B935-B901B683932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977424" y="872008"/>
            <a:ext cx="3665497" cy="2061843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9C988BF8-0751-4026-A6E9-03A509F337E6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4180483"/>
            <a:ext cx="2988865" cy="2241649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DD24802D-0C34-45A6-93D5-535487CFAD5D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2255134"/>
            <a:ext cx="2988865" cy="2241649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вивчаємо кольори фон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9744" y="-14311"/>
            <a:ext cx="9180511" cy="6885383"/>
          </a:xfrm>
          <a:prstGeom prst="rect">
            <a:avLst/>
          </a:prstGeom>
          <a:effectLst/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8D5D83DB-5C3F-4577-A56A-7B67F2F534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3699893"/>
            <a:ext cx="3979810" cy="2948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Музыка и танцы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7D400D9-71F6-464D-A0C9-F2DD832B0E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218754"/>
            <a:ext cx="3714453" cy="2481139"/>
          </a:xfr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04A0033-D4EB-41BF-9C17-985D5E47638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768086"/>
            <a:ext cx="3879742" cy="2594578"/>
          </a:xfrm>
          <a:prstGeom prst="rect">
            <a:avLst/>
          </a:prstGeom>
        </p:spPr>
      </p:pic>
      <p:pic>
        <p:nvPicPr>
          <p:cNvPr id="11" name="Picture 4" descr="http://2.bp.blogspot.com/--q6Y3UD9LVk/UFWmkj6cdaI/AAAAAAAAJL0/RAvGwR8mVBo/w1200-h630-p-k-no-nu/khor_detej.png">
            <a:extLst>
              <a:ext uri="{FF2B5EF4-FFF2-40B4-BE49-F238E27FC236}">
                <a16:creationId xmlns:a16="http://schemas.microsoft.com/office/drawing/2014/main" id="{2B3E16D1-5F25-4505-9AC5-652E7E0F6E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7186" y="1384500"/>
            <a:ext cx="3866967" cy="20301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вивчаємо кольори фон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Театрализованная деятельность</a:t>
            </a:r>
          </a:p>
        </p:txBody>
      </p:sp>
      <p:pic>
        <p:nvPicPr>
          <p:cNvPr id="26626" name="Picture 2" descr="https://nadia-golovanova-bronsadmarinskiy.edumsko.ru/uploads/25600/25587/section/557242/1-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4263752"/>
            <a:ext cx="4105061" cy="2009054"/>
          </a:xfrm>
          <a:prstGeom prst="rect">
            <a:avLst/>
          </a:prstGeom>
          <a:noFill/>
        </p:spPr>
      </p:pic>
      <p:pic>
        <p:nvPicPr>
          <p:cNvPr id="9" name="Объект 8">
            <a:extLst>
              <a:ext uri="{FF2B5EF4-FFF2-40B4-BE49-F238E27FC236}">
                <a16:creationId xmlns:a16="http://schemas.microsoft.com/office/drawing/2014/main" id="{1B11CCCC-606F-45F7-9325-F6F0D3F648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5543" y="1589721"/>
            <a:ext cx="3584407" cy="2388671"/>
          </a:xfr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F52136AC-248C-4EF4-B930-7E712BE1017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589721"/>
            <a:ext cx="3684448" cy="2455339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ивчаємо кольори фон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65" y="-26633"/>
            <a:ext cx="9091157" cy="6818368"/>
          </a:xfrm>
          <a:prstGeom prst="rect">
            <a:avLst/>
          </a:prstGeom>
          <a:effectLst/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C434A623-4774-43D0-B266-06065A3872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2842" y="453367"/>
            <a:ext cx="3710444" cy="3664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sz="4000" b="1" dirty="0">
                <a:solidFill>
                  <a:srgbClr val="002060"/>
                </a:solidFill>
              </a:rPr>
            </a:b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chemeClr val="tx2">
                    <a:lumMod val="50000"/>
                  </a:schemeClr>
                </a:solidFill>
                <a:highlight>
                  <a:srgbClr val="FFFF00"/>
                </a:highlight>
              </a:rPr>
              <a:t>День толерантности в детском саду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9D89F59-4872-4ACA-923D-F22D10EEC76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757" y="3897188"/>
            <a:ext cx="3289293" cy="246697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320F22F-52D7-4272-AD6D-38354D328F0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4147" y="3893480"/>
            <a:ext cx="3289293" cy="2578785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ивчаємо кольори фон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7672936" cy="1858218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Музей «Русская изба»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91353773-EBE1-4728-8E0E-C15F7DC05AE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1595" y="4149080"/>
            <a:ext cx="3961328" cy="2083509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8F67C11B-F79E-4837-9C7A-3780CA14067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063" y="4149080"/>
            <a:ext cx="3706543" cy="2107987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78E6E8C4-1A89-4453-AF76-E1F09E5B79B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2334" y="1700808"/>
            <a:ext cx="3888432" cy="2207942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ивчаємо кольори фон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7672936" cy="1570186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Мастер –класс с детьми  по изготовлению  куклы </a:t>
            </a:r>
            <a:r>
              <a:rPr lang="ru-RU" sz="3200" dirty="0" err="1">
                <a:solidFill>
                  <a:srgbClr val="FF0000"/>
                </a:solidFill>
              </a:rPr>
              <a:t>крупенечки</a:t>
            </a:r>
            <a:br>
              <a:rPr lang="ru-RU" sz="3200" dirty="0"/>
            </a:br>
            <a:endParaRPr lang="ru-RU" sz="32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BBA08AD-8994-4C85-B2FA-766152527FA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3140" y="1700808"/>
            <a:ext cx="2891813" cy="216886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2B2B5AB-FB8A-4EBD-A287-400BEE1D07B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704997"/>
            <a:ext cx="2891814" cy="216886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04349F0-9541-4C39-AF3D-6C5004C8243D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8302" y="4135469"/>
            <a:ext cx="2891813" cy="216886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8F7F3C38-7EBF-4F7C-BAD4-0958420442FB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3140" y="4032006"/>
            <a:ext cx="3000495" cy="2250371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D5CF68E2-4A94-4AF4-8285-50A27CD0AEC8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5702" y="3068960"/>
            <a:ext cx="1979994" cy="263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1919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ивчаємо кольори фон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Спасибо за внимание!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26CB990-051F-4C87-8DC3-C41D91DCE8E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485" y="1988840"/>
            <a:ext cx="6625029" cy="441496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вивчаємо кольори фон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25734"/>
          </a:xfrm>
        </p:spPr>
        <p:txBody>
          <a:bodyPr>
            <a:normAutofit fontScale="90000"/>
          </a:bodyPr>
          <a:lstStyle/>
          <a:p>
            <a:br>
              <a:rPr lang="ru-RU" b="1" dirty="0">
                <a:latin typeface="Comic Sans MS" pitchFamily="66" charset="0"/>
              </a:rPr>
            </a:br>
            <a:br>
              <a:rPr lang="ru-RU" b="1" dirty="0">
                <a:latin typeface="Comic Sans MS" pitchFamily="66" charset="0"/>
              </a:rPr>
            </a:br>
            <a:br>
              <a:rPr lang="ru-RU" b="1" dirty="0">
                <a:latin typeface="Comic Sans MS" pitchFamily="66" charset="0"/>
              </a:rPr>
            </a:br>
            <a:r>
              <a:rPr lang="ru-RU" b="1" dirty="0">
                <a:solidFill>
                  <a:srgbClr val="7030A0"/>
                </a:solidFill>
                <a:latin typeface="Comic Sans MS" pitchFamily="66" charset="0"/>
              </a:rPr>
              <a:t>«Чем больше мастерства в детской руке, тем умнее ребенок»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357694"/>
            <a:ext cx="8229600" cy="1768469"/>
          </a:xfrm>
        </p:spPr>
        <p:txBody>
          <a:bodyPr/>
          <a:lstStyle/>
          <a:p>
            <a:pPr algn="r">
              <a:buNone/>
            </a:pPr>
            <a:r>
              <a:rPr lang="ru-RU" dirty="0">
                <a:solidFill>
                  <a:srgbClr val="0070C0"/>
                </a:solidFill>
                <a:latin typeface="Comic Sans MS" pitchFamily="66" charset="0"/>
                <a:cs typeface="Arabic Typesetting" pitchFamily="66" charset="-78"/>
              </a:rPr>
              <a:t>В. А. Сухомлинский</a:t>
            </a:r>
          </a:p>
        </p:txBody>
      </p:sp>
      <p:sp>
        <p:nvSpPr>
          <p:cNvPr id="14338" name="AutoShape 2" descr="https://skokzr.pl/wp-content/uploads/sites/3/2019/06/u0039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44" name="Picture 8" descr="https://dop29.ru/images/images_preview/988a1d1f5108ba6bf9985401aa50b869_b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3857628"/>
            <a:ext cx="3714776" cy="24730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ивчаємо кольори фон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2138010"/>
          </a:xfrm>
        </p:spPr>
        <p:txBody>
          <a:bodyPr>
            <a:noAutofit/>
          </a:bodyPr>
          <a:lstStyle/>
          <a:p>
            <a:pPr algn="just"/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Художественно-эстетическое развитие ребёнка - многогранное направление в системе современного дошкольного образования, рассматриваемое в единстве воспитания эстетического отношения к окружающему миру и художественного развития средствами искусства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214686"/>
            <a:ext cx="8229600" cy="2911477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    Ведущая педагогическая идея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художественно эстетического - развития, создание образовательной системы, ориентированной на развитие личности через приобщение к духовным ценностям, через вовлечение в творческую деятельность.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ивчаємо кольори фон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60472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Реализация художественно-эстетического направления развития детей дошкольного возраста в ФГОС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400" dirty="0">
                <a:solidFill>
                  <a:srgbClr val="C00000"/>
                </a:solidFill>
              </a:rPr>
              <a:t>    Задачи художественно-эстетического развития дошкольников</a:t>
            </a:r>
          </a:p>
          <a:p>
            <a:r>
              <a:rPr lang="ru-RU" sz="2400" dirty="0"/>
              <a:t> развитие предпосылок ценностно-смыслового восприятия и понимания произведений искусства  (словесного, музыкального, изобразительного), мира природы;</a:t>
            </a:r>
          </a:p>
          <a:p>
            <a:r>
              <a:rPr lang="ru-RU" sz="2400" dirty="0"/>
              <a:t>становление эстетического отношения к окружающему миру;</a:t>
            </a:r>
          </a:p>
          <a:p>
            <a:r>
              <a:rPr lang="ru-RU" sz="2400" dirty="0"/>
              <a:t>формирование элементарных представлений о видах искусства;</a:t>
            </a:r>
          </a:p>
          <a:p>
            <a:r>
              <a:rPr lang="ru-RU" sz="2400" dirty="0"/>
              <a:t>восприятие музыки, художественной литературы, фольклора;</a:t>
            </a:r>
          </a:p>
          <a:p>
            <a:r>
              <a:rPr lang="ru-RU" sz="2400" dirty="0"/>
              <a:t>стимулирование сопереживания персонажам  художественных   произведений;</a:t>
            </a:r>
          </a:p>
          <a:p>
            <a:r>
              <a:rPr lang="ru-RU" sz="2400" dirty="0"/>
              <a:t>реализация самостоятельной творческой деятельности (изобразительной, конструктивно-модельной, музыкальной и др.)</a:t>
            </a:r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ивчаємо кольори фон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142876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Художественно-эстетическое развитие</a:t>
            </a:r>
            <a:r>
              <a:rPr lang="ru-RU" sz="3200" dirty="0">
                <a:solidFill>
                  <a:srgbClr val="002060"/>
                </a:solidFill>
              </a:rPr>
              <a:t>  детей дошкольного возраста включает: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/>
          <a:lstStyle/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1) </a:t>
            </a:r>
            <a:r>
              <a:rPr lang="ru-RU" b="1" dirty="0"/>
              <a:t> опыт эмоционально-нравственного отношения</a:t>
            </a:r>
            <a:r>
              <a:rPr lang="ru-RU" dirty="0"/>
              <a:t>  ребенка к окружающей действительности, воплощенный в музыке, изобразительном искусстве и художественных произведениях; 2)  </a:t>
            </a:r>
            <a:r>
              <a:rPr lang="ru-RU" b="1" dirty="0"/>
              <a:t>опыт</a:t>
            </a:r>
            <a:r>
              <a:rPr lang="ru-RU" dirty="0"/>
              <a:t>  художественно-творческой  </a:t>
            </a:r>
            <a:r>
              <a:rPr lang="ru-RU" b="1" dirty="0"/>
              <a:t>деятельности</a:t>
            </a:r>
            <a:r>
              <a:rPr lang="ru-RU" dirty="0"/>
              <a:t> .</a:t>
            </a:r>
          </a:p>
        </p:txBody>
      </p:sp>
      <p:pic>
        <p:nvPicPr>
          <p:cNvPr id="15362" name="Picture 2" descr="http://cdo-vysokoe.kamenec.edu.by/ru/sm.aspx?guid=5683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3570" y="4643446"/>
            <a:ext cx="2855901" cy="17452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ивчаємо кольори фон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285884"/>
          </a:xfrm>
        </p:spPr>
        <p:txBody>
          <a:bodyPr>
            <a:noAutofit/>
          </a:bodyPr>
          <a:lstStyle/>
          <a:p>
            <a:br>
              <a:rPr lang="ru-RU" sz="3200" b="1" dirty="0"/>
            </a:br>
            <a:br>
              <a:rPr lang="ru-RU" sz="3200" b="1" dirty="0"/>
            </a:br>
            <a:r>
              <a:rPr lang="ru-RU" sz="3200" dirty="0">
                <a:solidFill>
                  <a:srgbClr val="C00000"/>
                </a:solidFill>
              </a:rPr>
              <a:t>Направления в реализации образовательной области художественно-эстетическое развитие</a:t>
            </a:r>
            <a:br>
              <a:rPr lang="ru-RU" sz="3200" dirty="0">
                <a:solidFill>
                  <a:srgbClr val="C00000"/>
                </a:solidFill>
              </a:rPr>
            </a:b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071679"/>
            <a:ext cx="8186766" cy="3857652"/>
          </a:xfrm>
        </p:spPr>
        <p:txBody>
          <a:bodyPr>
            <a:noAutofit/>
          </a:bodyPr>
          <a:lstStyle/>
          <a:p>
            <a:r>
              <a:rPr lang="ru-RU" sz="1800" b="1" dirty="0"/>
              <a:t>   </a:t>
            </a:r>
            <a:r>
              <a:rPr lang="ru-RU" sz="2400" dirty="0"/>
              <a:t>продуктивная деятельность: конструирование и ручной труд, рисование, лепка, аппликация, детский дизайн;</a:t>
            </a:r>
          </a:p>
          <a:p>
            <a:r>
              <a:rPr lang="ru-RU" sz="2400" dirty="0"/>
              <a:t>ознакомление с различными видами художественного искусства (живопись графика, скульптура, архитектура, народное декоративно-прикладное искусство);</a:t>
            </a:r>
          </a:p>
          <a:p>
            <a:r>
              <a:rPr lang="ru-RU" sz="2400" dirty="0"/>
              <a:t>ознакомление с различными видами музыкального искусства, развитие чувства ритма, слуха и голоса; обучение игре на детских музыкальных инструментах;</a:t>
            </a:r>
          </a:p>
          <a:p>
            <a:r>
              <a:rPr lang="ru-RU" sz="2400" dirty="0"/>
              <a:t>ознакомление с театральным искусством, формирование театрально-игрового творчества;</a:t>
            </a:r>
          </a:p>
          <a:p>
            <a:r>
              <a:rPr lang="ru-RU" sz="2400" dirty="0"/>
              <a:t>развитие детского художественного творчества. </a:t>
            </a:r>
          </a:p>
          <a:p>
            <a:pPr>
              <a:buNone/>
            </a:pPr>
            <a:endParaRPr lang="ru-RU" sz="1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ивчаємо кольори фон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Успешность художественно-эстетической деятельности определяется</a:t>
            </a:r>
            <a:r>
              <a:rPr lang="ru-RU" dirty="0"/>
              <a:t> 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dirty="0"/>
              <a:t>увлеченностью и способностью детей свободно использовать приобретенные знания, умения и навыки в самом процессе деятельности и находить оригинальные решения поставленных задач.</a:t>
            </a:r>
          </a:p>
          <a:p>
            <a:pPr algn="just"/>
            <a:r>
              <a:rPr lang="ru-RU" dirty="0"/>
              <a:t>У детей постоянно развивается творческое, гибкое мышление, фантазия и воображение. Творческий поиск в конкретном виде деятельности приводит к положительным результатам.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вивчаємо кольори фон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Работа по  художественно – эстетическому развитию: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>
                <a:solidFill>
                  <a:srgbClr val="FF0000"/>
                </a:solidFill>
              </a:rPr>
              <a:t>Рисование</a:t>
            </a:r>
          </a:p>
          <a:p>
            <a:pPr algn="ctr">
              <a:buNone/>
            </a:pPr>
            <a:r>
              <a:rPr lang="ru-RU" sz="1400" b="1" dirty="0">
                <a:solidFill>
                  <a:srgbClr val="FF0000"/>
                </a:solidFill>
              </a:rPr>
              <a:t>Рисование воском (неклассический метод)</a:t>
            </a:r>
          </a:p>
        </p:txBody>
      </p:sp>
      <p:pic>
        <p:nvPicPr>
          <p:cNvPr id="18434" name="Picture 2" descr="https://ds04.infourok.ru/uploads/ex/01e1/0019b7e8-26f29d8e/img5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03371" y="4581128"/>
            <a:ext cx="3337257" cy="17385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53C89E1-EACF-40D8-9F3B-DBADD164F33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754864" y="2207396"/>
            <a:ext cx="3732446" cy="209950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FA8245B-6DAF-443F-8269-28CE5092E36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670505" y="2207395"/>
            <a:ext cx="3732446" cy="2099501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вивчаємо кольори фон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Рисование 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800" b="1" dirty="0">
                <a:solidFill>
                  <a:srgbClr val="FF0000"/>
                </a:solidFill>
              </a:rPr>
              <a:t>Оттиск  (неклассический метод)</a:t>
            </a:r>
            <a:br>
              <a:rPr lang="ru-RU" b="1" dirty="0">
                <a:solidFill>
                  <a:srgbClr val="FF0000"/>
                </a:solidFill>
              </a:rPr>
            </a:br>
            <a:endParaRPr lang="ru-RU" dirty="0"/>
          </a:p>
        </p:txBody>
      </p:sp>
      <p:pic>
        <p:nvPicPr>
          <p:cNvPr id="21508" name="Picture 4" descr="https://im0-tub-ru.yandex.net/i?id=b1cea81788568dddb543093f0c38c52f&amp;n=13&amp;exp=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6" y="4882663"/>
            <a:ext cx="1610918" cy="1534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Объект 10">
            <a:extLst>
              <a:ext uri="{FF2B5EF4-FFF2-40B4-BE49-F238E27FC236}">
                <a16:creationId xmlns:a16="http://schemas.microsoft.com/office/drawing/2014/main" id="{C35CB306-A96F-470C-9BBF-29AD538AE8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673911" y="1241754"/>
            <a:ext cx="3888436" cy="2187246"/>
          </a:xfr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3ED1F9AA-4738-44BD-A09A-571E0551C72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795386" y="1214422"/>
            <a:ext cx="3816424" cy="2146738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7B1981AE-D5E1-4510-B6F0-3E44F2C7FAA1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1564" y="3943948"/>
            <a:ext cx="4144467" cy="2331263"/>
          </a:xfrm>
          <a:prstGeom prst="rect">
            <a:avLst/>
          </a:prstGeom>
        </p:spPr>
      </p:pic>
      <p:pic>
        <p:nvPicPr>
          <p:cNvPr id="18" name="Picture 2" descr="https://pandia.ru/text/81/104/images/img1_83.png">
            <a:extLst>
              <a:ext uri="{FF2B5EF4-FFF2-40B4-BE49-F238E27FC236}">
                <a16:creationId xmlns:a16="http://schemas.microsoft.com/office/drawing/2014/main" id="{05029988-75A5-4D72-A6B2-456E046F8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4190" y="4293096"/>
            <a:ext cx="2147557" cy="14986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</TotalTime>
  <Words>420</Words>
  <Application>Microsoft Office PowerPoint</Application>
  <PresentationFormat>Экран (4:3)</PresentationFormat>
  <Paragraphs>42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</vt:lpstr>
      <vt:lpstr>Comic Sans MS</vt:lpstr>
      <vt:lpstr>Franklin Gothic Demi Cond</vt:lpstr>
      <vt:lpstr>Times New Roman</vt:lpstr>
      <vt:lpstr>Тема Office</vt:lpstr>
      <vt:lpstr>Муниципальное автономное общеобразовательное учреждение  Городского округа Балашиха «СОШ №26» «МАЛИНКА»  Художественно – эстетическое развитие дошкольников, как залог духовно- нравственного  и культурного развития личности ребёнка. </vt:lpstr>
      <vt:lpstr>   «Чем больше мастерства в детской руке, тем умнее ребенок» </vt:lpstr>
      <vt:lpstr>Художественно-эстетическое развитие ребёнка - многогранное направление в системе современного дошкольного образования, рассматриваемое в единстве воспитания эстетического отношения к окружающему миру и художественного развития средствами искусства.</vt:lpstr>
      <vt:lpstr>Реализация художественно-эстетического направления развития детей дошкольного возраста в ФГОС</vt:lpstr>
      <vt:lpstr>Художественно-эстетическое развитие  детей дошкольного возраста включает:</vt:lpstr>
      <vt:lpstr>  Направления в реализации образовательной области художественно-эстетическое развитие </vt:lpstr>
      <vt:lpstr>Успешность художественно-эстетической деятельности определяется </vt:lpstr>
      <vt:lpstr>Работа по  художественно – эстетическому развитию:</vt:lpstr>
      <vt:lpstr>Рисование   Оттиск  (неклассический метод) </vt:lpstr>
      <vt:lpstr>Аппликация</vt:lpstr>
      <vt:lpstr>Аппликация</vt:lpstr>
      <vt:lpstr>Лепка и пластилинография</vt:lpstr>
      <vt:lpstr>Музыка и танцы</vt:lpstr>
      <vt:lpstr>Театрализованная деятельность</vt:lpstr>
      <vt:lpstr>  День толерантности в детском саду</vt:lpstr>
      <vt:lpstr>Музей «Русская изба»</vt:lpstr>
      <vt:lpstr>Мастер –класс с детьми  по изготовлению  куклы крупенечки 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Разин Антон</cp:lastModifiedBy>
  <cp:revision>34</cp:revision>
  <dcterms:created xsi:type="dcterms:W3CDTF">2020-01-08T13:09:15Z</dcterms:created>
  <dcterms:modified xsi:type="dcterms:W3CDTF">2021-04-17T19:53:39Z</dcterms:modified>
</cp:coreProperties>
</file>