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99EA4-AE36-45F8-8D31-DA2BEC7CF6C4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D962-B5B7-4D77-85B8-D096C94F9D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493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99EA4-AE36-45F8-8D31-DA2BEC7CF6C4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D962-B5B7-4D77-85B8-D096C94F9D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948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99EA4-AE36-45F8-8D31-DA2BEC7CF6C4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D962-B5B7-4D77-85B8-D096C94F9D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16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99EA4-AE36-45F8-8D31-DA2BEC7CF6C4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D962-B5B7-4D77-85B8-D096C94F9D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99EA4-AE36-45F8-8D31-DA2BEC7CF6C4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D962-B5B7-4D77-85B8-D096C94F9D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924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99EA4-AE36-45F8-8D31-DA2BEC7CF6C4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D962-B5B7-4D77-85B8-D096C94F9D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896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99EA4-AE36-45F8-8D31-DA2BEC7CF6C4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D962-B5B7-4D77-85B8-D096C94F9D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712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99EA4-AE36-45F8-8D31-DA2BEC7CF6C4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D962-B5B7-4D77-85B8-D096C94F9D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50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99EA4-AE36-45F8-8D31-DA2BEC7CF6C4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D962-B5B7-4D77-85B8-D096C94F9D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75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99EA4-AE36-45F8-8D31-DA2BEC7CF6C4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D962-B5B7-4D77-85B8-D096C94F9D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299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99EA4-AE36-45F8-8D31-DA2BEC7CF6C4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7D962-B5B7-4D77-85B8-D096C94F9D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631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99EA4-AE36-45F8-8D31-DA2BEC7CF6C4}" type="datetimeFigureOut">
              <a:rPr lang="ru-RU" smtClean="0"/>
              <a:t>08.02.2021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7D962-B5B7-4D77-85B8-D096C94F9D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251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918648" cy="2666727"/>
          </a:xfrm>
        </p:spPr>
        <p:txBody>
          <a:bodyPr>
            <a:noAutofit/>
          </a:bodyPr>
          <a:lstStyle/>
          <a:p>
            <a:pPr algn="l"/>
            <a:r>
              <a:rPr lang="ru-RU" dirty="0"/>
              <a:t>1.</a:t>
            </a:r>
            <a:r>
              <a:rPr lang="be-BY" dirty="0"/>
              <a:t> Корань – гэта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</a:t>
            </a:r>
            <a:r>
              <a:rPr lang="be-BY" dirty="0"/>
              <a:t>зменная частка роднасных слоў;</a:t>
            </a:r>
            <a:r>
              <a:rPr lang="ru-RU" dirty="0"/>
              <a:t/>
            </a:r>
            <a:br>
              <a:rPr lang="ru-RU" dirty="0"/>
            </a:br>
            <a:r>
              <a:rPr lang="be-BY" dirty="0"/>
              <a:t>б) зменная частка роднасных слоў,  якая служыць для ўтварэння слоў;</a:t>
            </a:r>
            <a:r>
              <a:rPr lang="ru-RU" dirty="0"/>
              <a:t/>
            </a:r>
            <a:br>
              <a:rPr lang="ru-RU" dirty="0"/>
            </a:br>
            <a:r>
              <a:rPr lang="be-BY" dirty="0"/>
              <a:t>в) агульная </a:t>
            </a:r>
            <a:r>
              <a:rPr lang="ru-RU" dirty="0"/>
              <a:t>част</a:t>
            </a:r>
            <a:r>
              <a:rPr lang="be-BY" dirty="0"/>
              <a:t>ка роднасных </a:t>
            </a:r>
            <a:r>
              <a:rPr lang="ru-RU" dirty="0" err="1"/>
              <a:t>сло</a:t>
            </a:r>
            <a:r>
              <a:rPr lang="be-BY" dirty="0"/>
              <a:t>ў, якая выражае асноўнае лексічнае значэнне слова.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86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Картинки по запросу &quot;пенал рисунок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-307499"/>
            <a:ext cx="7992888" cy="716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14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Картинки по запросу &quot;тетрадь рисунок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8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88" y="-144463"/>
            <a:ext cx="7653888" cy="76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117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Картинки по запросу &quot;булён рисунок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-459432"/>
            <a:ext cx="7200800" cy="6701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117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832" y="3078088"/>
            <a:ext cx="8733656" cy="1143000"/>
          </a:xfrm>
        </p:spPr>
        <p:txBody>
          <a:bodyPr>
            <a:noAutofit/>
          </a:bodyPr>
          <a:lstStyle/>
          <a:p>
            <a:r>
              <a:rPr lang="be-BY" sz="9600" dirty="0"/>
              <a:t>Бутэрброд, воблака, вулей, павук, пенал, сшытак, булён.</a:t>
            </a:r>
            <a:r>
              <a:rPr lang="ru-RU" sz="9600" dirty="0"/>
              <a:t/>
            </a:r>
            <a:br>
              <a:rPr lang="ru-RU" sz="9600" dirty="0"/>
            </a:b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46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574032"/>
            <a:ext cx="8229600" cy="1143000"/>
          </a:xfrm>
        </p:spPr>
        <p:txBody>
          <a:bodyPr>
            <a:noAutofit/>
          </a:bodyPr>
          <a:lstStyle/>
          <a:p>
            <a:r>
              <a:rPr lang="be-BY" sz="7200" dirty="0"/>
              <a:t>Гадзіннікамі, наручныя, настольныя, кішэнныя, гадзіннікаў.</a:t>
            </a:r>
            <a:endParaRPr lang="ru-RU" sz="7200" dirty="0"/>
          </a:p>
        </p:txBody>
      </p:sp>
      <p:sp>
        <p:nvSpPr>
          <p:cNvPr id="8" name="Дуга 7"/>
          <p:cNvSpPr/>
          <p:nvPr/>
        </p:nvSpPr>
        <p:spPr>
          <a:xfrm rot="17813357">
            <a:off x="2311608" y="-32704"/>
            <a:ext cx="2288534" cy="2957092"/>
          </a:xfrm>
          <a:prstGeom prst="arc">
            <a:avLst>
              <a:gd name="adj1" fmla="val 16794009"/>
              <a:gd name="adj2" fmla="val 1274987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 rot="17813357">
            <a:off x="3409211" y="1491949"/>
            <a:ext cx="1821525" cy="1902117"/>
          </a:xfrm>
          <a:prstGeom prst="arc">
            <a:avLst>
              <a:gd name="adj1" fmla="val 16794009"/>
              <a:gd name="adj2" fmla="val 1274987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 rot="17813357">
            <a:off x="3408415" y="2400769"/>
            <a:ext cx="2046077" cy="2353404"/>
          </a:xfrm>
          <a:prstGeom prst="arc">
            <a:avLst>
              <a:gd name="adj1" fmla="val 16794009"/>
              <a:gd name="adj2" fmla="val 1274987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rot="17813357">
            <a:off x="2917409" y="3446818"/>
            <a:ext cx="2157058" cy="2620080"/>
          </a:xfrm>
          <a:prstGeom prst="arc">
            <a:avLst>
              <a:gd name="adj1" fmla="val 16794009"/>
              <a:gd name="adj2" fmla="val 1274987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 rot="17813357">
            <a:off x="2671653" y="4431792"/>
            <a:ext cx="2288534" cy="2957092"/>
          </a:xfrm>
          <a:prstGeom prst="arc">
            <a:avLst>
              <a:gd name="adj1" fmla="val 16794009"/>
              <a:gd name="adj2" fmla="val 1274987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4617549" y="188640"/>
            <a:ext cx="252028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4869577" y="188640"/>
            <a:ext cx="180020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4857938" y="4421763"/>
            <a:ext cx="252028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 flipV="1">
            <a:off x="5109966" y="4421763"/>
            <a:ext cx="180020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446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526" y="1677118"/>
            <a:ext cx="8803113" cy="1863080"/>
          </a:xfrm>
        </p:spPr>
        <p:txBody>
          <a:bodyPr>
            <a:noAutofit/>
          </a:bodyPr>
          <a:lstStyle/>
          <a:p>
            <a:r>
              <a:rPr lang="be-BY" sz="8800" dirty="0"/>
              <a:t>Вясенні, падманны, </a:t>
            </a:r>
            <a:r>
              <a:rPr lang="be-BY" sz="8800" dirty="0" smtClean="0"/>
              <a:t>бяссонны</a:t>
            </a:r>
            <a:r>
              <a:rPr lang="be-BY" sz="8800" dirty="0"/>
              <a:t>, ранні.</a:t>
            </a:r>
            <a:endParaRPr lang="ru-RU" sz="8800" dirty="0"/>
          </a:p>
        </p:txBody>
      </p:sp>
      <p:sp>
        <p:nvSpPr>
          <p:cNvPr id="4" name="Дуга 3"/>
          <p:cNvSpPr/>
          <p:nvPr/>
        </p:nvSpPr>
        <p:spPr>
          <a:xfrm rot="18101527">
            <a:off x="3154034" y="263281"/>
            <a:ext cx="2448363" cy="3279730"/>
          </a:xfrm>
          <a:prstGeom prst="arc">
            <a:avLst>
              <a:gd name="adj1" fmla="val 16197803"/>
              <a:gd name="adj2" fmla="val 1274987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5553654" y="432048"/>
            <a:ext cx="252028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 flipV="1">
            <a:off x="5805682" y="432048"/>
            <a:ext cx="180020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Дуга 6"/>
          <p:cNvSpPr/>
          <p:nvPr/>
        </p:nvSpPr>
        <p:spPr>
          <a:xfrm rot="18101527">
            <a:off x="3690810" y="1955996"/>
            <a:ext cx="2166879" cy="2573614"/>
          </a:xfrm>
          <a:prstGeom prst="arc">
            <a:avLst>
              <a:gd name="adj1" fmla="val 16894547"/>
              <a:gd name="adj2" fmla="val 1274987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rot="16940502">
            <a:off x="5816339" y="3236048"/>
            <a:ext cx="2166879" cy="2573614"/>
          </a:xfrm>
          <a:prstGeom prst="arc">
            <a:avLst>
              <a:gd name="adj1" fmla="val 18334545"/>
              <a:gd name="adj2" fmla="val 1274987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 rot="17067944">
            <a:off x="2119015" y="3388447"/>
            <a:ext cx="2166879" cy="2573614"/>
          </a:xfrm>
          <a:prstGeom prst="arc">
            <a:avLst>
              <a:gd name="adj1" fmla="val 18261267"/>
              <a:gd name="adj2" fmla="val 1274987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5733674" y="1819799"/>
            <a:ext cx="252028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5985702" y="1819799"/>
            <a:ext cx="180020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4211960" y="3205103"/>
            <a:ext cx="252028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4463988" y="3205103"/>
            <a:ext cx="180020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7740352" y="3140968"/>
            <a:ext cx="252028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7992380" y="3140968"/>
            <a:ext cx="180020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430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150096"/>
            <a:ext cx="7437512" cy="1935088"/>
          </a:xfrm>
        </p:spPr>
        <p:txBody>
          <a:bodyPr>
            <a:noAutofit/>
          </a:bodyPr>
          <a:lstStyle/>
          <a:p>
            <a:r>
              <a:rPr lang="be-BY" sz="8800" dirty="0"/>
              <a:t>Падказка, пералётныя, смелы, </a:t>
            </a:r>
            <a:r>
              <a:rPr lang="be-BY" sz="8800" dirty="0" smtClean="0"/>
              <a:t/>
            </a:r>
            <a:br>
              <a:rPr lang="be-BY" sz="8800" dirty="0" smtClean="0"/>
            </a:br>
            <a:r>
              <a:rPr lang="be-BY" sz="8800" dirty="0" smtClean="0"/>
              <a:t>узлесак </a:t>
            </a:r>
            <a:r>
              <a:rPr lang="be-BY" sz="8800" dirty="0"/>
              <a:t>прабежка.</a:t>
            </a:r>
            <a:r>
              <a:rPr lang="ru-RU" sz="8800" dirty="0"/>
              <a:t/>
            </a:r>
            <a:br>
              <a:rPr lang="ru-RU" sz="8800" dirty="0"/>
            </a:br>
            <a:endParaRPr lang="ru-RU" sz="8800" dirty="0"/>
          </a:p>
        </p:txBody>
      </p:sp>
      <p:sp>
        <p:nvSpPr>
          <p:cNvPr id="4" name="Дуга 3"/>
          <p:cNvSpPr/>
          <p:nvPr/>
        </p:nvSpPr>
        <p:spPr>
          <a:xfrm rot="16805656">
            <a:off x="4081245" y="50023"/>
            <a:ext cx="2166879" cy="2573614"/>
          </a:xfrm>
          <a:prstGeom prst="arc">
            <a:avLst>
              <a:gd name="adj1" fmla="val 18334540"/>
              <a:gd name="adj2" fmla="val 1274987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5839380" y="-91010"/>
            <a:ext cx="252028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 flipV="1">
            <a:off x="6091408" y="-91010"/>
            <a:ext cx="180020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5713366" y="1262903"/>
            <a:ext cx="252028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 flipV="1">
            <a:off x="5965394" y="1262903"/>
            <a:ext cx="180020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5436096" y="3890126"/>
            <a:ext cx="529298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 flipV="1">
            <a:off x="5965394" y="3890126"/>
            <a:ext cx="478814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5991780" y="5301208"/>
            <a:ext cx="252028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6243808" y="5301208"/>
            <a:ext cx="180020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Дуга 16"/>
          <p:cNvSpPr/>
          <p:nvPr/>
        </p:nvSpPr>
        <p:spPr>
          <a:xfrm rot="16805656">
            <a:off x="3906737" y="1342229"/>
            <a:ext cx="2166879" cy="2573614"/>
          </a:xfrm>
          <a:prstGeom prst="arc">
            <a:avLst>
              <a:gd name="adj1" fmla="val 18334540"/>
              <a:gd name="adj2" fmla="val 1274987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 rot="16805656">
            <a:off x="3660931" y="4149338"/>
            <a:ext cx="2166879" cy="2573614"/>
          </a:xfrm>
          <a:prstGeom prst="arc">
            <a:avLst>
              <a:gd name="adj1" fmla="val 18334540"/>
              <a:gd name="adj2" fmla="val 1274987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уга 18"/>
          <p:cNvSpPr/>
          <p:nvPr/>
        </p:nvSpPr>
        <p:spPr>
          <a:xfrm rot="16805656">
            <a:off x="3903987" y="5234597"/>
            <a:ext cx="2166879" cy="2573614"/>
          </a:xfrm>
          <a:prstGeom prst="arc">
            <a:avLst>
              <a:gd name="adj1" fmla="val 18334540"/>
              <a:gd name="adj2" fmla="val 2035750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 rot="16200000">
            <a:off x="3191193" y="2566803"/>
            <a:ext cx="2166879" cy="2573614"/>
          </a:xfrm>
          <a:prstGeom prst="arc">
            <a:avLst>
              <a:gd name="adj1" fmla="val 18334540"/>
              <a:gd name="adj2" fmla="val 3488985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2483768" y="244085"/>
            <a:ext cx="179086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274632" y="244085"/>
            <a:ext cx="0" cy="33509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979712" y="1597998"/>
            <a:ext cx="208439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064103" y="1597998"/>
            <a:ext cx="0" cy="33509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195736" y="5636303"/>
            <a:ext cx="179086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986600" y="5636303"/>
            <a:ext cx="0" cy="33509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2771800" y="4509121"/>
            <a:ext cx="998776" cy="1863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3770576" y="4509120"/>
            <a:ext cx="0" cy="33509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6228184" y="589138"/>
            <a:ext cx="600510" cy="607614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436096" y="3212976"/>
            <a:ext cx="773290" cy="68051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679030" y="4494371"/>
            <a:ext cx="773290" cy="685593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380312" y="4149080"/>
            <a:ext cx="4667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e-BY" sz="8800" dirty="0" smtClean="0"/>
              <a:t>,</a:t>
            </a:r>
            <a:endParaRPr lang="ru-RU" sz="88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423828" y="5835811"/>
            <a:ext cx="641847" cy="685593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196698" y="1807303"/>
            <a:ext cx="1255622" cy="685593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76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445624" cy="179107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be-BY" sz="7200" dirty="0"/>
              <a:t>Сосны, </a:t>
            </a:r>
            <a:r>
              <a:rPr lang="be-BY" sz="7200" dirty="0" smtClean="0"/>
              <a:t>лес    ;</a:t>
            </a:r>
            <a:br>
              <a:rPr lang="be-BY" sz="7200" dirty="0" smtClean="0"/>
            </a:br>
            <a:r>
              <a:rPr lang="be-BY" sz="7200" dirty="0" smtClean="0"/>
              <a:t> грыбны, бярозавы; пералесак, </a:t>
            </a:r>
            <a:r>
              <a:rPr lang="be-BY" sz="7200" dirty="0"/>
              <a:t>прагулка.</a:t>
            </a:r>
            <a:r>
              <a:rPr lang="ru-RU" sz="7200" dirty="0"/>
              <a:t/>
            </a:r>
            <a:br>
              <a:rPr lang="ru-RU" sz="7200" dirty="0"/>
            </a:br>
            <a:endParaRPr lang="ru-RU" sz="7200" dirty="0"/>
          </a:p>
        </p:txBody>
      </p:sp>
      <p:sp>
        <p:nvSpPr>
          <p:cNvPr id="4" name="Дуга 3"/>
          <p:cNvSpPr/>
          <p:nvPr/>
        </p:nvSpPr>
        <p:spPr>
          <a:xfrm rot="16200000">
            <a:off x="1697697" y="266665"/>
            <a:ext cx="2166879" cy="2573614"/>
          </a:xfrm>
          <a:prstGeom prst="arc">
            <a:avLst>
              <a:gd name="adj1" fmla="val 18334540"/>
              <a:gd name="adj2" fmla="val 3488985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98710" y="775462"/>
            <a:ext cx="773290" cy="68051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 rot="15306699">
            <a:off x="4342842" y="495552"/>
            <a:ext cx="2166879" cy="2573614"/>
          </a:xfrm>
          <a:prstGeom prst="arc">
            <a:avLst>
              <a:gd name="adj1" fmla="val 20149414"/>
              <a:gd name="adj2" fmla="val 3488985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345595" y="876273"/>
            <a:ext cx="386645" cy="536503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6948264" y="1782359"/>
            <a:ext cx="316927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 flipV="1">
            <a:off x="7233921" y="1782359"/>
            <a:ext cx="362415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Дуга 9"/>
          <p:cNvSpPr/>
          <p:nvPr/>
        </p:nvSpPr>
        <p:spPr>
          <a:xfrm rot="17453493">
            <a:off x="4645076" y="1813080"/>
            <a:ext cx="2166879" cy="2573614"/>
          </a:xfrm>
          <a:prstGeom prst="arc">
            <a:avLst>
              <a:gd name="adj1" fmla="val 16797727"/>
              <a:gd name="adj2" fmla="val 2021387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596336" y="2366695"/>
            <a:ext cx="773290" cy="685593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3074279" y="1782359"/>
            <a:ext cx="158464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3201474" y="1782359"/>
            <a:ext cx="181206" cy="67019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Дуга 15"/>
          <p:cNvSpPr/>
          <p:nvPr/>
        </p:nvSpPr>
        <p:spPr>
          <a:xfrm rot="17453493">
            <a:off x="963893" y="1813080"/>
            <a:ext cx="2166879" cy="2573614"/>
          </a:xfrm>
          <a:prstGeom prst="arc">
            <a:avLst>
              <a:gd name="adj1" fmla="val 16797727"/>
              <a:gd name="adj2" fmla="val 1274987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491880" y="2366695"/>
            <a:ext cx="497491" cy="685593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V="1">
            <a:off x="3904299" y="3523331"/>
            <a:ext cx="379669" cy="60585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 flipV="1">
            <a:off x="4267898" y="3488495"/>
            <a:ext cx="304102" cy="64069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Дуга 21"/>
          <p:cNvSpPr/>
          <p:nvPr/>
        </p:nvSpPr>
        <p:spPr>
          <a:xfrm rot="17428026">
            <a:off x="2264670" y="3701526"/>
            <a:ext cx="2166879" cy="2573614"/>
          </a:xfrm>
          <a:prstGeom prst="arc">
            <a:avLst>
              <a:gd name="adj1" fmla="val 17924098"/>
              <a:gd name="adj2" fmla="val 350898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620896" y="3885993"/>
            <a:ext cx="179086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411760" y="3885993"/>
            <a:ext cx="0" cy="33509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4669145" y="4075763"/>
            <a:ext cx="478920" cy="577373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5310991" y="3898076"/>
            <a:ext cx="116939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6480388" y="3898076"/>
            <a:ext cx="0" cy="33509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Дуга 28"/>
          <p:cNvSpPr/>
          <p:nvPr/>
        </p:nvSpPr>
        <p:spPr>
          <a:xfrm rot="17428026">
            <a:off x="6233639" y="3701527"/>
            <a:ext cx="2166879" cy="2573614"/>
          </a:xfrm>
          <a:prstGeom prst="arc">
            <a:avLst>
              <a:gd name="adj1" fmla="val 17924098"/>
              <a:gd name="adj2" fmla="val 21432797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flipV="1">
            <a:off x="7604962" y="3546754"/>
            <a:ext cx="189835" cy="60585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 flipV="1">
            <a:off x="7778727" y="3511917"/>
            <a:ext cx="304102" cy="64069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8082829" y="4075763"/>
            <a:ext cx="478920" cy="577373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80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671" y="264912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be-BY" sz="6600" b="1" dirty="0"/>
              <a:t>Сёння на ўроку:</a:t>
            </a:r>
            <a:r>
              <a:rPr lang="ru-RU" sz="6600" dirty="0"/>
              <a:t/>
            </a:r>
            <a:br>
              <a:rPr lang="ru-RU" sz="6600" dirty="0"/>
            </a:br>
            <a:r>
              <a:rPr lang="be-BY" sz="6600" dirty="0"/>
              <a:t>Я ўспомніў…</a:t>
            </a:r>
            <a:r>
              <a:rPr lang="ru-RU" sz="6600" dirty="0"/>
              <a:t/>
            </a:r>
            <a:br>
              <a:rPr lang="ru-RU" sz="6600" dirty="0"/>
            </a:br>
            <a:r>
              <a:rPr lang="be-BY" sz="6600" dirty="0"/>
              <a:t>Я даведаўся…</a:t>
            </a:r>
            <a:r>
              <a:rPr lang="ru-RU" sz="6600" dirty="0"/>
              <a:t/>
            </a:r>
            <a:br>
              <a:rPr lang="ru-RU" sz="6600" dirty="0"/>
            </a:br>
            <a:r>
              <a:rPr lang="be-BY" sz="6600" dirty="0"/>
              <a:t>У меня атрымалася…</a:t>
            </a:r>
            <a:r>
              <a:rPr lang="ru-RU" sz="6600" dirty="0"/>
              <a:t/>
            </a:r>
            <a:br>
              <a:rPr lang="ru-RU" sz="6600" dirty="0"/>
            </a:b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48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564904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dirty="0"/>
              <a:t>2.</a:t>
            </a:r>
            <a:r>
              <a:rPr lang="be-BY" dirty="0"/>
              <a:t>Прыстаўка – гэта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</a:t>
            </a:r>
            <a:r>
              <a:rPr lang="be-BY" dirty="0"/>
              <a:t>зменная частка слова; </a:t>
            </a:r>
            <a:r>
              <a:rPr lang="ru-RU" dirty="0"/>
              <a:t/>
            </a:r>
            <a:br>
              <a:rPr lang="ru-RU" dirty="0"/>
            </a:br>
            <a:r>
              <a:rPr lang="be-BY" dirty="0"/>
              <a:t>б) частка слова, якая стаіць перад коранем, якая служыць для ўтварэння новых слоў.</a:t>
            </a:r>
            <a:r>
              <a:rPr lang="ru-RU" dirty="0"/>
              <a:t/>
            </a:r>
            <a:br>
              <a:rPr lang="ru-RU" dirty="0"/>
            </a:br>
            <a:r>
              <a:rPr lang="be-BY" dirty="0"/>
              <a:t>в) зменная частка роднасных слоў,  якая служыць для ўтварэння слоў.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99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708920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dirty="0"/>
              <a:t>3. </a:t>
            </a:r>
            <a:r>
              <a:rPr lang="be-BY" dirty="0"/>
              <a:t>Канчатак – гэта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а) </a:t>
            </a:r>
            <a:r>
              <a:rPr lang="be-BY" dirty="0"/>
              <a:t>апошні гук слова; </a:t>
            </a:r>
            <a:r>
              <a:rPr lang="ru-RU" dirty="0"/>
              <a:t/>
            </a:r>
            <a:br>
              <a:rPr lang="ru-RU" dirty="0"/>
            </a:br>
            <a:r>
              <a:rPr lang="be-BY" dirty="0"/>
              <a:t>б) зменная частка слова, якая знаходзіцца ў канцы слова, патрэбен для змянення слоў і  іх сувязі ў сказе;</a:t>
            </a:r>
            <a:r>
              <a:rPr lang="ru-RU" dirty="0"/>
              <a:t/>
            </a:r>
            <a:br>
              <a:rPr lang="ru-RU" dirty="0"/>
            </a:br>
            <a:r>
              <a:rPr lang="be-BY" dirty="0"/>
              <a:t>в) частка слова, якая стаіць пасля кораня і служыць для ўтварэння новых слоў.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99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463031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be-BY" dirty="0"/>
              <a:t>4. Каб адрозніць прыназоўнік ад сугучнай прыстаўкі, трэба;</a:t>
            </a:r>
            <a:r>
              <a:rPr lang="ru-RU" dirty="0"/>
              <a:t/>
            </a:r>
            <a:br>
              <a:rPr lang="ru-RU" dirty="0"/>
            </a:br>
            <a:r>
              <a:rPr lang="be-BY" dirty="0"/>
              <a:t>а) паставіць паміж прыназоўнікам і наступным словам яшчэ адно слова;</a:t>
            </a:r>
            <a:br>
              <a:rPr lang="be-BY" dirty="0"/>
            </a:br>
            <a:r>
              <a:rPr lang="be-BY" dirty="0"/>
              <a:t>б) падабраць аднакаранёвыя словы да наступнага слова пасля прыназоўніка;</a:t>
            </a:r>
            <a:r>
              <a:rPr lang="ru-RU" dirty="0"/>
              <a:t/>
            </a:r>
            <a:br>
              <a:rPr lang="ru-RU" dirty="0"/>
            </a:br>
            <a:r>
              <a:rPr lang="be-BY" dirty="0"/>
              <a:t>в) змяніць слова па пытанням.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99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068960"/>
            <a:ext cx="8280920" cy="1470025"/>
          </a:xfrm>
        </p:spPr>
        <p:txBody>
          <a:bodyPr>
            <a:noAutofit/>
          </a:bodyPr>
          <a:lstStyle/>
          <a:p>
            <a:pPr algn="l"/>
            <a:r>
              <a:rPr lang="be-BY" dirty="0"/>
              <a:t>5. Суфікс-гэта</a:t>
            </a:r>
            <a:r>
              <a:rPr lang="ru-RU" dirty="0"/>
              <a:t/>
            </a:r>
            <a:br>
              <a:rPr lang="ru-RU" dirty="0"/>
            </a:br>
            <a:r>
              <a:rPr lang="be-BY" dirty="0"/>
              <a:t>а) частка слова, якая стаіць пасля кораня і служыць для ўтварэння слоў;</a:t>
            </a:r>
            <a:r>
              <a:rPr lang="ru-RU" dirty="0"/>
              <a:t/>
            </a:r>
            <a:br>
              <a:rPr lang="ru-RU" dirty="0"/>
            </a:br>
            <a:r>
              <a:rPr lang="be-BY" dirty="0"/>
              <a:t>б) агульная </a:t>
            </a:r>
            <a:r>
              <a:rPr lang="ru-RU" dirty="0"/>
              <a:t>част</a:t>
            </a:r>
            <a:r>
              <a:rPr lang="be-BY" dirty="0"/>
              <a:t>ка роднасных </a:t>
            </a:r>
            <a:r>
              <a:rPr lang="ru-RU" dirty="0" err="1"/>
              <a:t>сло</a:t>
            </a:r>
            <a:r>
              <a:rPr lang="be-BY" dirty="0"/>
              <a:t>ў, якая выражае асноўнае лексічнае значэнне слова;</a:t>
            </a:r>
            <a:r>
              <a:rPr lang="ru-RU" dirty="0"/>
              <a:t/>
            </a:r>
            <a:br>
              <a:rPr lang="ru-RU" dirty="0"/>
            </a:br>
            <a:r>
              <a:rPr lang="be-BY" dirty="0"/>
              <a:t>в) частка слова, якая стаіць пасля кораня і патрэбна для змянення слоў і  іх сувязі ў сказе.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99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81415"/>
            <a:ext cx="8712968" cy="5601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599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7" y="692696"/>
            <a:ext cx="9575455" cy="681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290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Картинки по запросу &quot;улей рисунок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Картинки по запросу &quot;улей рисунок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Картинки по запросу &quot;улей рисунок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-122380"/>
            <a:ext cx="6980380" cy="698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14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Картинки по запросу &quot;павук рисунок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1"/>
            <a:ext cx="7502003" cy="512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314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4397</TotalTime>
  <Words>75</Words>
  <Application>Microsoft Office PowerPoint</Application>
  <PresentationFormat>Экран (4:3)</PresentationFormat>
  <Paragraphs>12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1. Корань – гэта а) зменная частка роднасных слоў; б) зменная частка роднасных слоў,  якая служыць для ўтварэння слоў; в) агульная частка роднасных слоў, якая выражае асноўнае лексічнае значэнне слова. </vt:lpstr>
      <vt:lpstr>2.Прыстаўка – гэта а) зменная частка слова;  б) частка слова, якая стаіць перад коранем, якая служыць для ўтварэння новых слоў. в) зменная частка роднасных слоў,  якая служыць для ўтварэння слоў. </vt:lpstr>
      <vt:lpstr>3. Канчатак – гэта а) апошні гук слова;  б) зменная частка слова, якая знаходзіцца ў канцы слова, патрэбен для змянення слоў і  іх сувязі ў сказе; в) частка слова, якая стаіць пасля кораня і служыць для ўтварэння новых слоў. </vt:lpstr>
      <vt:lpstr>4. Каб адрозніць прыназоўнік ад сугучнай прыстаўкі, трэба; а) паставіць паміж прыназоўнікам і наступным словам яшчэ адно слова; б) падабраць аднакаранёвыя словы да наступнага слова пасля прыназоўніка; в) змяніць слова па пытанням.</vt:lpstr>
      <vt:lpstr>5. Суфікс-гэта а) частка слова, якая стаіць пасля кораня і служыць для ўтварэння слоў; б) агульная частка роднасных слоў, якая выражае асноўнае лексічнае значэнне слова; в) частка слова, якая стаіць пасля кораня і патрэбна для змянення слоў і  іх сувязі ў сказе.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Бутэрброд, воблака, вулей, павук, пенал, сшытак, булён. </vt:lpstr>
      <vt:lpstr>Гадзіннікамі, наручныя, настольныя, кішэнныя, гадзіннікаў.</vt:lpstr>
      <vt:lpstr>Вясенні, падманны, бяссонны, ранні.</vt:lpstr>
      <vt:lpstr>Падказка, пералётныя, смелы,  узлесак прабежка. </vt:lpstr>
      <vt:lpstr>Сосны, лес    ;  грыбны, бярозавы; пералесак, прагулка. </vt:lpstr>
      <vt:lpstr>Сёння на ўроку: Я ўспомніў… Я даведаўся… У меня атрымалася…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Корань – гэта а) зменная частка роднасных слоў; б) зменная частка роднасных слоў,  якая служыць для ўтварэння слоў; в) агульная частка роднасных слоў, якая выражае асноўнае лексічнае значэнне слова.</dc:title>
  <dc:creator>2019</dc:creator>
  <cp:lastModifiedBy>2019</cp:lastModifiedBy>
  <cp:revision>10</cp:revision>
  <dcterms:created xsi:type="dcterms:W3CDTF">2021-02-08T18:36:34Z</dcterms:created>
  <dcterms:modified xsi:type="dcterms:W3CDTF">2021-02-11T19:54:30Z</dcterms:modified>
</cp:coreProperties>
</file>