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4"/>
  </p:notesMasterIdLst>
  <p:sldIdLst>
    <p:sldId id="256" r:id="rId2"/>
    <p:sldId id="281" r:id="rId3"/>
    <p:sldId id="257" r:id="rId4"/>
    <p:sldId id="278" r:id="rId5"/>
    <p:sldId id="258" r:id="rId6"/>
    <p:sldId id="277" r:id="rId7"/>
    <p:sldId id="283" r:id="rId8"/>
    <p:sldId id="284" r:id="rId9"/>
    <p:sldId id="285" r:id="rId10"/>
    <p:sldId id="263" r:id="rId11"/>
    <p:sldId id="286" r:id="rId12"/>
    <p:sldId id="288" r:id="rId13"/>
    <p:sldId id="289" r:id="rId14"/>
    <p:sldId id="287" r:id="rId15"/>
    <p:sldId id="259" r:id="rId16"/>
    <p:sldId id="265" r:id="rId17"/>
    <p:sldId id="269" r:id="rId18"/>
    <p:sldId id="291" r:id="rId19"/>
    <p:sldId id="290" r:id="rId20"/>
    <p:sldId id="294" r:id="rId21"/>
    <p:sldId id="292" r:id="rId22"/>
    <p:sldId id="293"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6AFDB5-006B-42A5-B747-AC0B307B4FEA}" type="datetimeFigureOut">
              <a:rPr lang="ru-RU" smtClean="0"/>
              <a:pPr/>
              <a:t>11.04.2021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5DD1BC-16CC-4DF0-8FEA-059BB66F4A88}" type="slidenum">
              <a:rPr lang="ru-RU" smtClean="0"/>
              <a:pPr/>
              <a:t>‹#›</a:t>
            </a:fld>
            <a:endParaRPr lang="ru-RU"/>
          </a:p>
        </p:txBody>
      </p:sp>
    </p:spTree>
    <p:extLst>
      <p:ext uri="{BB962C8B-B14F-4D97-AF65-F5344CB8AC3E}">
        <p14:creationId xmlns:p14="http://schemas.microsoft.com/office/powerpoint/2010/main" val="41836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35DD1BC-16CC-4DF0-8FEA-059BB66F4A88}" type="slidenum">
              <a:rPr lang="ru-RU" smtClean="0"/>
              <a:pPr/>
              <a:t>10</a:t>
            </a:fld>
            <a:endParaRPr lang="ru-RU"/>
          </a:p>
        </p:txBody>
      </p:sp>
    </p:spTree>
    <p:extLst>
      <p:ext uri="{BB962C8B-B14F-4D97-AF65-F5344CB8AC3E}">
        <p14:creationId xmlns:p14="http://schemas.microsoft.com/office/powerpoint/2010/main" val="2545404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5DD1BC-16CC-4DF0-8FEA-059BB66F4A88}" type="slidenum">
              <a:rPr lang="ru-RU" smtClean="0"/>
              <a:pPr/>
              <a:t>13</a:t>
            </a:fld>
            <a:endParaRPr lang="ru-RU"/>
          </a:p>
        </p:txBody>
      </p:sp>
    </p:spTree>
    <p:extLst>
      <p:ext uri="{BB962C8B-B14F-4D97-AF65-F5344CB8AC3E}">
        <p14:creationId xmlns:p14="http://schemas.microsoft.com/office/powerpoint/2010/main" val="717453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5DD1BC-16CC-4DF0-8FEA-059BB66F4A88}" type="slidenum">
              <a:rPr lang="ru-RU" smtClean="0"/>
              <a:pPr/>
              <a:t>16</a:t>
            </a:fld>
            <a:endParaRPr lang="ru-RU"/>
          </a:p>
        </p:txBody>
      </p:sp>
    </p:spTree>
    <p:extLst>
      <p:ext uri="{BB962C8B-B14F-4D97-AF65-F5344CB8AC3E}">
        <p14:creationId xmlns:p14="http://schemas.microsoft.com/office/powerpoint/2010/main" val="3391758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ru-RU"/>
              <a:t>Образец заголовка</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265814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a:t>Образец заголовка</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Date Placeholder 2"/>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248775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ru-RU"/>
              <a:t>Образец заголовка</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705997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808706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ru-RU"/>
              <a:t>Образец заголовка</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1122516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274602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506490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2120361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271968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a:t>Образец заголовка</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661475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859446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a:t>Образец заголовка</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378040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a:t>Образец заголовка</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307863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816356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51997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205030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ru-RU"/>
              <a:t>Образец заголовка</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11.04.2021</a:t>
            </a:fld>
            <a:endParaRPr lang="ru-RU"/>
          </a:p>
        </p:txBody>
      </p:sp>
      <p:sp>
        <p:nvSpPr>
          <p:cNvPr id="6" name="Footer Placeholder 5"/>
          <p:cNvSpPr>
            <a:spLocks noGrp="1"/>
          </p:cNvSpPr>
          <p:nvPr>
            <p:ph type="ftr" sz="quarter" idx="11"/>
          </p:nvPr>
        </p:nvSpPr>
        <p:spPr>
          <a:xfrm>
            <a:off x="533400" y="6172200"/>
            <a:ext cx="5811724" cy="365125"/>
          </a:xfrm>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989483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5B106E36-FD25-4E2D-B0AA-010F637433A0}" type="datetimeFigureOut">
              <a:rPr lang="ru-RU" smtClean="0"/>
              <a:pPr/>
              <a:t>11.04.2021</a:t>
            </a:fld>
            <a:endParaRPr lang="ru-RU"/>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020385564"/>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980728"/>
            <a:ext cx="7772400" cy="2016223"/>
          </a:xfrm>
        </p:spPr>
        <p:txBody>
          <a:bodyPr>
            <a:normAutofit fontScale="90000"/>
          </a:bodyPr>
          <a:lstStyle/>
          <a:p>
            <a:r>
              <a:rPr lang="ru-RU" dirty="0">
                <a:solidFill>
                  <a:srgbClr val="FF0000"/>
                </a:solidFill>
                <a:latin typeface="Times New Roman" panose="02020603050405020304" pitchFamily="18" charset="0"/>
                <a:cs typeface="Times New Roman" panose="02020603050405020304" pitchFamily="18" charset="0"/>
              </a:rPr>
              <a:t>Гигиеническое воспитание дошкольника: методические приемы</a:t>
            </a:r>
          </a:p>
        </p:txBody>
      </p:sp>
      <p:sp>
        <p:nvSpPr>
          <p:cNvPr id="3" name="Подзаголовок 2"/>
          <p:cNvSpPr>
            <a:spLocks noGrp="1"/>
          </p:cNvSpPr>
          <p:nvPr>
            <p:ph type="subTitle" idx="1"/>
          </p:nvPr>
        </p:nvSpPr>
        <p:spPr>
          <a:xfrm>
            <a:off x="3491880" y="4365104"/>
            <a:ext cx="5148572" cy="936104"/>
          </a:xfrm>
        </p:spPr>
        <p:txBody>
          <a:bodyPr>
            <a:normAutofit fontScale="92500" lnSpcReduction="20000"/>
          </a:bodyPr>
          <a:lstStyle/>
          <a:p>
            <a:r>
              <a:rPr lang="ru-RU" sz="2000" dirty="0">
                <a:solidFill>
                  <a:schemeClr val="tx1"/>
                </a:solidFill>
                <a:latin typeface="Times New Roman" panose="02020603050405020304" pitchFamily="18" charset="0"/>
                <a:cs typeface="Times New Roman" panose="02020603050405020304" pitchFamily="18" charset="0"/>
              </a:rPr>
              <a:t>Консультацию подготовила: воспитатель МБДОУ Д/сад № 5 «</a:t>
            </a:r>
            <a:r>
              <a:rPr lang="ru-RU" sz="2000">
                <a:solidFill>
                  <a:schemeClr val="tx1"/>
                </a:solidFill>
                <a:latin typeface="Times New Roman" panose="02020603050405020304" pitchFamily="18" charset="0"/>
                <a:cs typeface="Times New Roman" panose="02020603050405020304" pitchFamily="18" charset="0"/>
              </a:rPr>
              <a:t>Ручеек»</a:t>
            </a:r>
          </a:p>
          <a:p>
            <a:r>
              <a:rPr lang="ru-RU" sz="2000">
                <a:solidFill>
                  <a:schemeClr val="tx1"/>
                </a:solidFill>
                <a:latin typeface="Times New Roman" panose="02020603050405020304" pitchFamily="18" charset="0"/>
                <a:cs typeface="Times New Roman" panose="02020603050405020304" pitchFamily="18" charset="0"/>
              </a:rPr>
              <a:t>Шестак </a:t>
            </a:r>
            <a:r>
              <a:rPr lang="ru-RU" sz="2000" dirty="0">
                <a:solidFill>
                  <a:schemeClr val="tx1"/>
                </a:solidFill>
                <a:latin typeface="Times New Roman" panose="02020603050405020304" pitchFamily="18" charset="0"/>
                <a:cs typeface="Times New Roman" panose="02020603050405020304" pitchFamily="18" charset="0"/>
              </a:rPr>
              <a:t>О.Н.</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296"/>
            <a:ext cx="6558880" cy="1718733"/>
          </a:xfrm>
        </p:spPr>
        <p:txBody>
          <a:bodyPr>
            <a:normAutofit/>
          </a:bodyPr>
          <a:lstStyle/>
          <a:p>
            <a:pPr algn="ctr"/>
            <a:r>
              <a:rPr lang="ru-RU" sz="1800" b="1" dirty="0">
                <a:solidFill>
                  <a:schemeClr val="bg1"/>
                </a:solidFill>
                <a:latin typeface="Times New Roman" panose="02020603050405020304" pitchFamily="18" charset="0"/>
                <a:cs typeface="Times New Roman" panose="02020603050405020304" pitchFamily="18" charset="0"/>
              </a:rPr>
              <a:t>	</a:t>
            </a:r>
          </a:p>
        </p:txBody>
      </p:sp>
      <p:sp>
        <p:nvSpPr>
          <p:cNvPr id="6" name="Объект 5"/>
          <p:cNvSpPr>
            <a:spLocks noGrp="1"/>
          </p:cNvSpPr>
          <p:nvPr>
            <p:ph sz="half" idx="13"/>
          </p:nvPr>
        </p:nvSpPr>
        <p:spPr>
          <a:xfrm>
            <a:off x="323529" y="832070"/>
            <a:ext cx="4093982" cy="3821066"/>
          </a:xfrm>
        </p:spPr>
        <p:txBody>
          <a:bodyPr/>
          <a:lstStyle/>
          <a:p>
            <a:pPr marL="0" indent="0">
              <a:buNone/>
            </a:pPr>
            <a:r>
              <a:rPr lang="ru-RU" sz="1600" dirty="0">
                <a:solidFill>
                  <a:prstClr val="black"/>
                </a:solidFill>
                <a:latin typeface="Times New Roman" panose="02020603050405020304" pitchFamily="18" charset="0"/>
                <a:ea typeface="+mj-ea"/>
                <a:cs typeface="Times New Roman" panose="02020603050405020304" pitchFamily="18" charset="0"/>
              </a:rPr>
              <a:t>Бери ложку, бери хлеб,</a:t>
            </a:r>
            <a:br>
              <a:rPr lang="ru-RU" sz="1600" dirty="0">
                <a:solidFill>
                  <a:prstClr val="black"/>
                </a:solidFill>
                <a:latin typeface="Times New Roman" panose="02020603050405020304" pitchFamily="18" charset="0"/>
                <a:ea typeface="+mj-ea"/>
                <a:cs typeface="Times New Roman" panose="02020603050405020304" pitchFamily="18" charset="0"/>
              </a:rPr>
            </a:br>
            <a:r>
              <a:rPr lang="ru-RU" sz="1600" dirty="0">
                <a:solidFill>
                  <a:prstClr val="black"/>
                </a:solidFill>
                <a:latin typeface="Times New Roman" panose="02020603050405020304" pitchFamily="18" charset="0"/>
                <a:ea typeface="+mj-ea"/>
                <a:cs typeface="Times New Roman" panose="02020603050405020304" pitchFamily="18" charset="0"/>
              </a:rPr>
              <a:t>И скорее за обед.</a:t>
            </a:r>
          </a:p>
          <a:p>
            <a:pPr marL="0" indent="0">
              <a:buNone/>
            </a:pPr>
            <a:endParaRPr lang="ru-RU" sz="1600" dirty="0">
              <a:solidFill>
                <a:prstClr val="black"/>
              </a:solidFill>
              <a:latin typeface="Times New Roman" panose="02020603050405020304" pitchFamily="18" charset="0"/>
              <a:ea typeface="+mj-ea"/>
              <a:cs typeface="Times New Roman" panose="02020603050405020304" pitchFamily="18" charset="0"/>
            </a:endParaRPr>
          </a:p>
          <a:p>
            <a:pPr marL="0" indent="0">
              <a:buNone/>
            </a:pPr>
            <a:r>
              <a:rPr lang="ru-RU" sz="1600" dirty="0">
                <a:solidFill>
                  <a:schemeClr val="bg1"/>
                </a:solidFill>
                <a:latin typeface="Times New Roman" panose="02020603050405020304" pitchFamily="18" charset="0"/>
                <a:cs typeface="Times New Roman" panose="02020603050405020304" pitchFamily="18" charset="0"/>
              </a:rPr>
              <a:t>А у нас есть ложки </a:t>
            </a:r>
            <a:br>
              <a:rPr lang="ru-RU" sz="1600" dirty="0">
                <a:solidFill>
                  <a:schemeClr val="bg1"/>
                </a:solidFill>
                <a:latin typeface="Times New Roman" panose="02020603050405020304" pitchFamily="18" charset="0"/>
                <a:cs typeface="Times New Roman" panose="02020603050405020304" pitchFamily="18" charset="0"/>
              </a:rPr>
            </a:br>
            <a:r>
              <a:rPr lang="ru-RU" sz="1600" dirty="0">
                <a:solidFill>
                  <a:schemeClr val="bg1"/>
                </a:solidFill>
                <a:latin typeface="Times New Roman" panose="02020603050405020304" pitchFamily="18" charset="0"/>
                <a:cs typeface="Times New Roman" panose="02020603050405020304" pitchFamily="18" charset="0"/>
              </a:rPr>
              <a:t>Волшебные немножко. </a:t>
            </a:r>
            <a:br>
              <a:rPr lang="ru-RU" sz="1600" dirty="0">
                <a:solidFill>
                  <a:schemeClr val="bg1"/>
                </a:solidFill>
                <a:latin typeface="Times New Roman" panose="02020603050405020304" pitchFamily="18" charset="0"/>
                <a:cs typeface="Times New Roman" panose="02020603050405020304" pitchFamily="18" charset="0"/>
              </a:rPr>
            </a:br>
            <a:r>
              <a:rPr lang="ru-RU" sz="1600" dirty="0">
                <a:solidFill>
                  <a:schemeClr val="bg1"/>
                </a:solidFill>
                <a:latin typeface="Times New Roman" panose="02020603050405020304" pitchFamily="18" charset="0"/>
                <a:cs typeface="Times New Roman" panose="02020603050405020304" pitchFamily="18" charset="0"/>
              </a:rPr>
              <a:t>Вот — тарелка, вот — еда. </a:t>
            </a:r>
            <a:br>
              <a:rPr lang="ru-RU" sz="1600" dirty="0">
                <a:solidFill>
                  <a:schemeClr val="bg1"/>
                </a:solidFill>
                <a:latin typeface="Times New Roman" panose="02020603050405020304" pitchFamily="18" charset="0"/>
                <a:cs typeface="Times New Roman" panose="02020603050405020304" pitchFamily="18" charset="0"/>
              </a:rPr>
            </a:br>
            <a:r>
              <a:rPr lang="ru-RU" sz="1600" dirty="0">
                <a:solidFill>
                  <a:schemeClr val="bg1"/>
                </a:solidFill>
                <a:latin typeface="Times New Roman" panose="02020603050405020304" pitchFamily="18" charset="0"/>
                <a:cs typeface="Times New Roman" panose="02020603050405020304" pitchFamily="18" charset="0"/>
              </a:rPr>
              <a:t>Не осталось и следа.</a:t>
            </a:r>
          </a:p>
          <a:p>
            <a:pPr marL="0" indent="0">
              <a:buNone/>
            </a:pPr>
            <a:br>
              <a:rPr lang="ru-RU" sz="1600" dirty="0">
                <a:solidFill>
                  <a:prstClr val="black"/>
                </a:solidFill>
                <a:latin typeface="Times New Roman" panose="02020603050405020304" pitchFamily="18" charset="0"/>
                <a:ea typeface="+mj-ea"/>
                <a:cs typeface="Times New Roman" panose="02020603050405020304" pitchFamily="18" charset="0"/>
              </a:rPr>
            </a:br>
            <a:endParaRPr lang="ru-RU" dirty="0"/>
          </a:p>
        </p:txBody>
      </p:sp>
      <p:sp>
        <p:nvSpPr>
          <p:cNvPr id="3" name="Содержимое 2"/>
          <p:cNvSpPr>
            <a:spLocks noGrp="1"/>
          </p:cNvSpPr>
          <p:nvPr>
            <p:ph sz="quarter" idx="4"/>
          </p:nvPr>
        </p:nvSpPr>
        <p:spPr>
          <a:xfrm>
            <a:off x="4561133" y="968651"/>
            <a:ext cx="3948238" cy="3759200"/>
          </a:xfrm>
        </p:spPr>
        <p:txBody>
          <a:bodyPr>
            <a:normAutofit fontScale="92500" lnSpcReduction="20000"/>
          </a:bodyPr>
          <a:lstStyle/>
          <a:p>
            <a:pPr marL="0" indent="0">
              <a:buNone/>
            </a:pPr>
            <a:r>
              <a:rPr lang="ru-RU" sz="1700" dirty="0">
                <a:solidFill>
                  <a:schemeClr val="bg1"/>
                </a:solidFill>
                <a:latin typeface="Times New Roman" panose="02020603050405020304" pitchFamily="18" charset="0"/>
                <a:cs typeface="Times New Roman" panose="02020603050405020304" pitchFamily="18" charset="0"/>
              </a:rPr>
              <a:t>Умница Катенька,</a:t>
            </a:r>
          </a:p>
          <a:p>
            <a:pPr marL="0" indent="0">
              <a:buNone/>
            </a:pPr>
            <a:r>
              <a:rPr lang="ru-RU" sz="1700" dirty="0">
                <a:solidFill>
                  <a:schemeClr val="bg1"/>
                </a:solidFill>
                <a:latin typeface="Times New Roman" panose="02020603050405020304" pitchFamily="18" charset="0"/>
                <a:cs typeface="Times New Roman" panose="02020603050405020304" pitchFamily="18" charset="0"/>
              </a:rPr>
              <a:t>Ешь кашу </a:t>
            </a:r>
            <a:r>
              <a:rPr lang="ru-RU" sz="1700" dirty="0" err="1">
                <a:solidFill>
                  <a:schemeClr val="bg1"/>
                </a:solidFill>
                <a:latin typeface="Times New Roman" panose="02020603050405020304" pitchFamily="18" charset="0"/>
                <a:cs typeface="Times New Roman" panose="02020603050405020304" pitchFamily="18" charset="0"/>
              </a:rPr>
              <a:t>сладеньку</a:t>
            </a:r>
            <a:r>
              <a:rPr lang="ru-RU" sz="1700" dirty="0">
                <a:solidFill>
                  <a:schemeClr val="bg1"/>
                </a:solidFill>
                <a:latin typeface="Times New Roman" panose="02020603050405020304" pitchFamily="18" charset="0"/>
                <a:cs typeface="Times New Roman" panose="02020603050405020304" pitchFamily="18" charset="0"/>
              </a:rPr>
              <a:t>,</a:t>
            </a:r>
          </a:p>
          <a:p>
            <a:pPr marL="0" indent="0">
              <a:buNone/>
            </a:pPr>
            <a:r>
              <a:rPr lang="ru-RU" sz="1700" dirty="0">
                <a:solidFill>
                  <a:schemeClr val="bg1"/>
                </a:solidFill>
                <a:latin typeface="Times New Roman" panose="02020603050405020304" pitchFamily="18" charset="0"/>
                <a:cs typeface="Times New Roman" panose="02020603050405020304" pitchFamily="18" charset="0"/>
              </a:rPr>
              <a:t>Вкусную, пушистую,</a:t>
            </a:r>
          </a:p>
          <a:p>
            <a:pPr marL="0" indent="0">
              <a:buNone/>
            </a:pPr>
            <a:r>
              <a:rPr lang="ru-RU" sz="1700" dirty="0">
                <a:solidFill>
                  <a:schemeClr val="bg1"/>
                </a:solidFill>
                <a:latin typeface="Times New Roman" panose="02020603050405020304" pitchFamily="18" charset="0"/>
                <a:cs typeface="Times New Roman" panose="02020603050405020304" pitchFamily="18" charset="0"/>
              </a:rPr>
              <a:t>Мягкую, душистую.</a:t>
            </a:r>
          </a:p>
          <a:p>
            <a:pPr marL="0" indent="0">
              <a:buNone/>
            </a:pPr>
            <a:endParaRPr lang="ru-RU" sz="1700" dirty="0">
              <a:solidFill>
                <a:schemeClr val="bg1"/>
              </a:solidFill>
              <a:latin typeface="Times New Roman" panose="02020603050405020304" pitchFamily="18" charset="0"/>
              <a:cs typeface="Times New Roman" panose="02020603050405020304" pitchFamily="18" charset="0"/>
            </a:endParaRPr>
          </a:p>
          <a:p>
            <a:pPr marL="0" indent="0">
              <a:buNone/>
            </a:pPr>
            <a:endParaRPr lang="ru-RU" sz="1700" dirty="0">
              <a:solidFill>
                <a:schemeClr val="bg1"/>
              </a:solidFill>
              <a:latin typeface="Times New Roman" panose="02020603050405020304" pitchFamily="18" charset="0"/>
              <a:cs typeface="Times New Roman" panose="02020603050405020304" pitchFamily="18" charset="0"/>
            </a:endParaRPr>
          </a:p>
          <a:p>
            <a:pPr marL="0" indent="0">
              <a:buNone/>
            </a:pPr>
            <a:r>
              <a:rPr lang="ru-RU" sz="1700" dirty="0">
                <a:solidFill>
                  <a:schemeClr val="bg1"/>
                </a:solidFill>
                <a:latin typeface="Times New Roman" panose="02020603050405020304" pitchFamily="18" charset="0"/>
                <a:cs typeface="Times New Roman" panose="02020603050405020304" pitchFamily="18" charset="0"/>
              </a:rPr>
              <a:t>Вот обед уж подошел, </a:t>
            </a:r>
            <a:br>
              <a:rPr lang="ru-RU" sz="1700" dirty="0">
                <a:solidFill>
                  <a:schemeClr val="bg1"/>
                </a:solidFill>
                <a:latin typeface="Times New Roman" panose="02020603050405020304" pitchFamily="18" charset="0"/>
                <a:cs typeface="Times New Roman" panose="02020603050405020304" pitchFamily="18" charset="0"/>
              </a:rPr>
            </a:br>
            <a:r>
              <a:rPr lang="ru-RU" sz="1700" dirty="0">
                <a:solidFill>
                  <a:schemeClr val="bg1"/>
                </a:solidFill>
                <a:latin typeface="Times New Roman" panose="02020603050405020304" pitchFamily="18" charset="0"/>
                <a:cs typeface="Times New Roman" panose="02020603050405020304" pitchFamily="18" charset="0"/>
              </a:rPr>
              <a:t>Сели дети все за стол. </a:t>
            </a:r>
            <a:br>
              <a:rPr lang="ru-RU" sz="1700" dirty="0">
                <a:solidFill>
                  <a:schemeClr val="bg1"/>
                </a:solidFill>
                <a:latin typeface="Times New Roman" panose="02020603050405020304" pitchFamily="18" charset="0"/>
                <a:cs typeface="Times New Roman" panose="02020603050405020304" pitchFamily="18" charset="0"/>
              </a:rPr>
            </a:br>
            <a:r>
              <a:rPr lang="ru-RU" sz="1700" dirty="0">
                <a:solidFill>
                  <a:schemeClr val="bg1"/>
                </a:solidFill>
                <a:latin typeface="Times New Roman" panose="02020603050405020304" pitchFamily="18" charset="0"/>
                <a:cs typeface="Times New Roman" panose="02020603050405020304" pitchFamily="18" charset="0"/>
              </a:rPr>
              <a:t>Чтобы не было беды, </a:t>
            </a:r>
            <a:br>
              <a:rPr lang="ru-RU" sz="1700" dirty="0">
                <a:solidFill>
                  <a:schemeClr val="bg1"/>
                </a:solidFill>
                <a:latin typeface="Times New Roman" panose="02020603050405020304" pitchFamily="18" charset="0"/>
                <a:cs typeface="Times New Roman" panose="02020603050405020304" pitchFamily="18" charset="0"/>
              </a:rPr>
            </a:br>
            <a:r>
              <a:rPr lang="ru-RU" sz="1700" dirty="0">
                <a:solidFill>
                  <a:schemeClr val="bg1"/>
                </a:solidFill>
                <a:latin typeface="Times New Roman" panose="02020603050405020304" pitchFamily="18" charset="0"/>
                <a:cs typeface="Times New Roman" panose="02020603050405020304" pitchFamily="18" charset="0"/>
              </a:rPr>
              <a:t>Вспомним правила еды: </a:t>
            </a:r>
            <a:br>
              <a:rPr lang="ru-RU" sz="1700" dirty="0">
                <a:solidFill>
                  <a:schemeClr val="bg1"/>
                </a:solidFill>
                <a:latin typeface="Times New Roman" panose="02020603050405020304" pitchFamily="18" charset="0"/>
                <a:cs typeface="Times New Roman" panose="02020603050405020304" pitchFamily="18" charset="0"/>
              </a:rPr>
            </a:br>
            <a:r>
              <a:rPr lang="ru-RU" sz="1700" dirty="0">
                <a:solidFill>
                  <a:schemeClr val="bg1"/>
                </a:solidFill>
                <a:latin typeface="Times New Roman" panose="02020603050405020304" pitchFamily="18" charset="0"/>
                <a:cs typeface="Times New Roman" panose="02020603050405020304" pitchFamily="18" charset="0"/>
              </a:rPr>
              <a:t>Наши ноги не стучат, </a:t>
            </a:r>
            <a:br>
              <a:rPr lang="ru-RU" sz="1700" dirty="0">
                <a:solidFill>
                  <a:schemeClr val="bg1"/>
                </a:solidFill>
                <a:latin typeface="Times New Roman" panose="02020603050405020304" pitchFamily="18" charset="0"/>
                <a:cs typeface="Times New Roman" panose="02020603050405020304" pitchFamily="18" charset="0"/>
              </a:rPr>
            </a:br>
            <a:r>
              <a:rPr lang="ru-RU" sz="1700" dirty="0">
                <a:solidFill>
                  <a:schemeClr val="bg1"/>
                </a:solidFill>
                <a:latin typeface="Times New Roman" panose="02020603050405020304" pitchFamily="18" charset="0"/>
                <a:cs typeface="Times New Roman" panose="02020603050405020304" pitchFamily="18" charset="0"/>
              </a:rPr>
              <a:t>Наши язычки молчат. </a:t>
            </a:r>
            <a:br>
              <a:rPr lang="ru-RU" sz="1700" dirty="0">
                <a:solidFill>
                  <a:schemeClr val="bg1"/>
                </a:solidFill>
                <a:latin typeface="Times New Roman" panose="02020603050405020304" pitchFamily="18" charset="0"/>
                <a:cs typeface="Times New Roman" panose="02020603050405020304" pitchFamily="18" charset="0"/>
              </a:rPr>
            </a:br>
            <a:r>
              <a:rPr lang="ru-RU" sz="1700" dirty="0">
                <a:solidFill>
                  <a:schemeClr val="bg1"/>
                </a:solidFill>
                <a:latin typeface="Times New Roman" panose="02020603050405020304" pitchFamily="18" charset="0"/>
                <a:cs typeface="Times New Roman" panose="02020603050405020304" pitchFamily="18" charset="0"/>
              </a:rPr>
              <a:t>За обедом не сори, </a:t>
            </a:r>
            <a:br>
              <a:rPr lang="ru-RU" sz="1700" dirty="0">
                <a:solidFill>
                  <a:schemeClr val="bg1"/>
                </a:solidFill>
                <a:latin typeface="Times New Roman" panose="02020603050405020304" pitchFamily="18" charset="0"/>
                <a:cs typeface="Times New Roman" panose="02020603050405020304" pitchFamily="18" charset="0"/>
              </a:rPr>
            </a:br>
            <a:r>
              <a:rPr lang="ru-RU" sz="1700" dirty="0">
                <a:solidFill>
                  <a:schemeClr val="bg1"/>
                </a:solidFill>
                <a:latin typeface="Times New Roman" panose="02020603050405020304" pitchFamily="18" charset="0"/>
                <a:cs typeface="Times New Roman" panose="02020603050405020304" pitchFamily="18" charset="0"/>
              </a:rPr>
              <a:t>Насорил — так убери.</a:t>
            </a:r>
          </a:p>
          <a:p>
            <a:pPr marL="0" indent="0">
              <a:buNone/>
            </a:pPr>
            <a:endParaRPr lang="ru-RU" sz="16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0380" y="4005064"/>
            <a:ext cx="2520280" cy="24574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9552" y="620688"/>
            <a:ext cx="7344816" cy="4801314"/>
          </a:xfrm>
          <a:prstGeom prst="rect">
            <a:avLst/>
          </a:prstGeom>
        </p:spPr>
        <p:txBody>
          <a:bodyPr wrap="square">
            <a:spAutoFit/>
          </a:bodyPr>
          <a:lstStyle/>
          <a:p>
            <a:pPr lvl="0" indent="450850" algn="ctr" fontAlgn="base">
              <a:spcBef>
                <a:spcPct val="0"/>
              </a:spcBef>
              <a:spcAft>
                <a:spcPct val="0"/>
              </a:spcAft>
            </a:pPr>
            <a:r>
              <a:rPr lang="ru-RU" b="1" dirty="0">
                <a:solidFill>
                  <a:prstClr val="black"/>
                </a:solidFill>
                <a:latin typeface="Times New Roman" pitchFamily="18" charset="0"/>
                <a:ea typeface="Calibri" pitchFamily="34" charset="0"/>
                <a:cs typeface="Times New Roman" pitchFamily="18" charset="0"/>
              </a:rPr>
              <a:t>Формирование навыков самообслуживания</a:t>
            </a:r>
          </a:p>
          <a:p>
            <a:pPr lvl="0" indent="450850" algn="ctr" fontAlgn="base">
              <a:spcBef>
                <a:spcPct val="0"/>
              </a:spcBef>
              <a:spcAft>
                <a:spcPct val="0"/>
              </a:spcAft>
            </a:pPr>
            <a:endParaRPr lang="ru-RU" b="1" dirty="0">
              <a:solidFill>
                <a:prstClr val="black"/>
              </a:solidFill>
              <a:latin typeface="Times New Roman" pitchFamily="18" charset="0"/>
              <a:cs typeface="Times New Roman" pitchFamily="18" charset="0"/>
            </a:endParaRPr>
          </a:p>
          <a:p>
            <a:pPr lvl="0" indent="450850" algn="ctr" fontAlgn="base">
              <a:spcBef>
                <a:spcPct val="0"/>
              </a:spcBef>
              <a:spcAft>
                <a:spcPct val="0"/>
              </a:spcAft>
            </a:pPr>
            <a:endParaRPr lang="ru-RU"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В раннем и младшем дошкольном возрасте дети уже начинают проявлять самостоятельность в самообслуживании. Интерес, внимание ребенка к бытовым действиям, впечатлительность нервной системы дают возможность взрослым быстро научить ребенка определенной последовательности операций, из которых складывается каждое действие, приемам, которые помогают выполнять задание быстро, экономно. Если же это время упустить, неправильные действия автоматизируются, ребенок привыкает к неряшливости, небрежности.</a:t>
            </a: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Важным фактором воспитания является коллектив сверстников, где дети наблюдают положительные примеры, могут производить сравнения, получить помощь при затруднениях.</a:t>
            </a: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Культурно-гигиенические навыки нуждаются в постоянном закреплении в течение всего дошкольного детства. Изменения системы воспитательной работы, отсутствие внимания к формированию и использованию навыков может привести к их быстрой утрате. В трудовой деятельности по самообслуживанию ребёнка учат доводить начатое дело до конца, выполнять работу качественно. Например, учат не только снимать одежду, но и выворачивать каждую вещь на лицевую сторону, аккуратно складывать, вешать её. Во всех группах используется приём поощрения. Важно вовремя похвалить ребёнка, но нужно этим не злоупотреблять, чтобы он не ждал похвалы постоянно. Выполнение требований взрослых должно стать нормой поведения, потребностью ребёнка.</a:t>
            </a:r>
            <a:endParaRPr lang="ru-RU" sz="1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574726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7744" y="260648"/>
            <a:ext cx="3949966" cy="1080120"/>
          </a:xfrm>
        </p:spPr>
        <p:txBody>
          <a:bodyPr>
            <a:normAutofit/>
          </a:bodyPr>
          <a:lstStyle/>
          <a:p>
            <a:pPr algn="ctr"/>
            <a:r>
              <a:rPr lang="ru-RU" sz="2000" dirty="0">
                <a:solidFill>
                  <a:schemeClr val="bg1"/>
                </a:solidFill>
                <a:latin typeface="Times New Roman" panose="02020603050405020304" pitchFamily="18" charset="0"/>
                <a:cs typeface="Times New Roman" panose="02020603050405020304" pitchFamily="18" charset="0"/>
              </a:rPr>
              <a:t>Навыки опрятной одежды</a:t>
            </a:r>
            <a:br>
              <a:rPr lang="ru-RU" sz="2000" dirty="0">
                <a:solidFill>
                  <a:schemeClr val="bg1"/>
                </a:solidFill>
                <a:latin typeface="Times New Roman" panose="02020603050405020304" pitchFamily="18" charset="0"/>
                <a:cs typeface="Times New Roman" panose="02020603050405020304" pitchFamily="18" charset="0"/>
              </a:rPr>
            </a:br>
            <a:endParaRPr lang="ru-RU" sz="2000" dirty="0">
              <a:solidFill>
                <a:schemeClr val="bg1"/>
              </a:solidFill>
              <a:latin typeface="Times New Roman" panose="02020603050405020304" pitchFamily="18" charset="0"/>
              <a:cs typeface="Times New Roman" panose="02020603050405020304" pitchFamily="18" charset="0"/>
            </a:endParaRPr>
          </a:p>
        </p:txBody>
      </p:sp>
      <p:sp>
        <p:nvSpPr>
          <p:cNvPr id="5" name="Объект 4"/>
          <p:cNvSpPr>
            <a:spLocks noGrp="1"/>
          </p:cNvSpPr>
          <p:nvPr>
            <p:ph sz="half" idx="13"/>
          </p:nvPr>
        </p:nvSpPr>
        <p:spPr>
          <a:xfrm>
            <a:off x="533400" y="1196752"/>
            <a:ext cx="3949967" cy="3615679"/>
          </a:xfrm>
        </p:spPr>
        <p:txBody>
          <a:bodyPr/>
          <a:lstStyle/>
          <a:p>
            <a:pPr marL="0" lvl="0" indent="0" algn="ctr">
              <a:buClr>
                <a:prstClr val="white"/>
              </a:buClr>
              <a:buNone/>
            </a:pPr>
            <a:r>
              <a:rPr lang="ru-RU" sz="1600" dirty="0">
                <a:solidFill>
                  <a:prstClr val="black"/>
                </a:solidFill>
                <a:latin typeface="Times New Roman" panose="02020603050405020304" pitchFamily="18" charset="0"/>
                <a:cs typeface="Times New Roman" panose="02020603050405020304" pitchFamily="18" charset="0"/>
              </a:rPr>
              <a:t>На майку с трусами одеть мы должны</a:t>
            </a:r>
            <a:br>
              <a:rPr lang="ru-RU" sz="1600" dirty="0">
                <a:solidFill>
                  <a:prstClr val="black"/>
                </a:solidFill>
                <a:latin typeface="Times New Roman" panose="02020603050405020304" pitchFamily="18" charset="0"/>
                <a:cs typeface="Times New Roman" panose="02020603050405020304" pitchFamily="18" charset="0"/>
              </a:rPr>
            </a:br>
            <a:r>
              <a:rPr lang="ru-RU" sz="1600" dirty="0">
                <a:solidFill>
                  <a:prstClr val="black"/>
                </a:solidFill>
                <a:latin typeface="Times New Roman" panose="02020603050405020304" pitchFamily="18" charset="0"/>
                <a:cs typeface="Times New Roman" panose="02020603050405020304" pitchFamily="18" charset="0"/>
              </a:rPr>
              <a:t>Колготки, рубашку, рейтузы-штаны,</a:t>
            </a:r>
            <a:br>
              <a:rPr lang="ru-RU" sz="1600" dirty="0">
                <a:solidFill>
                  <a:prstClr val="black"/>
                </a:solidFill>
                <a:latin typeface="Times New Roman" panose="02020603050405020304" pitchFamily="18" charset="0"/>
                <a:cs typeface="Times New Roman" panose="02020603050405020304" pitchFamily="18" charset="0"/>
              </a:rPr>
            </a:br>
            <a:r>
              <a:rPr lang="ru-RU" sz="1600" dirty="0">
                <a:solidFill>
                  <a:prstClr val="black"/>
                </a:solidFill>
                <a:latin typeface="Times New Roman" panose="02020603050405020304" pitchFamily="18" charset="0"/>
                <a:cs typeface="Times New Roman" panose="02020603050405020304" pitchFamily="18" charset="0"/>
              </a:rPr>
              <a:t>Носочки на ножки и кофту на верх.</a:t>
            </a:r>
            <a:br>
              <a:rPr lang="ru-RU" sz="1600" dirty="0">
                <a:solidFill>
                  <a:prstClr val="black"/>
                </a:solidFill>
                <a:latin typeface="Times New Roman" panose="02020603050405020304" pitchFamily="18" charset="0"/>
                <a:cs typeface="Times New Roman" panose="02020603050405020304" pitchFamily="18" charset="0"/>
              </a:rPr>
            </a:br>
            <a:r>
              <a:rPr lang="ru-RU" sz="1600" dirty="0">
                <a:solidFill>
                  <a:prstClr val="black"/>
                </a:solidFill>
                <a:latin typeface="Times New Roman" panose="02020603050405020304" pitchFamily="18" charset="0"/>
                <a:cs typeface="Times New Roman" panose="02020603050405020304" pitchFamily="18" charset="0"/>
              </a:rPr>
              <a:t>Кто первый оделся? Ну, кто быстрей всех?</a:t>
            </a:r>
            <a:br>
              <a:rPr lang="ru-RU" sz="1600" dirty="0">
                <a:solidFill>
                  <a:prstClr val="black"/>
                </a:solidFill>
                <a:latin typeface="Times New Roman" panose="02020603050405020304" pitchFamily="18" charset="0"/>
                <a:cs typeface="Times New Roman" panose="02020603050405020304" pitchFamily="18" charset="0"/>
              </a:rPr>
            </a:br>
            <a:r>
              <a:rPr lang="ru-RU" sz="1600" dirty="0">
                <a:solidFill>
                  <a:prstClr val="black"/>
                </a:solidFill>
                <a:latin typeface="Times New Roman" panose="02020603050405020304" pitchFamily="18" charset="0"/>
                <a:cs typeface="Times New Roman" panose="02020603050405020304" pitchFamily="18" charset="0"/>
              </a:rPr>
              <a:t>               </a:t>
            </a:r>
            <a:br>
              <a:rPr lang="ru-RU" sz="1600" dirty="0">
                <a:solidFill>
                  <a:prstClr val="black"/>
                </a:solidFill>
                <a:latin typeface="Times New Roman" panose="02020603050405020304" pitchFamily="18" charset="0"/>
                <a:cs typeface="Times New Roman" panose="02020603050405020304" pitchFamily="18" charset="0"/>
              </a:rPr>
            </a:br>
            <a:r>
              <a:rPr lang="ru-RU" sz="1600" dirty="0">
                <a:solidFill>
                  <a:prstClr val="black"/>
                </a:solidFill>
                <a:latin typeface="Times New Roman" panose="02020603050405020304" pitchFamily="18" charset="0"/>
                <a:cs typeface="Times New Roman" panose="02020603050405020304" pitchFamily="18" charset="0"/>
              </a:rPr>
              <a:t>Теперь мы ботинки, сапожки возьмем</a:t>
            </a:r>
            <a:br>
              <a:rPr lang="ru-RU" sz="1600" dirty="0">
                <a:solidFill>
                  <a:prstClr val="black"/>
                </a:solidFill>
                <a:latin typeface="Times New Roman" panose="02020603050405020304" pitchFamily="18" charset="0"/>
                <a:cs typeface="Times New Roman" panose="02020603050405020304" pitchFamily="18" charset="0"/>
              </a:rPr>
            </a:br>
            <a:r>
              <a:rPr lang="ru-RU" sz="1600" dirty="0">
                <a:solidFill>
                  <a:prstClr val="black"/>
                </a:solidFill>
                <a:latin typeface="Times New Roman" panose="02020603050405020304" pitchFamily="18" charset="0"/>
                <a:cs typeface="Times New Roman" panose="02020603050405020304" pitchFamily="18" charset="0"/>
              </a:rPr>
              <a:t>И шапки оденем, и в куртки нырнем!</a:t>
            </a:r>
            <a:br>
              <a:rPr lang="ru-RU" sz="1600" dirty="0">
                <a:solidFill>
                  <a:prstClr val="black"/>
                </a:solidFill>
                <a:latin typeface="Times New Roman" panose="02020603050405020304" pitchFamily="18" charset="0"/>
                <a:cs typeface="Times New Roman" panose="02020603050405020304" pitchFamily="18" charset="0"/>
              </a:rPr>
            </a:br>
            <a:r>
              <a:rPr lang="ru-RU" sz="1600" dirty="0">
                <a:solidFill>
                  <a:prstClr val="black"/>
                </a:solidFill>
                <a:latin typeface="Times New Roman" panose="02020603050405020304" pitchFamily="18" charset="0"/>
                <a:cs typeface="Times New Roman" panose="02020603050405020304" pitchFamily="18" charset="0"/>
              </a:rPr>
              <a:t>Осталось нам только замки застегнуть.</a:t>
            </a:r>
            <a:br>
              <a:rPr lang="ru-RU" sz="1600" dirty="0">
                <a:solidFill>
                  <a:prstClr val="black"/>
                </a:solidFill>
                <a:latin typeface="Times New Roman" panose="02020603050405020304" pitchFamily="18" charset="0"/>
                <a:cs typeface="Times New Roman" panose="02020603050405020304" pitchFamily="18" charset="0"/>
              </a:rPr>
            </a:br>
            <a:r>
              <a:rPr lang="ru-RU" sz="1600" dirty="0">
                <a:solidFill>
                  <a:prstClr val="black"/>
                </a:solidFill>
                <a:latin typeface="Times New Roman" panose="02020603050405020304" pitchFamily="18" charset="0"/>
                <a:cs typeface="Times New Roman" panose="02020603050405020304" pitchFamily="18" charset="0"/>
              </a:rPr>
              <a:t>И можем все вместе отправиться в путь!</a:t>
            </a:r>
          </a:p>
          <a:p>
            <a:pPr marL="0" lvl="0" indent="0" algn="ctr">
              <a:buClr>
                <a:prstClr val="white"/>
              </a:buClr>
              <a:buNone/>
            </a:pPr>
            <a:r>
              <a:rPr lang="ru-RU" sz="1600" dirty="0">
                <a:solidFill>
                  <a:prstClr val="black"/>
                </a:solidFill>
                <a:latin typeface="Times New Roman" panose="02020603050405020304" pitchFamily="18" charset="0"/>
                <a:cs typeface="Times New Roman" panose="02020603050405020304" pitchFamily="18" charset="0"/>
              </a:rPr>
              <a:t>                                С. </a:t>
            </a:r>
            <a:r>
              <a:rPr lang="ru-RU" sz="1600" dirty="0" err="1">
                <a:solidFill>
                  <a:prstClr val="black"/>
                </a:solidFill>
                <a:latin typeface="Times New Roman" panose="02020603050405020304" pitchFamily="18" charset="0"/>
                <a:cs typeface="Times New Roman" panose="02020603050405020304" pitchFamily="18" charset="0"/>
              </a:rPr>
              <a:t>Приварская</a:t>
            </a:r>
            <a:r>
              <a:rPr lang="ru-RU" sz="1600" dirty="0">
                <a:solidFill>
                  <a:prstClr val="black"/>
                </a:solidFill>
                <a:latin typeface="Times New Roman" panose="02020603050405020304" pitchFamily="18" charset="0"/>
                <a:cs typeface="Times New Roman" panose="02020603050405020304" pitchFamily="18" charset="0"/>
              </a:rPr>
              <a:t> </a:t>
            </a:r>
            <a:br>
              <a:rPr lang="ru-RU" sz="1600" dirty="0">
                <a:solidFill>
                  <a:srgbClr val="002060"/>
                </a:solidFill>
                <a:latin typeface="Times New Roman" panose="02020603050405020304" pitchFamily="18" charset="0"/>
                <a:cs typeface="Times New Roman" panose="02020603050405020304" pitchFamily="18" charset="0"/>
              </a:rPr>
            </a:br>
            <a:endParaRPr lang="ru-RU" sz="1600" dirty="0">
              <a:solidFill>
                <a:srgbClr val="146194">
                  <a:lumMod val="75000"/>
                </a:srgbClr>
              </a:solidFill>
              <a:latin typeface="Times New Roman" panose="02020603050405020304" pitchFamily="18" charset="0"/>
              <a:cs typeface="Times New Roman" panose="02020603050405020304" pitchFamily="18" charset="0"/>
            </a:endParaRPr>
          </a:p>
          <a:p>
            <a:endParaRPr lang="ru-RU" dirty="0"/>
          </a:p>
        </p:txBody>
      </p:sp>
      <p:sp>
        <p:nvSpPr>
          <p:cNvPr id="3" name="Объект 2"/>
          <p:cNvSpPr>
            <a:spLocks noGrp="1"/>
          </p:cNvSpPr>
          <p:nvPr>
            <p:ph sz="quarter" idx="4"/>
          </p:nvPr>
        </p:nvSpPr>
        <p:spPr>
          <a:xfrm>
            <a:off x="4644008" y="3717032"/>
            <a:ext cx="3948238" cy="2592288"/>
          </a:xfrm>
        </p:spPr>
        <p:txBody>
          <a:bodyPr>
            <a:normAutofit/>
          </a:bodyPr>
          <a:lstStyle/>
          <a:p>
            <a:r>
              <a:rPr lang="ru-RU" sz="1600" dirty="0">
                <a:solidFill>
                  <a:schemeClr val="bg1"/>
                </a:solidFill>
                <a:latin typeface="Times New Roman" panose="02020603050405020304" pitchFamily="18" charset="0"/>
                <a:cs typeface="Times New Roman" panose="02020603050405020304" pitchFamily="18" charset="0"/>
              </a:rPr>
              <a:t>Игра: «Кто во что одет»</a:t>
            </a:r>
          </a:p>
          <a:p>
            <a:r>
              <a:rPr lang="ru-RU" sz="1600" dirty="0">
                <a:solidFill>
                  <a:schemeClr val="bg1"/>
                </a:solidFill>
                <a:latin typeface="Times New Roman" panose="02020603050405020304" pitchFamily="18" charset="0"/>
                <a:cs typeface="Times New Roman" panose="02020603050405020304" pitchFamily="18" charset="0"/>
              </a:rPr>
              <a:t>«Найди пару»</a:t>
            </a:r>
          </a:p>
          <a:p>
            <a:r>
              <a:rPr lang="ru-RU" sz="1600" dirty="0">
                <a:solidFill>
                  <a:schemeClr val="bg1"/>
                </a:solidFill>
                <a:latin typeface="Times New Roman" panose="02020603050405020304" pitchFamily="18" charset="0"/>
                <a:cs typeface="Times New Roman" panose="02020603050405020304" pitchFamily="18" charset="0"/>
              </a:rPr>
              <a:t>«Разложи по порядку»</a:t>
            </a:r>
          </a:p>
          <a:p>
            <a:endParaRPr lang="ru-RU" sz="1600" dirty="0">
              <a:solidFill>
                <a:schemeClr val="bg1"/>
              </a:solidFill>
              <a:latin typeface="Times New Roman" panose="02020603050405020304" pitchFamily="18" charset="0"/>
              <a:cs typeface="Times New Roman" panose="02020603050405020304" pitchFamily="18" charset="0"/>
            </a:endParaRPr>
          </a:p>
          <a:p>
            <a:pPr marL="0" indent="0">
              <a:buNone/>
            </a:pPr>
            <a:r>
              <a:rPr lang="ru-RU" sz="1600" dirty="0">
                <a:solidFill>
                  <a:schemeClr val="bg1"/>
                </a:solidFill>
                <a:latin typeface="Times New Roman" panose="02020603050405020304" pitchFamily="18" charset="0"/>
                <a:cs typeface="Times New Roman" panose="02020603050405020304" pitchFamily="18" charset="0"/>
              </a:rPr>
              <a:t>До чего же хороши и опрятны малыши!</a:t>
            </a:r>
          </a:p>
          <a:p>
            <a:pPr marL="0" indent="0">
              <a:buNone/>
            </a:pPr>
            <a:r>
              <a:rPr lang="ru-RU" sz="1600" dirty="0">
                <a:solidFill>
                  <a:schemeClr val="bg1"/>
                </a:solidFill>
                <a:latin typeface="Times New Roman" panose="02020603050405020304" pitchFamily="18" charset="0"/>
                <a:cs typeface="Times New Roman" panose="02020603050405020304" pitchFamily="18" charset="0"/>
              </a:rPr>
              <a:t>Как смотреть на вас приятно,</a:t>
            </a:r>
          </a:p>
          <a:p>
            <a:pPr marL="0" indent="0">
              <a:buNone/>
            </a:pPr>
            <a:r>
              <a:rPr lang="ru-RU" sz="1600" dirty="0">
                <a:solidFill>
                  <a:schemeClr val="bg1"/>
                </a:solidFill>
                <a:latin typeface="Times New Roman" panose="02020603050405020304" pitchFamily="18" charset="0"/>
                <a:cs typeface="Times New Roman" panose="02020603050405020304" pitchFamily="18" charset="0"/>
              </a:rPr>
              <a:t>Все одеты аккуратно!</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1196752"/>
            <a:ext cx="2520280" cy="2028825"/>
          </a:xfrm>
          <a:prstGeom prst="rect">
            <a:avLst/>
          </a:prstGeom>
        </p:spPr>
      </p:pic>
    </p:spTree>
    <p:extLst>
      <p:ext uri="{BB962C8B-B14F-4D97-AF65-F5344CB8AC3E}">
        <p14:creationId xmlns:p14="http://schemas.microsoft.com/office/powerpoint/2010/main" val="3874543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332656"/>
            <a:ext cx="6554867" cy="1524000"/>
          </a:xfrm>
        </p:spPr>
        <p:txBody>
          <a:bodyPr>
            <a:normAutofit/>
          </a:bodyPr>
          <a:lstStyle/>
          <a:p>
            <a:pPr algn="ctr"/>
            <a:r>
              <a:rPr lang="ru-RU" sz="2000" dirty="0">
                <a:solidFill>
                  <a:schemeClr val="bg1"/>
                </a:solidFill>
                <a:latin typeface="Times New Roman" panose="02020603050405020304" pitchFamily="18" charset="0"/>
                <a:cs typeface="Times New Roman" panose="02020603050405020304" pitchFamily="18" charset="0"/>
              </a:rPr>
              <a:t>Самостоятельная деятельность детей</a:t>
            </a:r>
          </a:p>
        </p:txBody>
      </p:sp>
      <p:sp>
        <p:nvSpPr>
          <p:cNvPr id="3" name="Объект 2"/>
          <p:cNvSpPr>
            <a:spLocks noGrp="1"/>
          </p:cNvSpPr>
          <p:nvPr>
            <p:ph idx="1"/>
          </p:nvPr>
        </p:nvSpPr>
        <p:spPr>
          <a:xfrm>
            <a:off x="899592" y="2060848"/>
            <a:ext cx="6554867" cy="3767670"/>
          </a:xfrm>
        </p:spPr>
        <p:txBody>
          <a:bodyPr/>
          <a:lstStyle/>
          <a:p>
            <a:pPr marL="0" indent="0">
              <a:buNone/>
            </a:pPr>
            <a:r>
              <a:rPr lang="ru-RU" sz="1600" dirty="0">
                <a:latin typeface="Times New Roman" panose="02020603050405020304" pitchFamily="18" charset="0"/>
                <a:cs typeface="Times New Roman" panose="02020603050405020304" pitchFamily="18" charset="0"/>
              </a:rPr>
              <a:t>Зайчик Саша - скок-поскок,</a:t>
            </a:r>
          </a:p>
          <a:p>
            <a:pPr marL="0" indent="0">
              <a:buNone/>
            </a:pPr>
            <a:r>
              <a:rPr lang="ru-RU" sz="1600" dirty="0">
                <a:latin typeface="Times New Roman" panose="02020603050405020304" pitchFamily="18" charset="0"/>
                <a:cs typeface="Times New Roman" panose="02020603050405020304" pitchFamily="18" charset="0"/>
              </a:rPr>
              <a:t>Подберет штаны, носок.</a:t>
            </a:r>
          </a:p>
          <a:p>
            <a:pPr marL="0" indent="0">
              <a:buNone/>
            </a:pPr>
            <a:r>
              <a:rPr lang="ru-RU" sz="1600" dirty="0">
                <a:latin typeface="Times New Roman" panose="02020603050405020304" pitchFamily="18" charset="0"/>
                <a:cs typeface="Times New Roman" panose="02020603050405020304" pitchFamily="18" charset="0"/>
              </a:rPr>
              <a:t>Свои вещи не теряет</a:t>
            </a:r>
          </a:p>
          <a:p>
            <a:pPr marL="0" indent="0">
              <a:buNone/>
            </a:pPr>
            <a:r>
              <a:rPr lang="ru-RU" sz="1600" dirty="0">
                <a:latin typeface="Times New Roman" panose="02020603050405020304" pitchFamily="18" charset="0"/>
                <a:cs typeface="Times New Roman" panose="02020603050405020304" pitchFamily="18" charset="0"/>
              </a:rPr>
              <a:t>И на место убирает!</a:t>
            </a:r>
          </a:p>
          <a:p>
            <a:pPr marL="0" indent="0">
              <a:buNone/>
            </a:pPr>
            <a:endParaRPr lang="ru-RU" sz="1600" dirty="0">
              <a:latin typeface="Times New Roman" panose="02020603050405020304" pitchFamily="18" charset="0"/>
              <a:cs typeface="Times New Roman" panose="02020603050405020304" pitchFamily="18" charset="0"/>
            </a:endParaRPr>
          </a:p>
          <a:p>
            <a:pPr marL="0" indent="0">
              <a:buNone/>
            </a:pPr>
            <a:r>
              <a:rPr lang="ru-RU" sz="1600" dirty="0">
                <a:latin typeface="Times New Roman" panose="02020603050405020304" pitchFamily="18" charset="0"/>
                <a:cs typeface="Times New Roman" panose="02020603050405020304" pitchFamily="18" charset="0"/>
              </a:rPr>
              <a:t>Если носик твой сопит,</a:t>
            </a:r>
          </a:p>
          <a:p>
            <a:pPr marL="0" indent="0">
              <a:buNone/>
            </a:pPr>
            <a:r>
              <a:rPr lang="ru-RU" sz="1600" dirty="0">
                <a:latin typeface="Times New Roman" panose="02020603050405020304" pitchFamily="18" charset="0"/>
                <a:cs typeface="Times New Roman" panose="02020603050405020304" pitchFamily="18" charset="0"/>
              </a:rPr>
              <a:t>Значит он совсем забит.</a:t>
            </a:r>
          </a:p>
          <a:p>
            <a:pPr marL="0" indent="0">
              <a:buNone/>
            </a:pPr>
            <a:r>
              <a:rPr lang="ru-RU" sz="1600" dirty="0">
                <a:latin typeface="Times New Roman" panose="02020603050405020304" pitchFamily="18" charset="0"/>
                <a:cs typeface="Times New Roman" panose="02020603050405020304" pitchFamily="18" charset="0"/>
              </a:rPr>
              <a:t>Свой платочек доставай,</a:t>
            </a:r>
          </a:p>
          <a:p>
            <a:pPr marL="0" indent="0">
              <a:buNone/>
            </a:pPr>
            <a:r>
              <a:rPr lang="ru-RU" sz="1600" dirty="0">
                <a:latin typeface="Times New Roman" panose="02020603050405020304" pitchFamily="18" charset="0"/>
                <a:cs typeface="Times New Roman" panose="02020603050405020304" pitchFamily="18" charset="0"/>
              </a:rPr>
              <a:t>Нос получше вытирай.!</a:t>
            </a: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1" y="2420888"/>
            <a:ext cx="2954467" cy="2448272"/>
          </a:xfrm>
          <a:prstGeom prst="rect">
            <a:avLst/>
          </a:prstGeom>
        </p:spPr>
      </p:pic>
    </p:spTree>
    <p:extLst>
      <p:ext uri="{BB962C8B-B14F-4D97-AF65-F5344CB8AC3E}">
        <p14:creationId xmlns:p14="http://schemas.microsoft.com/office/powerpoint/2010/main" val="4050578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88640"/>
            <a:ext cx="8136904" cy="3293209"/>
          </a:xfrm>
          <a:prstGeom prst="rect">
            <a:avLst/>
          </a:prstGeom>
        </p:spPr>
        <p:txBody>
          <a:bodyPr wrap="square">
            <a:spAutoFit/>
          </a:bodyPr>
          <a:lstStyle/>
          <a:p>
            <a:pPr lvl="0" indent="450850" algn="ctr" fontAlgn="base">
              <a:spcBef>
                <a:spcPct val="0"/>
              </a:spcBef>
              <a:spcAft>
                <a:spcPct val="0"/>
              </a:spcAft>
            </a:pPr>
            <a:r>
              <a:rPr lang="ru-RU" b="1" dirty="0">
                <a:solidFill>
                  <a:prstClr val="black"/>
                </a:solidFill>
                <a:latin typeface="Times New Roman" pitchFamily="18" charset="0"/>
                <a:ea typeface="Calibri" pitchFamily="34" charset="0"/>
                <a:cs typeface="Times New Roman" pitchFamily="18" charset="0"/>
              </a:rPr>
              <a:t>Куклы и игрушки в помощь</a:t>
            </a:r>
          </a:p>
          <a:p>
            <a:pPr lvl="0" indent="450850" algn="ctr" fontAlgn="base">
              <a:spcBef>
                <a:spcPct val="0"/>
              </a:spcBef>
              <a:spcAft>
                <a:spcPct val="0"/>
              </a:spcAft>
            </a:pPr>
            <a:endParaRPr lang="ru-RU" b="1" dirty="0">
              <a:solidFill>
                <a:prstClr val="black"/>
              </a:solidFill>
              <a:latin typeface="Times New Roman" pitchFamily="18" charset="0"/>
              <a:cs typeface="Times New Roman" pitchFamily="18" charset="0"/>
            </a:endParaRPr>
          </a:p>
          <a:p>
            <a:pPr lvl="0" indent="450850" algn="ctr" fontAlgn="base">
              <a:spcBef>
                <a:spcPct val="0"/>
              </a:spcBef>
              <a:spcAft>
                <a:spcPct val="0"/>
              </a:spcAft>
            </a:pPr>
            <a:endParaRPr lang="ru-RU"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Особая роль в воспитании культурно-гигиенических навыков принадлежит игровым приемам. Используя их, воспитатель закрепляет у детей навыки, которые вырабатываются в повседневной жизни. </a:t>
            </a: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Особое внимание следует уделить игровому методу, потому что игра является ведущим видом деятельности ребенка дошкольного возраста, посредством игры ребенок лучше запоминает и устанавливает </a:t>
            </a:r>
            <a:r>
              <a:rPr lang="ru-RU" sz="1400" dirty="0" err="1">
                <a:solidFill>
                  <a:prstClr val="black"/>
                </a:solidFill>
                <a:latin typeface="Times New Roman" pitchFamily="18" charset="0"/>
                <a:ea typeface="Calibri" pitchFamily="34" charset="0"/>
                <a:cs typeface="Times New Roman" pitchFamily="18" charset="0"/>
              </a:rPr>
              <a:t>причинно</a:t>
            </a:r>
            <a:r>
              <a:rPr lang="ru-RU" sz="1400" dirty="0">
                <a:solidFill>
                  <a:prstClr val="black"/>
                </a:solidFill>
                <a:latin typeface="Times New Roman" pitchFamily="18" charset="0"/>
                <a:ea typeface="Calibri" pitchFamily="34" charset="0"/>
                <a:cs typeface="Times New Roman" pitchFamily="18" charset="0"/>
              </a:rPr>
              <a:t> - следственные связи. Игра позволяет ребёнку глубже понять окружающий мир.</a:t>
            </a: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В процессе обучения навыкам самообслуживания в работе с детьми дошкольного возраста педагоги используют дидактические игры:  «Что нужно кукле?»,  «Что это?», «Мокрые рукава и полотенце», «Грязные и чистые руки», «Какой формы мыльце?», «Госпожа зубная щетка», «Путешествие в город предметов чистой гигиены» и пособия: кукла Маша – растеряша, </a:t>
            </a:r>
            <a:r>
              <a:rPr lang="ru-RU" sz="1400" dirty="0" err="1">
                <a:solidFill>
                  <a:prstClr val="black"/>
                </a:solidFill>
                <a:latin typeface="Times New Roman" pitchFamily="18" charset="0"/>
                <a:ea typeface="Calibri" pitchFamily="34" charset="0"/>
                <a:cs typeface="Times New Roman" pitchFamily="18" charset="0"/>
              </a:rPr>
              <a:t>Хрюша</a:t>
            </a:r>
            <a:r>
              <a:rPr lang="ru-RU" sz="1400" dirty="0">
                <a:solidFill>
                  <a:prstClr val="black"/>
                </a:solidFill>
                <a:latin typeface="Times New Roman" pitchFamily="18" charset="0"/>
                <a:ea typeface="Calibri" pitchFamily="34" charset="0"/>
                <a:cs typeface="Times New Roman" pitchFamily="18" charset="0"/>
              </a:rPr>
              <a:t> – грязнуля, Кот – чистюля.  </a:t>
            </a:r>
            <a:endParaRPr lang="ru-RU" sz="1400" dirty="0">
              <a:solidFill>
                <a:prstClr val="black"/>
              </a:solidFill>
              <a:latin typeface="Times New Roman" pitchFamily="18" charset="0"/>
              <a:cs typeface="Times New Roman"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645024"/>
            <a:ext cx="2549091" cy="2788971"/>
          </a:xfrm>
          <a:prstGeom prst="rect">
            <a:avLst/>
          </a:prstGeom>
        </p:spPr>
      </p:pic>
    </p:spTree>
    <p:extLst>
      <p:ext uri="{BB962C8B-B14F-4D97-AF65-F5344CB8AC3E}">
        <p14:creationId xmlns:p14="http://schemas.microsoft.com/office/powerpoint/2010/main" val="1678186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6616" y="426221"/>
            <a:ext cx="4614664" cy="790600"/>
          </a:xfrm>
        </p:spPr>
        <p:txBody>
          <a:bodyPr>
            <a:normAutofit fontScale="90000"/>
          </a:bodyPr>
          <a:lstStyle/>
          <a:p>
            <a:pPr algn="ctr"/>
            <a:br>
              <a:rPr lang="ru-RU" sz="2800" dirty="0"/>
            </a:br>
            <a:r>
              <a:rPr lang="ru-RU" sz="2000" b="1" dirty="0">
                <a:solidFill>
                  <a:schemeClr val="bg1"/>
                </a:solidFill>
                <a:latin typeface="Times New Roman" panose="02020603050405020304" pitchFamily="18" charset="0"/>
                <a:cs typeface="Times New Roman" panose="02020603050405020304" pitchFamily="18" charset="0"/>
              </a:rPr>
              <a:t>Сюжетные игры</a:t>
            </a:r>
            <a:r>
              <a:rPr lang="ru-RU" sz="2000" b="1" dirty="0">
                <a:latin typeface="Times New Roman" panose="02020603050405020304" pitchFamily="18" charset="0"/>
                <a:cs typeface="Times New Roman" panose="02020603050405020304" pitchFamily="18" charset="0"/>
              </a:rPr>
              <a:t> </a:t>
            </a:r>
            <a:br>
              <a:rPr lang="ru-RU" sz="2800" dirty="0"/>
            </a:br>
            <a:endParaRPr lang="ru-RU" sz="2800" dirty="0"/>
          </a:p>
        </p:txBody>
      </p:sp>
      <p:sp>
        <p:nvSpPr>
          <p:cNvPr id="3" name="Содержимое 2"/>
          <p:cNvSpPr>
            <a:spLocks noGrp="1"/>
          </p:cNvSpPr>
          <p:nvPr>
            <p:ph idx="1"/>
          </p:nvPr>
        </p:nvSpPr>
        <p:spPr>
          <a:xfrm>
            <a:off x="533400" y="1195264"/>
            <a:ext cx="6554867" cy="3385864"/>
          </a:xfrm>
        </p:spPr>
        <p:txBody>
          <a:bodyPr>
            <a:normAutofit/>
          </a:bodyPr>
          <a:lstStyle/>
          <a:p>
            <a:r>
              <a:rPr lang="ru-RU" sz="1600" dirty="0">
                <a:latin typeface="Times New Roman" panose="02020603050405020304" pitchFamily="18" charset="0"/>
                <a:cs typeface="Times New Roman" panose="02020603050405020304" pitchFamily="18" charset="0"/>
              </a:rPr>
              <a:t>Сюжетные игры «Кукла Маша идёт в магазин» (используйте кошельки и сумки с различными типами застёжек: на липучке, на молнии, на кнопке, на пуговице, на завязках), «Постираем кукле платье» (развешиваем кукольную одежду и закрепляем прищепками), «Зайчик просыпается, зайчик умывается» (одеваем кукольную одежду, имитируем процесс умывания).</a:t>
            </a:r>
          </a:p>
          <a:p>
            <a:endParaRPr lang="ru-RU" sz="16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4149080"/>
            <a:ext cx="2952328" cy="176212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728663"/>
            <a:ext cx="6840760" cy="4860577"/>
          </a:xfrm>
        </p:spPr>
        <p:txBody>
          <a:bodyPr>
            <a:normAutofit fontScale="25000" lnSpcReduction="20000"/>
          </a:bodyPr>
          <a:lstStyle/>
          <a:p>
            <a:endParaRPr lang="ru-RU" dirty="0"/>
          </a:p>
          <a:p>
            <a:endParaRPr lang="ru-RU" dirty="0"/>
          </a:p>
          <a:p>
            <a:endParaRPr lang="ru-RU" dirty="0"/>
          </a:p>
          <a:p>
            <a:endParaRPr lang="ru-RU" dirty="0"/>
          </a:p>
          <a:p>
            <a:endParaRPr lang="ru-RU" dirty="0"/>
          </a:p>
          <a:p>
            <a:endParaRPr lang="ru-RU" dirty="0"/>
          </a:p>
          <a:p>
            <a:endParaRPr lang="ru-RU" dirty="0"/>
          </a:p>
          <a:p>
            <a:pPr marL="0" indent="0">
              <a:buNone/>
            </a:pPr>
            <a:r>
              <a:rPr lang="ru-RU" sz="7200" b="1" dirty="0">
                <a:latin typeface="Times New Roman" panose="02020603050405020304" pitchFamily="18" charset="0"/>
                <a:cs typeface="Times New Roman" panose="02020603050405020304" pitchFamily="18" charset="0"/>
              </a:rPr>
              <a:t>Для успешного формирования культурно-гигиенических навыков необходимы следующие условия:</a:t>
            </a:r>
          </a:p>
          <a:p>
            <a:endParaRPr lang="ru-RU" sz="6400" dirty="0">
              <a:latin typeface="Times New Roman" panose="02020603050405020304" pitchFamily="18" charset="0"/>
              <a:cs typeface="Times New Roman" panose="02020603050405020304" pitchFamily="18" charset="0"/>
            </a:endParaRPr>
          </a:p>
          <a:p>
            <a:r>
              <a:rPr lang="ru-RU" sz="6400" dirty="0">
                <a:latin typeface="Times New Roman" panose="02020603050405020304" pitchFamily="18" charset="0"/>
                <a:cs typeface="Times New Roman" panose="02020603050405020304" pitchFamily="18" charset="0"/>
              </a:rPr>
              <a:t>организация привлекательной и удобной для выполнения действий и заданий обстановки в детском саду и дома (мебель, оборудование, соответствующие росту детей, закрепленные места хранения вещей, доступные для пользования и т.д.);</a:t>
            </a:r>
          </a:p>
          <a:p>
            <a:r>
              <a:rPr lang="ru-RU" sz="6400" dirty="0">
                <a:latin typeface="Times New Roman" panose="02020603050405020304" pitchFamily="18" charset="0"/>
                <a:cs typeface="Times New Roman" panose="02020603050405020304" pitchFamily="18" charset="0"/>
              </a:rPr>
              <a:t>разделение осваиваемых действий, следующих в строго установленном порядке, на ряд операций, что способствует более быстрому созданию прочных динамических стереотипов;</a:t>
            </a:r>
          </a:p>
          <a:p>
            <a:r>
              <a:rPr lang="ru-RU" sz="6400" dirty="0">
                <a:latin typeface="Times New Roman" panose="02020603050405020304" pitchFamily="18" charset="0"/>
                <a:cs typeface="Times New Roman" panose="02020603050405020304" pitchFamily="18" charset="0"/>
              </a:rPr>
              <a:t>многократные упражнения детей в действиях с выделением способа и порядка их выполнения (особенно на начальном этапе обучения). При этом характер действий должен быть неизменным, формы - разные;</a:t>
            </a:r>
          </a:p>
          <a:p>
            <a:r>
              <a:rPr lang="ru-RU" sz="6400" dirty="0">
                <a:latin typeface="Times New Roman" panose="02020603050405020304" pitchFamily="18" charset="0"/>
                <a:cs typeface="Times New Roman" panose="02020603050405020304" pitchFamily="18" charset="0"/>
              </a:rPr>
              <a:t>индивидуальная работа с каждым ребенком, учет уровня его развития и темпов овладения культурно-гигиеническими навыками; </a:t>
            </a:r>
          </a:p>
          <a:p>
            <a:r>
              <a:rPr lang="ru-RU" sz="6400" dirty="0">
                <a:latin typeface="Times New Roman" panose="02020603050405020304" pitchFamily="18" charset="0"/>
                <a:cs typeface="Times New Roman" panose="02020603050405020304" pitchFamily="18" charset="0"/>
              </a:rPr>
              <a:t>организация ситуаций, обеспечивающих контроль над выполнением осваиваемых детьми в непривычной обстановке действий;</a:t>
            </a:r>
          </a:p>
          <a:p>
            <a:r>
              <a:rPr lang="ru-RU" sz="6400" dirty="0">
                <a:latin typeface="Times New Roman" panose="02020603050405020304" pitchFamily="18" charset="0"/>
                <a:cs typeface="Times New Roman" panose="02020603050405020304" pitchFamily="18" charset="0"/>
              </a:rPr>
              <a:t>безукоризненное выполнение взрослыми всех гигиенических и культурных требований.</a:t>
            </a:r>
          </a:p>
          <a:p>
            <a:endParaRPr lang="ru-RU" sz="6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1680" y="1988840"/>
            <a:ext cx="5760640" cy="1508105"/>
          </a:xfrm>
          <a:prstGeom prst="rect">
            <a:avLst/>
          </a:prstGeom>
        </p:spPr>
        <p:txBody>
          <a:bodyPr wrap="square">
            <a:spAutoFit/>
          </a:bodyPr>
          <a:lstStyle/>
          <a:p>
            <a:pPr algn="ctr">
              <a:lnSpc>
                <a:spcPct val="115000"/>
              </a:lnSpc>
              <a:spcAft>
                <a:spcPts val="1000"/>
              </a:spcAft>
            </a:pPr>
            <a:r>
              <a:rPr lang="ru-RU" sz="1600" dirty="0">
                <a:solidFill>
                  <a:srgbClr val="002060"/>
                </a:solidFill>
                <a:latin typeface="Times New Roman"/>
                <a:ea typeface="Times New Roman"/>
                <a:cs typeface="Times New Roman"/>
              </a:rPr>
              <a:t>Культурно-гигиенические навыки - важная составляющая часть культуры поведения. Педагоги и родители должны постоянно помнить, что привитые в детстве навыки, в том числе культурно-гигиенические, приносят человеку огромную пользу в течение всей его последующей жизни.</a:t>
            </a:r>
            <a:endParaRPr lang="ru-RU" sz="1600" dirty="0">
              <a:solidFill>
                <a:srgbClr val="002060"/>
              </a:solidFill>
              <a:latin typeface="Calibri"/>
              <a:ea typeface="Calibri"/>
              <a:cs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412776"/>
            <a:ext cx="6696744" cy="1728192"/>
          </a:xfrm>
        </p:spPr>
        <p:txBody>
          <a:bodyPr/>
          <a:lstStyle/>
          <a:p>
            <a:pPr algn="ctr"/>
            <a:r>
              <a:rPr lang="ru-RU" dirty="0" err="1">
                <a:solidFill>
                  <a:schemeClr val="bg1"/>
                </a:solidFill>
                <a:latin typeface="Times New Roman" panose="02020603050405020304" pitchFamily="18" charset="0"/>
                <a:cs typeface="Times New Roman" panose="02020603050405020304" pitchFamily="18" charset="0"/>
              </a:rPr>
              <a:t>пРИЛОЖЕНИЕ</a:t>
            </a:r>
            <a:endParaRPr lang="ru-RU"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32212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052736"/>
            <a:ext cx="5972651" cy="288032"/>
          </a:xfrm>
        </p:spPr>
        <p:txBody>
          <a:bodyPr>
            <a:normAutofit fontScale="90000"/>
          </a:bodyPr>
          <a:lstStyle/>
          <a:p>
            <a:pPr algn="ctr"/>
            <a:r>
              <a:rPr lang="ru-RU" sz="1800" b="1" dirty="0">
                <a:solidFill>
                  <a:schemeClr val="bg1"/>
                </a:solidFill>
                <a:latin typeface="Times New Roman" panose="02020603050405020304" pitchFamily="18" charset="0"/>
                <a:cs typeface="Times New Roman" panose="02020603050405020304" pitchFamily="18" charset="0"/>
              </a:rPr>
              <a:t>Навыки самообслуживания.</a:t>
            </a:r>
            <a:br>
              <a:rPr lang="ru-RU" sz="1800" b="1" dirty="0">
                <a:solidFill>
                  <a:schemeClr val="bg1"/>
                </a:solidFill>
                <a:latin typeface="Times New Roman" panose="02020603050405020304" pitchFamily="18" charset="0"/>
                <a:cs typeface="Times New Roman" panose="02020603050405020304" pitchFamily="18" charset="0"/>
              </a:rPr>
            </a:br>
            <a:br>
              <a:rPr lang="ru-RU" sz="1800" b="1" dirty="0">
                <a:solidFill>
                  <a:schemeClr val="bg1"/>
                </a:solidFill>
                <a:latin typeface="Times New Roman" panose="02020603050405020304" pitchFamily="18" charset="0"/>
                <a:cs typeface="Times New Roman" panose="02020603050405020304" pitchFamily="18" charset="0"/>
              </a:rPr>
            </a:br>
            <a:r>
              <a:rPr lang="ru-RU" sz="1800" b="1" dirty="0">
                <a:solidFill>
                  <a:schemeClr val="bg1"/>
                </a:solidFill>
                <a:latin typeface="Times New Roman" panose="02020603050405020304" pitchFamily="18" charset="0"/>
                <a:cs typeface="Times New Roman" panose="02020603050405020304" pitchFamily="18" charset="0"/>
              </a:rPr>
              <a:t>Одевание-раздевание</a:t>
            </a:r>
            <a:br>
              <a:rPr lang="ru-RU" sz="1600" b="1" dirty="0"/>
            </a:br>
            <a:endParaRPr lang="ru-RU" sz="1600" b="1" dirty="0"/>
          </a:p>
        </p:txBody>
      </p:sp>
      <p:sp>
        <p:nvSpPr>
          <p:cNvPr id="3" name="Объект 2"/>
          <p:cNvSpPr>
            <a:spLocks noGrp="1"/>
          </p:cNvSpPr>
          <p:nvPr>
            <p:ph idx="1"/>
          </p:nvPr>
        </p:nvSpPr>
        <p:spPr>
          <a:xfrm>
            <a:off x="533400" y="1844824"/>
            <a:ext cx="6554867" cy="4608512"/>
          </a:xfrm>
        </p:spPr>
        <p:txBody>
          <a:bodyPr>
            <a:normAutofit fontScale="85000" lnSpcReduction="10000"/>
          </a:bodyPr>
          <a:lstStyle/>
          <a:p>
            <a:pPr marL="0" indent="0">
              <a:buNone/>
            </a:pPr>
            <a:r>
              <a:rPr lang="ru-RU" sz="1900" dirty="0">
                <a:latin typeface="Times New Roman" panose="02020603050405020304" pitchFamily="18" charset="0"/>
                <a:cs typeface="Times New Roman" panose="02020603050405020304" pitchFamily="18" charset="0"/>
              </a:rPr>
              <a:t>Д/и «оденем куклу на прогулку», «разденем куклу после прогулки».</a:t>
            </a:r>
          </a:p>
          <a:p>
            <a:pPr marL="0" indent="0">
              <a:buNone/>
            </a:pPr>
            <a:r>
              <a:rPr lang="ru-RU" sz="1900" dirty="0">
                <a:latin typeface="Times New Roman" panose="02020603050405020304" pitchFamily="18" charset="0"/>
                <a:cs typeface="Times New Roman" panose="02020603050405020304" pitchFamily="18" charset="0"/>
              </a:rPr>
              <a:t>«Сделаем из носочка гармошку»,</a:t>
            </a:r>
          </a:p>
          <a:p>
            <a:pPr marL="0" indent="0">
              <a:buNone/>
            </a:pPr>
            <a:r>
              <a:rPr lang="ru-RU" sz="1900" dirty="0">
                <a:latin typeface="Times New Roman" panose="02020603050405020304" pitchFamily="18" charset="0"/>
                <a:cs typeface="Times New Roman" panose="02020603050405020304" pitchFamily="18" charset="0"/>
              </a:rPr>
              <a:t>«Покажем кукле, где лежат наши вещи»</a:t>
            </a:r>
          </a:p>
          <a:p>
            <a:pPr marL="0" indent="0">
              <a:buNone/>
            </a:pPr>
            <a:r>
              <a:rPr lang="ru-RU" sz="1900" dirty="0">
                <a:latin typeface="Times New Roman" panose="02020603050405020304" pitchFamily="18" charset="0"/>
                <a:cs typeface="Times New Roman" panose="02020603050405020304" pitchFamily="18" charset="0"/>
              </a:rPr>
              <a:t>  «Туфельки поссорились- подружились»,</a:t>
            </a:r>
          </a:p>
          <a:p>
            <a:pPr marL="0" indent="0">
              <a:buNone/>
            </a:pPr>
            <a:r>
              <a:rPr lang="ru-RU" sz="1900" dirty="0">
                <a:latin typeface="Times New Roman" panose="02020603050405020304" pitchFamily="18" charset="0"/>
                <a:cs typeface="Times New Roman" panose="02020603050405020304" pitchFamily="18" charset="0"/>
              </a:rPr>
              <a:t> «Уложим куклу спать»</a:t>
            </a:r>
          </a:p>
          <a:p>
            <a:pPr marL="0" indent="0">
              <a:buNone/>
            </a:pPr>
            <a:r>
              <a:rPr lang="ru-RU" sz="1900" dirty="0">
                <a:latin typeface="Times New Roman" panose="02020603050405020304" pitchFamily="18" charset="0"/>
                <a:cs typeface="Times New Roman" panose="02020603050405020304" pitchFamily="18" charset="0"/>
              </a:rPr>
              <a:t> «Поучим зверюшек застегивать пуговицы»</a:t>
            </a:r>
          </a:p>
          <a:p>
            <a:pPr marL="0" indent="0">
              <a:buNone/>
            </a:pPr>
            <a:r>
              <a:rPr lang="ru-RU" sz="1900" dirty="0">
                <a:latin typeface="Times New Roman" panose="02020603050405020304" pitchFamily="18" charset="0"/>
                <a:cs typeface="Times New Roman" panose="02020603050405020304" pitchFamily="18" charset="0"/>
              </a:rPr>
              <a:t> «Покажем как нужно складывать одежду перед сном», </a:t>
            </a:r>
          </a:p>
          <a:p>
            <a:pPr marL="0" indent="0">
              <a:buNone/>
            </a:pPr>
            <a:r>
              <a:rPr lang="ru-RU" sz="1900" dirty="0">
                <a:latin typeface="Times New Roman" panose="02020603050405020304" pitchFamily="18" charset="0"/>
                <a:cs typeface="Times New Roman" panose="02020603050405020304" pitchFamily="18" charset="0"/>
              </a:rPr>
              <a:t>«Научим Мишку складывать свою одежду в раздевальном шкафчике»</a:t>
            </a:r>
          </a:p>
          <a:p>
            <a:pPr marL="0" indent="0">
              <a:buNone/>
            </a:pPr>
            <a:r>
              <a:rPr lang="ru-RU" sz="1900" dirty="0">
                <a:latin typeface="Times New Roman" panose="02020603050405020304" pitchFamily="18" charset="0"/>
                <a:cs typeface="Times New Roman" panose="02020603050405020304" pitchFamily="18" charset="0"/>
              </a:rPr>
              <a:t>«как петушок разбудил  утром детей»</a:t>
            </a:r>
          </a:p>
          <a:p>
            <a:pPr marL="0" indent="0">
              <a:buNone/>
            </a:pPr>
            <a:r>
              <a:rPr lang="ru-RU" sz="1900" dirty="0">
                <a:latin typeface="Times New Roman" panose="02020603050405020304" pitchFamily="18" charset="0"/>
                <a:cs typeface="Times New Roman" panose="02020603050405020304" pitchFamily="18" charset="0"/>
              </a:rPr>
              <a:t>«Как мы помогли кукле собраться в гости к Мишке»</a:t>
            </a:r>
          </a:p>
          <a:p>
            <a:pPr marL="0" indent="0">
              <a:buNone/>
            </a:pPr>
            <a:r>
              <a:rPr lang="ru-RU" sz="1900" dirty="0">
                <a:latin typeface="Times New Roman" panose="02020603050405020304" pitchFamily="18" charset="0"/>
                <a:cs typeface="Times New Roman" panose="02020603050405020304" pitchFamily="18" charset="0"/>
              </a:rPr>
              <a:t>«Приведи куклу в порядок»</a:t>
            </a:r>
          </a:p>
          <a:p>
            <a:pPr marL="0" indent="0">
              <a:buNone/>
            </a:pPr>
            <a:r>
              <a:rPr lang="ru-RU" sz="1900" dirty="0">
                <a:latin typeface="Times New Roman" panose="02020603050405020304" pitchFamily="18" charset="0"/>
                <a:cs typeface="Times New Roman" panose="02020603050405020304" pitchFamily="18" charset="0"/>
              </a:rPr>
              <a:t>«Оденемся на прогулку»</a:t>
            </a:r>
          </a:p>
          <a:p>
            <a:endParaRPr lang="ru-RU" dirty="0"/>
          </a:p>
        </p:txBody>
      </p:sp>
    </p:spTree>
    <p:extLst>
      <p:ext uri="{BB962C8B-B14F-4D97-AF65-F5344CB8AC3E}">
        <p14:creationId xmlns:p14="http://schemas.microsoft.com/office/powerpoint/2010/main" val="1371006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259175"/>
            <a:ext cx="4572000" cy="4339650"/>
          </a:xfrm>
          <a:prstGeom prst="rect">
            <a:avLst/>
          </a:prstGeom>
        </p:spPr>
        <p:txBody>
          <a:bodyPr>
            <a:spAutoFit/>
          </a:bodyPr>
          <a:lstStyle/>
          <a:p>
            <a:pPr lvl="0" algn="just" eaLnBrk="0" fontAlgn="base" hangingPunct="0">
              <a:spcBef>
                <a:spcPct val="0"/>
              </a:spcBef>
              <a:spcAft>
                <a:spcPct val="0"/>
              </a:spcAft>
            </a:pPr>
            <a:r>
              <a:rPr lang="ru-RU" sz="2400" b="1" dirty="0">
                <a:solidFill>
                  <a:prstClr val="black"/>
                </a:solidFill>
                <a:latin typeface="Times New Roman" pitchFamily="18" charset="0"/>
                <a:ea typeface="Calibri" pitchFamily="34" charset="0"/>
                <a:cs typeface="Times New Roman" pitchFamily="18" charset="0"/>
              </a:rPr>
              <a:t>Цель: </a:t>
            </a:r>
          </a:p>
          <a:p>
            <a:pPr lvl="0" algn="just" eaLnBrk="0" fontAlgn="base" hangingPunct="0">
              <a:spcBef>
                <a:spcPct val="0"/>
              </a:spcBef>
              <a:spcAft>
                <a:spcPct val="0"/>
              </a:spcAft>
            </a:pPr>
            <a:endParaRPr lang="ru-RU" sz="2400" b="1" dirty="0">
              <a:solidFill>
                <a:prstClr val="black"/>
              </a:solidFill>
              <a:latin typeface="Times New Roman" pitchFamily="18" charset="0"/>
              <a:ea typeface="Calibri" pitchFamily="34" charset="0"/>
              <a:cs typeface="Times New Roman" pitchFamily="18" charset="0"/>
            </a:endParaRPr>
          </a:p>
          <a:p>
            <a:pPr lvl="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Формирование культурно-гигиенических навыков и умений у детей дошкольного  возраста.</a:t>
            </a:r>
            <a:endParaRPr lang="ru-RU" sz="800" dirty="0">
              <a:solidFill>
                <a:prstClr val="black"/>
              </a:solidFill>
              <a:latin typeface="Arial" pitchFamily="34" charset="0"/>
            </a:endParaRPr>
          </a:p>
          <a:p>
            <a:pPr lvl="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воспитание  культурно-гигиенических навыков и умений является одной из основных задач по формированию здорового образа жизни дошкольника. </a:t>
            </a:r>
          </a:p>
          <a:p>
            <a:pPr lvl="0" algn="just" eaLnBrk="0" fontAlgn="base" hangingPunct="0">
              <a:spcBef>
                <a:spcPct val="0"/>
              </a:spcBef>
              <a:spcAft>
                <a:spcPct val="0"/>
              </a:spcAft>
            </a:pPr>
            <a:endParaRPr lang="ru-RU" sz="1400" dirty="0">
              <a:solidFill>
                <a:prstClr val="black"/>
              </a:solidFill>
              <a:latin typeface="Times New Roman" pitchFamily="18" charset="0"/>
              <a:ea typeface="Calibri" pitchFamily="34" charset="0"/>
              <a:cs typeface="Times New Roman" pitchFamily="18" charset="0"/>
            </a:endParaRPr>
          </a:p>
          <a:p>
            <a:pPr lvl="0" algn="just" eaLnBrk="0" fontAlgn="base" hangingPunct="0">
              <a:spcBef>
                <a:spcPct val="0"/>
              </a:spcBef>
              <a:spcAft>
                <a:spcPct val="0"/>
              </a:spcAft>
            </a:pPr>
            <a:endParaRPr lang="ru-RU" sz="1400" dirty="0">
              <a:solidFill>
                <a:prstClr val="black"/>
              </a:solidFill>
              <a:latin typeface="Times New Roman" pitchFamily="18" charset="0"/>
              <a:ea typeface="Calibri" pitchFamily="34" charset="0"/>
              <a:cs typeface="Times New Roman" pitchFamily="18" charset="0"/>
            </a:endParaRPr>
          </a:p>
          <a:p>
            <a:pPr lvl="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С первых дней жизни при формировании культурно-гигиенических навыков идёт не просто усвоение правил и норм поведения, а чрезвычайно важный процесс социализации, вхождения малыша в мир взрослых. Нельзя этот процесс пускать на потом, период раннего и дошкольного детства наиболее благоприятный для формирования культурно-гигиенических навыков. Затем на их основе строится развитие других функций и качеств.</a:t>
            </a:r>
            <a:r>
              <a:rPr lang="ru-RU" dirty="0">
                <a:solidFill>
                  <a:prstClr val="black"/>
                </a:solidFill>
                <a:latin typeface="Calibri" panose="020F0502020204030204" pitchFamily="34" charset="0"/>
              </a:rPr>
              <a:t> </a:t>
            </a:r>
          </a:p>
        </p:txBody>
      </p:sp>
    </p:spTree>
    <p:extLst>
      <p:ext uri="{BB962C8B-B14F-4D97-AF65-F5344CB8AC3E}">
        <p14:creationId xmlns:p14="http://schemas.microsoft.com/office/powerpoint/2010/main" val="9108023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476672"/>
            <a:ext cx="5540603" cy="792088"/>
          </a:xfrm>
        </p:spPr>
        <p:txBody>
          <a:bodyPr>
            <a:normAutofit/>
          </a:bodyPr>
          <a:lstStyle/>
          <a:p>
            <a:pPr algn="ctr"/>
            <a:r>
              <a:rPr lang="ru-RU" sz="1800" b="1" dirty="0">
                <a:solidFill>
                  <a:schemeClr val="bg1"/>
                </a:solidFill>
                <a:latin typeface="Times New Roman" panose="02020603050405020304" pitchFamily="18" charset="0"/>
                <a:cs typeface="Times New Roman" panose="02020603050405020304" pitchFamily="18" charset="0"/>
              </a:rPr>
              <a:t>Навыки культуры еды и поведение за столом</a:t>
            </a:r>
          </a:p>
        </p:txBody>
      </p:sp>
      <p:sp>
        <p:nvSpPr>
          <p:cNvPr id="3" name="Объект 2"/>
          <p:cNvSpPr>
            <a:spLocks noGrp="1"/>
          </p:cNvSpPr>
          <p:nvPr>
            <p:ph idx="1"/>
          </p:nvPr>
        </p:nvSpPr>
        <p:spPr>
          <a:xfrm>
            <a:off x="533400" y="1988840"/>
            <a:ext cx="6554867" cy="4392488"/>
          </a:xfrm>
        </p:spPr>
        <p:txBody>
          <a:bodyPr>
            <a:normAutofit/>
          </a:bodyPr>
          <a:lstStyle/>
          <a:p>
            <a:r>
              <a:rPr lang="ru-RU" sz="1600" dirty="0">
                <a:solidFill>
                  <a:schemeClr val="bg1"/>
                </a:solidFill>
                <a:latin typeface="Times New Roman" panose="02020603050405020304" pitchFamily="18" charset="0"/>
                <a:cs typeface="Times New Roman" panose="02020603050405020304" pitchFamily="18" charset="0"/>
              </a:rPr>
              <a:t>Чтение </a:t>
            </a:r>
            <a:r>
              <a:rPr lang="ru-RU" sz="1600" dirty="0" err="1">
                <a:solidFill>
                  <a:schemeClr val="bg1"/>
                </a:solidFill>
                <a:latin typeface="Times New Roman" panose="02020603050405020304" pitchFamily="18" charset="0"/>
                <a:cs typeface="Times New Roman" panose="02020603050405020304" pitchFamily="18" charset="0"/>
              </a:rPr>
              <a:t>потешки</a:t>
            </a:r>
            <a:r>
              <a:rPr lang="ru-RU" sz="1600" dirty="0">
                <a:solidFill>
                  <a:schemeClr val="bg1"/>
                </a:solidFill>
                <a:latin typeface="Times New Roman" panose="02020603050405020304" pitchFamily="18" charset="0"/>
                <a:cs typeface="Times New Roman" panose="02020603050405020304" pitchFamily="18" charset="0"/>
              </a:rPr>
              <a:t>: «Ладушки, ладушки», </a:t>
            </a:r>
          </a:p>
          <a:p>
            <a:r>
              <a:rPr lang="ru-RU" sz="1600" dirty="0">
                <a:solidFill>
                  <a:schemeClr val="bg1"/>
                </a:solidFill>
                <a:latin typeface="Times New Roman" panose="02020603050405020304" pitchFamily="18" charset="0"/>
                <a:cs typeface="Times New Roman" panose="02020603050405020304" pitchFamily="18" charset="0"/>
              </a:rPr>
              <a:t>«Умница, Катенька»</a:t>
            </a:r>
          </a:p>
          <a:p>
            <a:r>
              <a:rPr lang="ru-RU" sz="1600" dirty="0">
                <a:solidFill>
                  <a:schemeClr val="bg1"/>
                </a:solidFill>
                <a:latin typeface="Times New Roman" panose="02020603050405020304" pitchFamily="18" charset="0"/>
                <a:cs typeface="Times New Roman" panose="02020603050405020304" pitchFamily="18" charset="0"/>
              </a:rPr>
              <a:t>«Идет коза рогатая»</a:t>
            </a:r>
          </a:p>
          <a:p>
            <a:r>
              <a:rPr lang="ru-RU" sz="1600" dirty="0">
                <a:solidFill>
                  <a:schemeClr val="bg1"/>
                </a:solidFill>
                <a:latin typeface="Times New Roman" panose="02020603050405020304" pitchFamily="18" charset="0"/>
                <a:cs typeface="Times New Roman" panose="02020603050405020304" pitchFamily="18" charset="0"/>
              </a:rPr>
              <a:t> «Пошел котик на </a:t>
            </a:r>
            <a:r>
              <a:rPr lang="ru-RU" sz="1600" dirty="0" err="1">
                <a:solidFill>
                  <a:schemeClr val="bg1"/>
                </a:solidFill>
                <a:latin typeface="Times New Roman" panose="02020603050405020304" pitchFamily="18" charset="0"/>
                <a:cs typeface="Times New Roman" panose="02020603050405020304" pitchFamily="18" charset="0"/>
              </a:rPr>
              <a:t>торжок</a:t>
            </a:r>
            <a:r>
              <a:rPr lang="ru-RU" sz="1600" dirty="0">
                <a:solidFill>
                  <a:schemeClr val="bg1"/>
                </a:solidFill>
                <a:latin typeface="Times New Roman" panose="02020603050405020304" pitchFamily="18" charset="0"/>
                <a:cs typeface="Times New Roman" panose="02020603050405020304" pitchFamily="18" charset="0"/>
              </a:rPr>
              <a:t>» </a:t>
            </a:r>
          </a:p>
          <a:p>
            <a:r>
              <a:rPr lang="ru-RU" sz="1600" dirty="0">
                <a:solidFill>
                  <a:schemeClr val="bg1"/>
                </a:solidFill>
                <a:latin typeface="Times New Roman" panose="02020603050405020304" pitchFamily="18" charset="0"/>
                <a:cs typeface="Times New Roman" panose="02020603050405020304" pitchFamily="18" charset="0"/>
              </a:rPr>
              <a:t>«Кисонька-</a:t>
            </a:r>
            <a:r>
              <a:rPr lang="ru-RU" sz="1600" dirty="0" err="1">
                <a:solidFill>
                  <a:schemeClr val="bg1"/>
                </a:solidFill>
                <a:latin typeface="Times New Roman" panose="02020603050405020304" pitchFamily="18" charset="0"/>
                <a:cs typeface="Times New Roman" panose="02020603050405020304" pitchFamily="18" charset="0"/>
              </a:rPr>
              <a:t>мурысонька</a:t>
            </a:r>
            <a:r>
              <a:rPr lang="ru-RU" sz="1600" dirty="0">
                <a:solidFill>
                  <a:schemeClr val="bg1"/>
                </a:solidFill>
                <a:latin typeface="Times New Roman" panose="02020603050405020304" pitchFamily="18" charset="0"/>
                <a:cs typeface="Times New Roman" panose="02020603050405020304" pitchFamily="18" charset="0"/>
              </a:rPr>
              <a:t>»</a:t>
            </a:r>
          </a:p>
          <a:p>
            <a:r>
              <a:rPr lang="ru-RU" sz="1600" dirty="0" err="1">
                <a:solidFill>
                  <a:schemeClr val="bg1"/>
                </a:solidFill>
                <a:latin typeface="Times New Roman" panose="02020603050405020304" pitchFamily="18" charset="0"/>
                <a:cs typeface="Times New Roman" panose="02020603050405020304" pitchFamily="18" charset="0"/>
              </a:rPr>
              <a:t>З.Александрова</a:t>
            </a:r>
            <a:r>
              <a:rPr lang="ru-RU" sz="1600" dirty="0">
                <a:solidFill>
                  <a:schemeClr val="bg1"/>
                </a:solidFill>
                <a:latin typeface="Times New Roman" panose="02020603050405020304" pitchFamily="18" charset="0"/>
                <a:cs typeface="Times New Roman" panose="02020603050405020304" pitchFamily="18" charset="0"/>
              </a:rPr>
              <a:t> «Вкусная каша»</a:t>
            </a:r>
          </a:p>
          <a:p>
            <a:r>
              <a:rPr lang="ru-RU" sz="1600" dirty="0">
                <a:solidFill>
                  <a:schemeClr val="bg1"/>
                </a:solidFill>
                <a:latin typeface="Times New Roman" panose="02020603050405020304" pitchFamily="18" charset="0"/>
                <a:cs typeface="Times New Roman" panose="02020603050405020304" pitchFamily="18" charset="0"/>
              </a:rPr>
              <a:t>Чтение </a:t>
            </a:r>
            <a:r>
              <a:rPr lang="ru-RU" sz="1600" dirty="0" err="1">
                <a:solidFill>
                  <a:schemeClr val="bg1"/>
                </a:solidFill>
                <a:latin typeface="Times New Roman" panose="02020603050405020304" pitchFamily="18" charset="0"/>
                <a:cs typeface="Times New Roman" panose="02020603050405020304" pitchFamily="18" charset="0"/>
              </a:rPr>
              <a:t>потешки</a:t>
            </a:r>
            <a:r>
              <a:rPr lang="ru-RU" sz="1600" dirty="0">
                <a:solidFill>
                  <a:schemeClr val="bg1"/>
                </a:solidFill>
                <a:latin typeface="Times New Roman" panose="02020603050405020304" pitchFamily="18" charset="0"/>
                <a:cs typeface="Times New Roman" panose="02020603050405020304" pitchFamily="18" charset="0"/>
              </a:rPr>
              <a:t> «Уж я Танечке пирог испеку»</a:t>
            </a:r>
          </a:p>
          <a:p>
            <a:r>
              <a:rPr lang="ru-RU" sz="1600" dirty="0" err="1">
                <a:solidFill>
                  <a:schemeClr val="bg1"/>
                </a:solidFill>
                <a:latin typeface="Times New Roman" panose="02020603050405020304" pitchFamily="18" charset="0"/>
                <a:cs typeface="Times New Roman" panose="02020603050405020304" pitchFamily="18" charset="0"/>
              </a:rPr>
              <a:t>Е.Благинина</a:t>
            </a:r>
            <a:r>
              <a:rPr lang="ru-RU" sz="1600" dirty="0">
                <a:solidFill>
                  <a:schemeClr val="bg1"/>
                </a:solidFill>
                <a:latin typeface="Times New Roman" panose="02020603050405020304" pitchFamily="18" charset="0"/>
                <a:cs typeface="Times New Roman" panose="02020603050405020304" pitchFamily="18" charset="0"/>
              </a:rPr>
              <a:t> «Аленушка</a:t>
            </a:r>
          </a:p>
          <a:p>
            <a:r>
              <a:rPr lang="ru-RU" sz="1600" dirty="0">
                <a:solidFill>
                  <a:schemeClr val="bg1"/>
                </a:solidFill>
                <a:latin typeface="Times New Roman" panose="02020603050405020304" pitchFamily="18" charset="0"/>
                <a:cs typeface="Times New Roman" panose="02020603050405020304" pitchFamily="18" charset="0"/>
              </a:rPr>
              <a:t>Чтение: С. </a:t>
            </a:r>
            <a:r>
              <a:rPr lang="ru-RU" sz="1600" dirty="0" err="1">
                <a:solidFill>
                  <a:schemeClr val="bg1"/>
                </a:solidFill>
                <a:latin typeface="Times New Roman" panose="02020603050405020304" pitchFamily="18" charset="0"/>
                <a:cs typeface="Times New Roman" panose="02020603050405020304" pitchFamily="18" charset="0"/>
              </a:rPr>
              <a:t>Капутикян</a:t>
            </a:r>
            <a:r>
              <a:rPr lang="ru-RU" sz="1600" dirty="0">
                <a:solidFill>
                  <a:schemeClr val="bg1"/>
                </a:solidFill>
                <a:latin typeface="Times New Roman" panose="02020603050405020304" pitchFamily="18" charset="0"/>
                <a:cs typeface="Times New Roman" panose="02020603050405020304" pitchFamily="18" charset="0"/>
              </a:rPr>
              <a:t> «Кто скорее допьет», «Маша обедает»</a:t>
            </a:r>
          </a:p>
          <a:p>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7566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836712"/>
            <a:ext cx="6554867" cy="720080"/>
          </a:xfrm>
        </p:spPr>
        <p:txBody>
          <a:bodyPr>
            <a:normAutofit fontScale="90000"/>
          </a:bodyPr>
          <a:lstStyle/>
          <a:p>
            <a:pPr algn="ctr"/>
            <a:r>
              <a:rPr lang="ru-RU" sz="1600" dirty="0"/>
              <a:t>	</a:t>
            </a:r>
            <a:r>
              <a:rPr lang="ru-RU" sz="1800" b="1" dirty="0">
                <a:solidFill>
                  <a:schemeClr val="bg1"/>
                </a:solidFill>
                <a:latin typeface="Times New Roman" panose="02020603050405020304" pitchFamily="18" charset="0"/>
                <a:cs typeface="Times New Roman" panose="02020603050405020304" pitchFamily="18" charset="0"/>
              </a:rPr>
              <a:t>Навыки </a:t>
            </a:r>
            <a:r>
              <a:rPr lang="ru-RU" sz="1800" b="1" dirty="0" err="1">
                <a:solidFill>
                  <a:schemeClr val="bg1"/>
                </a:solidFill>
                <a:latin typeface="Times New Roman" panose="02020603050405020304" pitchFamily="18" charset="0"/>
                <a:cs typeface="Times New Roman" panose="02020603050405020304" pitchFamily="18" charset="0"/>
              </a:rPr>
              <a:t>Осамообслуживания</a:t>
            </a:r>
            <a:br>
              <a:rPr lang="ru-RU" sz="1800" b="1" dirty="0">
                <a:solidFill>
                  <a:schemeClr val="bg1"/>
                </a:solidFill>
                <a:latin typeface="Times New Roman" panose="02020603050405020304" pitchFamily="18" charset="0"/>
                <a:cs typeface="Times New Roman" panose="02020603050405020304" pitchFamily="18" charset="0"/>
              </a:rPr>
            </a:br>
            <a:r>
              <a:rPr lang="ru-RU" sz="1800" b="1" dirty="0">
                <a:solidFill>
                  <a:schemeClr val="bg1"/>
                </a:solidFill>
                <a:latin typeface="Times New Roman" panose="02020603050405020304" pitchFamily="18" charset="0"/>
                <a:cs typeface="Times New Roman" panose="02020603050405020304" pitchFamily="18" charset="0"/>
              </a:rPr>
              <a:t>Одевание-раздевание</a:t>
            </a:r>
            <a:br>
              <a:rPr lang="ru-RU" sz="1800" b="1" dirty="0">
                <a:solidFill>
                  <a:schemeClr val="bg1"/>
                </a:solidFill>
                <a:latin typeface="Times New Roman" panose="02020603050405020304" pitchFamily="18" charset="0"/>
                <a:cs typeface="Times New Roman" panose="02020603050405020304" pitchFamily="18" charset="0"/>
              </a:rPr>
            </a:br>
            <a:endParaRPr lang="ru-RU" sz="1800" b="1" dirty="0">
              <a:solidFill>
                <a:schemeClr val="bg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33400" y="2060848"/>
            <a:ext cx="6554867" cy="3384376"/>
          </a:xfrm>
        </p:spPr>
        <p:txBody>
          <a:bodyPr/>
          <a:lstStyle/>
          <a:p>
            <a:r>
              <a:rPr lang="ru-RU" sz="1600" dirty="0">
                <a:solidFill>
                  <a:schemeClr val="bg1"/>
                </a:solidFill>
                <a:latin typeface="Times New Roman" panose="02020603050405020304" pitchFamily="18" charset="0"/>
                <a:cs typeface="Times New Roman" panose="02020603050405020304" pitchFamily="18" charset="0"/>
              </a:rPr>
              <a:t>	Чтение: </a:t>
            </a:r>
            <a:r>
              <a:rPr lang="ru-RU" sz="1600" dirty="0" err="1">
                <a:solidFill>
                  <a:schemeClr val="bg1"/>
                </a:solidFill>
                <a:latin typeface="Times New Roman" panose="02020603050405020304" pitchFamily="18" charset="0"/>
                <a:cs typeface="Times New Roman" panose="02020603050405020304" pitchFamily="18" charset="0"/>
              </a:rPr>
              <a:t>потешка</a:t>
            </a:r>
            <a:r>
              <a:rPr lang="ru-RU" sz="1600" dirty="0">
                <a:solidFill>
                  <a:schemeClr val="bg1"/>
                </a:solidFill>
                <a:latin typeface="Times New Roman" panose="02020603050405020304" pitchFamily="18" charset="0"/>
                <a:cs typeface="Times New Roman" panose="02020603050405020304" pitchFamily="18" charset="0"/>
              </a:rPr>
              <a:t> «Наша Маша </a:t>
            </a:r>
            <a:r>
              <a:rPr lang="ru-RU" sz="1600" dirty="0" err="1">
                <a:solidFill>
                  <a:schemeClr val="bg1"/>
                </a:solidFill>
                <a:latin typeface="Times New Roman" panose="02020603050405020304" pitchFamily="18" charset="0"/>
                <a:cs typeface="Times New Roman" panose="02020603050405020304" pitchFamily="18" charset="0"/>
              </a:rPr>
              <a:t>маленька</a:t>
            </a:r>
            <a:r>
              <a:rPr lang="ru-RU" sz="1600" dirty="0">
                <a:solidFill>
                  <a:schemeClr val="bg1"/>
                </a:solidFill>
                <a:latin typeface="Times New Roman" panose="02020603050405020304" pitchFamily="18" charset="0"/>
                <a:cs typeface="Times New Roman" panose="02020603050405020304" pitchFamily="18" charset="0"/>
              </a:rPr>
              <a:t>»,</a:t>
            </a:r>
          </a:p>
          <a:p>
            <a:r>
              <a:rPr lang="ru-RU" sz="1600" dirty="0">
                <a:solidFill>
                  <a:schemeClr val="bg1"/>
                </a:solidFill>
                <a:latin typeface="Times New Roman" panose="02020603050405020304" pitchFamily="18" charset="0"/>
                <a:cs typeface="Times New Roman" panose="02020603050405020304" pitchFamily="18" charset="0"/>
              </a:rPr>
              <a:t>	</a:t>
            </a:r>
            <a:r>
              <a:rPr lang="ru-RU" sz="1600" dirty="0" err="1">
                <a:solidFill>
                  <a:schemeClr val="bg1"/>
                </a:solidFill>
                <a:latin typeface="Times New Roman" panose="02020603050405020304" pitchFamily="18" charset="0"/>
                <a:cs typeface="Times New Roman" panose="02020603050405020304" pitchFamily="18" charset="0"/>
              </a:rPr>
              <a:t>З.Александрова</a:t>
            </a:r>
            <a:r>
              <a:rPr lang="ru-RU" sz="1600" dirty="0">
                <a:solidFill>
                  <a:schemeClr val="bg1"/>
                </a:solidFill>
                <a:latin typeface="Times New Roman" panose="02020603050405020304" pitchFamily="18" charset="0"/>
                <a:cs typeface="Times New Roman" panose="02020603050405020304" pitchFamily="18" charset="0"/>
              </a:rPr>
              <a:t> «Катя в яслях»</a:t>
            </a:r>
          </a:p>
          <a:p>
            <a:r>
              <a:rPr lang="ru-RU" sz="1600" dirty="0">
                <a:solidFill>
                  <a:schemeClr val="bg1"/>
                </a:solidFill>
                <a:latin typeface="Times New Roman" panose="02020603050405020304" pitchFamily="18" charset="0"/>
                <a:cs typeface="Times New Roman" panose="02020603050405020304" pitchFamily="18" charset="0"/>
              </a:rPr>
              <a:t>	Чтение </a:t>
            </a:r>
            <a:r>
              <a:rPr lang="ru-RU" sz="1600" dirty="0" err="1">
                <a:solidFill>
                  <a:schemeClr val="bg1"/>
                </a:solidFill>
                <a:latin typeface="Times New Roman" panose="02020603050405020304" pitchFamily="18" charset="0"/>
                <a:cs typeface="Times New Roman" panose="02020603050405020304" pitchFamily="18" charset="0"/>
              </a:rPr>
              <a:t>З.ААлександрова</a:t>
            </a:r>
            <a:r>
              <a:rPr lang="ru-RU" sz="1600" dirty="0">
                <a:solidFill>
                  <a:schemeClr val="bg1"/>
                </a:solidFill>
                <a:latin typeface="Times New Roman" panose="02020603050405020304" pitchFamily="18" charset="0"/>
                <a:cs typeface="Times New Roman" panose="02020603050405020304" pitchFamily="18" charset="0"/>
              </a:rPr>
              <a:t> «Мой Мишка»</a:t>
            </a:r>
          </a:p>
          <a:p>
            <a:r>
              <a:rPr lang="ru-RU" sz="1600" dirty="0">
                <a:solidFill>
                  <a:schemeClr val="bg1"/>
                </a:solidFill>
                <a:latin typeface="Times New Roman" panose="02020603050405020304" pitchFamily="18" charset="0"/>
                <a:cs typeface="Times New Roman" panose="02020603050405020304" pitchFamily="18" charset="0"/>
              </a:rPr>
              <a:t>	</a:t>
            </a:r>
            <a:r>
              <a:rPr lang="ru-RU" sz="1600" dirty="0" err="1">
                <a:solidFill>
                  <a:schemeClr val="bg1"/>
                </a:solidFill>
                <a:latin typeface="Times New Roman" panose="02020603050405020304" pitchFamily="18" charset="0"/>
                <a:cs typeface="Times New Roman" panose="02020603050405020304" pitchFamily="18" charset="0"/>
              </a:rPr>
              <a:t>Н.Павлова</a:t>
            </a:r>
            <a:r>
              <a:rPr lang="ru-RU" sz="1600" dirty="0">
                <a:solidFill>
                  <a:schemeClr val="bg1"/>
                </a:solidFill>
                <a:latin typeface="Times New Roman" panose="02020603050405020304" pitchFamily="18" charset="0"/>
                <a:cs typeface="Times New Roman" panose="02020603050405020304" pitchFamily="18" charset="0"/>
              </a:rPr>
              <a:t> «Чьи башмачки</a:t>
            </a:r>
          </a:p>
          <a:p>
            <a:r>
              <a:rPr lang="ru-RU" sz="1600" dirty="0">
                <a:solidFill>
                  <a:schemeClr val="bg1"/>
                </a:solidFill>
                <a:latin typeface="Times New Roman" panose="02020603050405020304" pitchFamily="18" charset="0"/>
                <a:cs typeface="Times New Roman" panose="02020603050405020304" pitchFamily="18" charset="0"/>
              </a:rPr>
              <a:t>	</a:t>
            </a:r>
            <a:r>
              <a:rPr lang="ru-RU" sz="1600" dirty="0" err="1">
                <a:solidFill>
                  <a:schemeClr val="bg1"/>
                </a:solidFill>
                <a:latin typeface="Times New Roman" panose="02020603050405020304" pitchFamily="18" charset="0"/>
                <a:cs typeface="Times New Roman" panose="02020603050405020304" pitchFamily="18" charset="0"/>
              </a:rPr>
              <a:t>И.Муравейка</a:t>
            </a:r>
            <a:r>
              <a:rPr lang="ru-RU" sz="1600" dirty="0">
                <a:solidFill>
                  <a:schemeClr val="bg1"/>
                </a:solidFill>
                <a:latin typeface="Times New Roman" panose="02020603050405020304" pitchFamily="18" charset="0"/>
                <a:cs typeface="Times New Roman" panose="02020603050405020304" pitchFamily="18" charset="0"/>
              </a:rPr>
              <a:t> «Я сама»,</a:t>
            </a:r>
          </a:p>
          <a:p>
            <a:endParaRPr lang="ru-RU" dirty="0"/>
          </a:p>
        </p:txBody>
      </p:sp>
    </p:spTree>
    <p:extLst>
      <p:ext uri="{BB962C8B-B14F-4D97-AF65-F5344CB8AC3E}">
        <p14:creationId xmlns:p14="http://schemas.microsoft.com/office/powerpoint/2010/main" val="3587545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548680"/>
            <a:ext cx="6554867" cy="936104"/>
          </a:xfrm>
        </p:spPr>
        <p:txBody>
          <a:bodyPr>
            <a:normAutofit/>
          </a:bodyPr>
          <a:lstStyle/>
          <a:p>
            <a:pPr algn="ctr"/>
            <a:r>
              <a:rPr lang="ru-RU" sz="1800" b="1" dirty="0">
                <a:solidFill>
                  <a:schemeClr val="bg1"/>
                </a:solidFill>
                <a:latin typeface="Times New Roman" panose="02020603050405020304" pitchFamily="18" charset="0"/>
                <a:cs typeface="Times New Roman" panose="02020603050405020304" pitchFamily="18" charset="0"/>
              </a:rPr>
              <a:t>Навыки мытья рук и умывание</a:t>
            </a:r>
          </a:p>
        </p:txBody>
      </p:sp>
      <p:sp>
        <p:nvSpPr>
          <p:cNvPr id="3" name="Объект 2"/>
          <p:cNvSpPr>
            <a:spLocks noGrp="1"/>
          </p:cNvSpPr>
          <p:nvPr>
            <p:ph idx="1"/>
          </p:nvPr>
        </p:nvSpPr>
        <p:spPr>
          <a:xfrm>
            <a:off x="827584" y="1844824"/>
            <a:ext cx="6554867" cy="4176464"/>
          </a:xfrm>
        </p:spPr>
        <p:txBody>
          <a:bodyPr>
            <a:normAutofit/>
          </a:bodyPr>
          <a:lstStyle/>
          <a:p>
            <a:r>
              <a:rPr lang="ru-RU" sz="1700" dirty="0">
                <a:solidFill>
                  <a:schemeClr val="bg1"/>
                </a:solidFill>
                <a:latin typeface="Times New Roman" panose="02020603050405020304" pitchFamily="18" charset="0"/>
                <a:cs typeface="Times New Roman" panose="02020603050405020304" pitchFamily="18" charset="0"/>
              </a:rPr>
              <a:t>Рассматривание картинок «Дети моют руки»</a:t>
            </a:r>
          </a:p>
          <a:p>
            <a:r>
              <a:rPr lang="ru-RU" sz="1700" dirty="0">
                <a:solidFill>
                  <a:schemeClr val="bg1"/>
                </a:solidFill>
                <a:latin typeface="Times New Roman" panose="02020603050405020304" pitchFamily="18" charset="0"/>
                <a:cs typeface="Times New Roman" panose="02020603050405020304" pitchFamily="18" charset="0"/>
              </a:rPr>
              <a:t> «Мама моет дочку». Беседа по ним.</a:t>
            </a:r>
          </a:p>
          <a:p>
            <a:r>
              <a:rPr lang="ru-RU" sz="1700" dirty="0">
                <a:solidFill>
                  <a:schemeClr val="bg1"/>
                </a:solidFill>
                <a:latin typeface="Times New Roman" panose="02020603050405020304" pitchFamily="18" charset="0"/>
                <a:cs typeface="Times New Roman" panose="02020603050405020304" pitchFamily="18" charset="0"/>
              </a:rPr>
              <a:t>Рассматривание картинок «Девочка чумазая», </a:t>
            </a:r>
          </a:p>
          <a:p>
            <a:r>
              <a:rPr lang="ru-RU" sz="1700" dirty="0">
                <a:solidFill>
                  <a:schemeClr val="bg1"/>
                </a:solidFill>
                <a:latin typeface="Times New Roman" panose="02020603050405020304" pitchFamily="18" charset="0"/>
                <a:cs typeface="Times New Roman" panose="02020603050405020304" pitchFamily="18" charset="0"/>
              </a:rPr>
              <a:t>«Девочка аккуратная»</a:t>
            </a:r>
          </a:p>
          <a:p>
            <a:r>
              <a:rPr lang="ru-RU" sz="1700" dirty="0">
                <a:solidFill>
                  <a:schemeClr val="bg1"/>
                </a:solidFill>
                <a:latin typeface="Times New Roman" panose="02020603050405020304" pitchFamily="18" charset="0"/>
                <a:cs typeface="Times New Roman" panose="02020603050405020304" pitchFamily="18" charset="0"/>
              </a:rPr>
              <a:t>Чтение </a:t>
            </a:r>
            <a:r>
              <a:rPr lang="ru-RU" sz="1700" dirty="0" err="1">
                <a:solidFill>
                  <a:schemeClr val="bg1"/>
                </a:solidFill>
                <a:latin typeface="Times New Roman" panose="02020603050405020304" pitchFamily="18" charset="0"/>
                <a:cs typeface="Times New Roman" panose="02020603050405020304" pitchFamily="18" charset="0"/>
              </a:rPr>
              <a:t>потешки</a:t>
            </a:r>
            <a:r>
              <a:rPr lang="ru-RU" sz="1700" dirty="0">
                <a:solidFill>
                  <a:schemeClr val="bg1"/>
                </a:solidFill>
                <a:latin typeface="Times New Roman" panose="02020603050405020304" pitchFamily="18" charset="0"/>
                <a:cs typeface="Times New Roman" panose="02020603050405020304" pitchFamily="18" charset="0"/>
              </a:rPr>
              <a:t> «Водичка, водичка…»</a:t>
            </a:r>
          </a:p>
          <a:p>
            <a:r>
              <a:rPr lang="ru-RU" sz="1700" dirty="0" err="1">
                <a:solidFill>
                  <a:schemeClr val="bg1"/>
                </a:solidFill>
                <a:latin typeface="Times New Roman" panose="02020603050405020304" pitchFamily="18" charset="0"/>
                <a:cs typeface="Times New Roman" panose="02020603050405020304" pitchFamily="18" charset="0"/>
              </a:rPr>
              <a:t>К.Чуковский</a:t>
            </a:r>
            <a:r>
              <a:rPr lang="ru-RU" sz="1700" dirty="0">
                <a:solidFill>
                  <a:schemeClr val="bg1"/>
                </a:solidFill>
                <a:latin typeface="Times New Roman" panose="02020603050405020304" pitchFamily="18" charset="0"/>
                <a:cs typeface="Times New Roman" panose="02020603050405020304" pitchFamily="18" charset="0"/>
              </a:rPr>
              <a:t> «</a:t>
            </a:r>
            <a:r>
              <a:rPr lang="ru-RU" sz="1700" dirty="0" err="1">
                <a:solidFill>
                  <a:schemeClr val="bg1"/>
                </a:solidFill>
                <a:latin typeface="Times New Roman" panose="02020603050405020304" pitchFamily="18" charset="0"/>
                <a:cs typeface="Times New Roman" panose="02020603050405020304" pitchFamily="18" charset="0"/>
              </a:rPr>
              <a:t>Мойдодыр</a:t>
            </a:r>
            <a:r>
              <a:rPr lang="ru-RU" sz="1700" dirty="0">
                <a:solidFill>
                  <a:schemeClr val="bg1"/>
                </a:solidFill>
                <a:latin typeface="Times New Roman" panose="02020603050405020304" pitchFamily="18" charset="0"/>
                <a:cs typeface="Times New Roman" panose="02020603050405020304" pitchFamily="18" charset="0"/>
              </a:rPr>
              <a:t>»</a:t>
            </a:r>
          </a:p>
          <a:p>
            <a:r>
              <a:rPr lang="ru-RU" sz="1700" dirty="0">
                <a:solidFill>
                  <a:schemeClr val="bg1"/>
                </a:solidFill>
                <a:latin typeface="Times New Roman" panose="02020603050405020304" pitchFamily="18" charset="0"/>
                <a:cs typeface="Times New Roman" panose="02020603050405020304" pitchFamily="18" charset="0"/>
              </a:rPr>
              <a:t>Е. Благинина «Аленушка»</a:t>
            </a:r>
          </a:p>
          <a:p>
            <a:r>
              <a:rPr lang="ru-RU" sz="1700" dirty="0" err="1">
                <a:solidFill>
                  <a:schemeClr val="bg1"/>
                </a:solidFill>
                <a:latin typeface="Times New Roman" panose="02020603050405020304" pitchFamily="18" charset="0"/>
                <a:cs typeface="Times New Roman" panose="02020603050405020304" pitchFamily="18" charset="0"/>
              </a:rPr>
              <a:t>С.Капутикян</a:t>
            </a:r>
            <a:r>
              <a:rPr lang="ru-RU" sz="1700" dirty="0">
                <a:solidFill>
                  <a:schemeClr val="bg1"/>
                </a:solidFill>
                <a:latin typeface="Times New Roman" panose="02020603050405020304" pitchFamily="18" charset="0"/>
                <a:cs typeface="Times New Roman" panose="02020603050405020304" pitchFamily="18" charset="0"/>
              </a:rPr>
              <a:t> «Хлюп-хлюп»</a:t>
            </a:r>
          </a:p>
          <a:p>
            <a:r>
              <a:rPr lang="ru-RU" sz="1700" dirty="0" err="1">
                <a:solidFill>
                  <a:schemeClr val="bg1"/>
                </a:solidFill>
                <a:latin typeface="Times New Roman" panose="02020603050405020304" pitchFamily="18" charset="0"/>
                <a:cs typeface="Times New Roman" panose="02020603050405020304" pitchFamily="18" charset="0"/>
              </a:rPr>
              <a:t>Г.Лагздынь</a:t>
            </a:r>
            <a:r>
              <a:rPr lang="ru-RU" sz="1700" dirty="0">
                <a:solidFill>
                  <a:schemeClr val="bg1"/>
                </a:solidFill>
                <a:latin typeface="Times New Roman" panose="02020603050405020304" pitchFamily="18" charset="0"/>
                <a:cs typeface="Times New Roman" panose="02020603050405020304" pitchFamily="18" charset="0"/>
              </a:rPr>
              <a:t> «Лапки</a:t>
            </a:r>
          </a:p>
          <a:p>
            <a:endParaRPr lang="ru-RU" dirty="0"/>
          </a:p>
        </p:txBody>
      </p:sp>
    </p:spTree>
    <p:extLst>
      <p:ext uri="{BB962C8B-B14F-4D97-AF65-F5344CB8AC3E}">
        <p14:creationId xmlns:p14="http://schemas.microsoft.com/office/powerpoint/2010/main" val="1751505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924028" y="707149"/>
            <a:ext cx="6554867" cy="1524000"/>
          </a:xfrm>
        </p:spPr>
        <p:txBody>
          <a:bodyPr>
            <a:normAutofit/>
          </a:bodyPr>
          <a:lstStyle/>
          <a:p>
            <a:r>
              <a:rPr lang="ru-RU" sz="1800" b="1" dirty="0">
                <a:solidFill>
                  <a:schemeClr val="bg1"/>
                </a:solidFill>
                <a:latin typeface="Times New Roman" panose="02020603050405020304" pitchFamily="18" charset="0"/>
                <a:cs typeface="Times New Roman" panose="02020603050405020304" pitchFamily="18" charset="0"/>
              </a:rPr>
              <a:t>Воспитание гигиенических навыков включает широкий круг задач, и для их успешного решения рекомендуется использовать целый ряд педагогических методов с учетом возраста детей:</a:t>
            </a:r>
          </a:p>
        </p:txBody>
      </p:sp>
      <p:sp>
        <p:nvSpPr>
          <p:cNvPr id="3" name="Содержимое 2"/>
          <p:cNvSpPr>
            <a:spLocks noGrp="1"/>
          </p:cNvSpPr>
          <p:nvPr>
            <p:ph idx="1"/>
          </p:nvPr>
        </p:nvSpPr>
        <p:spPr>
          <a:xfrm>
            <a:off x="924028" y="2800366"/>
            <a:ext cx="6554867" cy="3767670"/>
          </a:xfrm>
        </p:spPr>
        <p:txBody>
          <a:bodyPr>
            <a:normAutofit/>
          </a:bodyPr>
          <a:lstStyle/>
          <a:p>
            <a:pPr marL="0" indent="0">
              <a:buNone/>
            </a:pPr>
            <a:endParaRPr lang="ru-RU" dirty="0"/>
          </a:p>
          <a:p>
            <a:r>
              <a:rPr lang="ru-RU" sz="1600" dirty="0">
                <a:solidFill>
                  <a:schemeClr val="bg1"/>
                </a:solidFill>
                <a:latin typeface="Times New Roman" panose="02020603050405020304" pitchFamily="18" charset="0"/>
                <a:cs typeface="Times New Roman" panose="02020603050405020304" pitchFamily="18" charset="0"/>
              </a:rPr>
              <a:t>1. Показ и объяснение. </a:t>
            </a:r>
          </a:p>
          <a:p>
            <a:r>
              <a:rPr lang="ru-RU" sz="1600" dirty="0">
                <a:solidFill>
                  <a:schemeClr val="bg1"/>
                </a:solidFill>
                <a:latin typeface="Times New Roman" panose="02020603050405020304" pitchFamily="18" charset="0"/>
                <a:cs typeface="Times New Roman" panose="02020603050405020304" pitchFamily="18" charset="0"/>
              </a:rPr>
              <a:t>2. Упражнение и контроль.</a:t>
            </a:r>
          </a:p>
          <a:p>
            <a:r>
              <a:rPr lang="ru-RU" sz="1600" dirty="0">
                <a:solidFill>
                  <a:schemeClr val="bg1"/>
                </a:solidFill>
                <a:latin typeface="Times New Roman" panose="02020603050405020304" pitchFamily="18" charset="0"/>
                <a:cs typeface="Times New Roman" panose="02020603050405020304" pitchFamily="18" charset="0"/>
              </a:rPr>
              <a:t>3. Пример взрослых.</a:t>
            </a:r>
          </a:p>
          <a:p>
            <a:r>
              <a:rPr lang="ru-RU" sz="1600" dirty="0">
                <a:solidFill>
                  <a:schemeClr val="bg1"/>
                </a:solidFill>
                <a:latin typeface="Times New Roman" panose="02020603050405020304" pitchFamily="18" charset="0"/>
                <a:cs typeface="Times New Roman" panose="02020603050405020304" pitchFamily="18" charset="0"/>
              </a:rPr>
              <a:t>4. Игровые приемы.</a:t>
            </a:r>
          </a:p>
          <a:p>
            <a:r>
              <a:rPr lang="ru-RU" sz="1600" dirty="0">
                <a:solidFill>
                  <a:schemeClr val="bg1"/>
                </a:solidFill>
                <a:latin typeface="Times New Roman" panose="02020603050405020304" pitchFamily="18" charset="0"/>
                <a:cs typeface="Times New Roman" panose="02020603050405020304" pitchFamily="18" charset="0"/>
              </a:rPr>
              <a:t>5. Использование иллюстраций, художественного слова, фольклора, книг, бесед, инсценировок.</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0543" y="2776535"/>
            <a:ext cx="2997761" cy="1907666"/>
          </a:xfrm>
          <a:prstGeom prst="rect">
            <a:avLst/>
          </a:prstGeom>
        </p:spPr>
      </p:pic>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240243"/>
            <a:ext cx="2133600" cy="21431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07704" y="1628800"/>
            <a:ext cx="5544616" cy="3970318"/>
          </a:xfrm>
          <a:prstGeom prst="rect">
            <a:avLst/>
          </a:prstGeom>
        </p:spPr>
        <p:txBody>
          <a:bodyPr wrap="square">
            <a:spAutoFit/>
          </a:bodyPr>
          <a:lstStyle/>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В процессе повседневной работы с детьми необходимо стремиться к тому, чтобы выполнение правил личной гигиены стало для них естественным, а гигиенические навыки совершенствовались. Поэтому  необходимо выделить понятия </a:t>
            </a:r>
            <a:r>
              <a:rPr lang="ru-RU" sz="1400" b="1" dirty="0">
                <a:solidFill>
                  <a:prstClr val="black"/>
                </a:solidFill>
                <a:latin typeface="Times New Roman" pitchFamily="18" charset="0"/>
                <a:ea typeface="Calibri" pitchFamily="34" charset="0"/>
                <a:cs typeface="Times New Roman" pitchFamily="18" charset="0"/>
              </a:rPr>
              <a:t>«умения» и «навык»</a:t>
            </a:r>
            <a:r>
              <a:rPr lang="ru-RU" sz="1400" dirty="0">
                <a:solidFill>
                  <a:prstClr val="black"/>
                </a:solidFill>
                <a:latin typeface="Times New Roman" pitchFamily="18" charset="0"/>
                <a:ea typeface="Calibri" pitchFamily="34" charset="0"/>
                <a:cs typeface="Times New Roman" pitchFamily="18" charset="0"/>
              </a:rPr>
              <a:t>. </a:t>
            </a:r>
          </a:p>
          <a:p>
            <a:pPr lvl="0" indent="450850" algn="just" eaLnBrk="0" fontAlgn="base" hangingPunct="0">
              <a:spcBef>
                <a:spcPct val="0"/>
              </a:spcBef>
              <a:spcAft>
                <a:spcPct val="0"/>
              </a:spcAft>
            </a:pPr>
            <a:r>
              <a:rPr lang="ru-RU" sz="1400" b="1" dirty="0">
                <a:solidFill>
                  <a:prstClr val="black"/>
                </a:solidFill>
                <a:latin typeface="Times New Roman" pitchFamily="18" charset="0"/>
                <a:ea typeface="Calibri" pitchFamily="34" charset="0"/>
                <a:cs typeface="Times New Roman" pitchFamily="18" charset="0"/>
              </a:rPr>
              <a:t>Умения</a:t>
            </a:r>
            <a:r>
              <a:rPr lang="ru-RU" sz="1400" dirty="0">
                <a:solidFill>
                  <a:prstClr val="black"/>
                </a:solidFill>
                <a:latin typeface="Times New Roman" pitchFamily="18" charset="0"/>
                <a:ea typeface="Calibri" pitchFamily="34" charset="0"/>
                <a:cs typeface="Times New Roman" pitchFamily="18" charset="0"/>
              </a:rPr>
              <a:t> - это сформированная у ребенка способность совершать определенные действия на основе полученных знаний. </a:t>
            </a:r>
          </a:p>
          <a:p>
            <a:pPr lvl="0" indent="450850" algn="just" eaLnBrk="0" fontAlgn="base" hangingPunct="0">
              <a:spcBef>
                <a:spcPct val="0"/>
              </a:spcBef>
              <a:spcAft>
                <a:spcPct val="0"/>
              </a:spcAft>
            </a:pPr>
            <a:r>
              <a:rPr lang="ru-RU" sz="1400" b="1" dirty="0">
                <a:solidFill>
                  <a:prstClr val="black"/>
                </a:solidFill>
                <a:latin typeface="Times New Roman" pitchFamily="18" charset="0"/>
                <a:ea typeface="Calibri" pitchFamily="34" charset="0"/>
                <a:cs typeface="Times New Roman" pitchFamily="18" charset="0"/>
              </a:rPr>
              <a:t>Навык</a:t>
            </a:r>
            <a:r>
              <a:rPr lang="ru-RU" sz="1400" dirty="0">
                <a:solidFill>
                  <a:prstClr val="black"/>
                </a:solidFill>
                <a:latin typeface="Times New Roman" pitchFamily="18" charset="0"/>
                <a:ea typeface="Calibri" pitchFamily="34" charset="0"/>
                <a:cs typeface="Times New Roman" pitchFamily="18" charset="0"/>
              </a:rPr>
              <a:t> -  это автоматизированное действие, формируемое в результате многократных повторений и упражнений. Переход навыка в привычку достигается систематическим повторением его при определённых одинаковых или сходных условиях. </a:t>
            </a: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Привычки в отличие от навыков создают не только возможность выполнения того или иного действия, а обеспечивают сам факт его осуществления. </a:t>
            </a: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Навык, ставший потребностью - это привычка. Привычки, приобретённые ребёнком, сохраняются длительное время и становятся, как гласит народная мудрость, второй натурой. Приобретённые привычки становятся устойчивыми и трудно поддаются перевоспитанию.</a:t>
            </a:r>
            <a:endParaRPr lang="ru-RU" sz="1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148873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548680"/>
            <a:ext cx="7855024" cy="1222648"/>
          </a:xfrm>
        </p:spPr>
        <p:txBody>
          <a:bodyPr>
            <a:normAutofit/>
          </a:bodyPr>
          <a:lstStyle/>
          <a:p>
            <a:r>
              <a:rPr lang="ru-RU" sz="2000" dirty="0">
                <a:solidFill>
                  <a:schemeClr val="bg1"/>
                </a:solidFill>
                <a:latin typeface="Times New Roman" panose="02020603050405020304" pitchFamily="18" charset="0"/>
                <a:cs typeface="Times New Roman" panose="02020603050405020304" pitchFamily="18" charset="0"/>
              </a:rPr>
              <a:t>Методы формирования культурно-гигиенических навыков дошкольников раннего возраста</a:t>
            </a:r>
            <a:br>
              <a:rPr lang="ru-RU" sz="2000" dirty="0">
                <a:solidFill>
                  <a:schemeClr val="bg1"/>
                </a:solidFill>
                <a:latin typeface="Times New Roman" panose="02020603050405020304" pitchFamily="18" charset="0"/>
                <a:cs typeface="Times New Roman" panose="02020603050405020304" pitchFamily="18" charset="0"/>
              </a:rPr>
            </a:br>
            <a:r>
              <a:rPr lang="ru-RU" sz="2000" dirty="0">
                <a:solidFill>
                  <a:schemeClr val="bg1"/>
                </a:solidFill>
                <a:latin typeface="Times New Roman" panose="02020603050405020304" pitchFamily="18" charset="0"/>
                <a:cs typeface="Times New Roman" panose="02020603050405020304" pitchFamily="18" charset="0"/>
              </a:rPr>
              <a:t>                                   I группа методов</a:t>
            </a:r>
            <a:r>
              <a:rPr lang="ru-RU" sz="1600" dirty="0">
                <a:latin typeface="Times New Roman" panose="02020603050405020304" pitchFamily="18" charset="0"/>
                <a:cs typeface="Times New Roman" panose="02020603050405020304" pitchFamily="18" charset="0"/>
              </a:rPr>
              <a:t>   </a:t>
            </a:r>
          </a:p>
        </p:txBody>
      </p:sp>
      <p:sp>
        <p:nvSpPr>
          <p:cNvPr id="3" name="Содержимое 2"/>
          <p:cNvSpPr>
            <a:spLocks noGrp="1"/>
          </p:cNvSpPr>
          <p:nvPr>
            <p:ph idx="1"/>
          </p:nvPr>
        </p:nvSpPr>
        <p:spPr>
          <a:xfrm>
            <a:off x="1043608" y="2060848"/>
            <a:ext cx="6554867" cy="3767670"/>
          </a:xfrm>
        </p:spPr>
        <p:txBody>
          <a:bodyPr>
            <a:noAutofit/>
          </a:bodyPr>
          <a:lstStyle/>
          <a:p>
            <a:pPr marL="0" indent="0">
              <a:buNone/>
            </a:pPr>
            <a:r>
              <a:rPr lang="ru-RU" sz="1600" dirty="0">
                <a:latin typeface="Times New Roman" panose="02020603050405020304" pitchFamily="18" charset="0"/>
                <a:cs typeface="Times New Roman" panose="02020603050405020304" pitchFamily="18" charset="0"/>
              </a:rPr>
              <a:t>       </a:t>
            </a:r>
          </a:p>
          <a:p>
            <a:r>
              <a:rPr lang="ru-RU" sz="1600" dirty="0">
                <a:solidFill>
                  <a:schemeClr val="bg1"/>
                </a:solidFill>
                <a:latin typeface="Times New Roman" panose="02020603050405020304" pitchFamily="18" charset="0"/>
                <a:cs typeface="Times New Roman" panose="02020603050405020304" pitchFamily="18" charset="0"/>
              </a:rPr>
              <a:t>Обеспечить создание у детей практического опыта общественного поведения    </a:t>
            </a:r>
          </a:p>
          <a:p>
            <a:r>
              <a:rPr lang="ru-RU" sz="1600" dirty="0">
                <a:solidFill>
                  <a:schemeClr val="bg1"/>
                </a:solidFill>
                <a:latin typeface="Times New Roman" panose="02020603050405020304" pitchFamily="18" charset="0"/>
                <a:cs typeface="Times New Roman" panose="02020603050405020304" pitchFamily="18" charset="0"/>
              </a:rPr>
              <a:t>− Показ действия.</a:t>
            </a:r>
          </a:p>
          <a:p>
            <a:r>
              <a:rPr lang="ru-RU" sz="1600" dirty="0">
                <a:solidFill>
                  <a:schemeClr val="bg1"/>
                </a:solidFill>
                <a:latin typeface="Times New Roman" panose="02020603050405020304" pitchFamily="18" charset="0"/>
                <a:cs typeface="Times New Roman" panose="02020603050405020304" pitchFamily="18" charset="0"/>
              </a:rPr>
              <a:t> − Пример взрослого или других детей (деятельность подражания).</a:t>
            </a:r>
          </a:p>
          <a:p>
            <a:r>
              <a:rPr lang="ru-RU" sz="1600" dirty="0">
                <a:solidFill>
                  <a:schemeClr val="bg1"/>
                </a:solidFill>
                <a:latin typeface="Times New Roman" panose="02020603050405020304" pitchFamily="18" charset="0"/>
                <a:cs typeface="Times New Roman" panose="02020603050405020304" pitchFamily="18" charset="0"/>
              </a:rPr>
              <a:t>− Метод приучения (систематические упражнения).</a:t>
            </a:r>
          </a:p>
          <a:p>
            <a:r>
              <a:rPr lang="ru-RU" sz="1600" dirty="0">
                <a:solidFill>
                  <a:schemeClr val="bg1"/>
                </a:solidFill>
                <a:latin typeface="Times New Roman" panose="02020603050405020304" pitchFamily="18" charset="0"/>
                <a:cs typeface="Times New Roman" panose="02020603050405020304" pitchFamily="18" charset="0"/>
              </a:rPr>
              <a:t>− Целенаправленное наблюдение (питает детский опыт, исподволь формирует отношение к наблюдаемому и положительно влияет на формирование навыка).</a:t>
            </a:r>
          </a:p>
          <a:p>
            <a:r>
              <a:rPr lang="ru-RU" sz="1600" dirty="0">
                <a:solidFill>
                  <a:schemeClr val="bg1"/>
                </a:solidFill>
                <a:latin typeface="Times New Roman" panose="02020603050405020304" pitchFamily="18" charset="0"/>
                <a:cs typeface="Times New Roman" panose="02020603050405020304" pitchFamily="18" charset="0"/>
              </a:rPr>
              <a:t>− Метод игры (даёт возможность самостоятельно, свободно использовать полученные знания, навыки в процессе игры с куклой – одеть куклу, умыть и т.д.)</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5034" y="332656"/>
            <a:ext cx="6554867" cy="1524000"/>
          </a:xfrm>
        </p:spPr>
        <p:txBody>
          <a:bodyPr/>
          <a:lstStyle/>
          <a:p>
            <a:pPr algn="ctr"/>
            <a:r>
              <a:rPr lang="en-US" dirty="0">
                <a:solidFill>
                  <a:schemeClr val="bg1"/>
                </a:solidFill>
              </a:rPr>
              <a:t>II </a:t>
            </a:r>
            <a:r>
              <a:rPr lang="ru-RU" dirty="0">
                <a:solidFill>
                  <a:schemeClr val="bg1"/>
                </a:solidFill>
              </a:rPr>
              <a:t>группа методов</a:t>
            </a:r>
          </a:p>
        </p:txBody>
      </p:sp>
      <p:sp>
        <p:nvSpPr>
          <p:cNvPr id="3" name="Объект 2"/>
          <p:cNvSpPr>
            <a:spLocks noGrp="1"/>
          </p:cNvSpPr>
          <p:nvPr>
            <p:ph idx="1"/>
          </p:nvPr>
        </p:nvSpPr>
        <p:spPr>
          <a:xfrm>
            <a:off x="1043608" y="2132856"/>
            <a:ext cx="6554867" cy="4191744"/>
          </a:xfrm>
        </p:spPr>
        <p:txBody>
          <a:bodyPr>
            <a:normAutofit/>
          </a:bodyPr>
          <a:lstStyle/>
          <a:p>
            <a:pPr marL="0" indent="0">
              <a:buNone/>
            </a:pPr>
            <a:r>
              <a:rPr lang="ru-RU" sz="1600" dirty="0">
                <a:latin typeface="Times New Roman" panose="02020603050405020304" pitchFamily="18" charset="0"/>
                <a:cs typeface="Times New Roman" panose="02020603050405020304" pitchFamily="18" charset="0"/>
              </a:rPr>
              <a:t>         </a:t>
            </a:r>
          </a:p>
          <a:p>
            <a:r>
              <a:rPr lang="ru-RU" sz="1600" dirty="0">
                <a:latin typeface="Times New Roman" panose="02020603050405020304" pitchFamily="18" charset="0"/>
                <a:cs typeface="Times New Roman" panose="02020603050405020304" pitchFamily="18" charset="0"/>
              </a:rPr>
              <a:t>Формирование эмоционального отношения к процессу самообслуживания           </a:t>
            </a:r>
          </a:p>
          <a:p>
            <a:r>
              <a:rPr lang="ru-RU" sz="1600" dirty="0">
                <a:latin typeface="Times New Roman" panose="02020603050405020304" pitchFamily="18" charset="0"/>
                <a:cs typeface="Times New Roman" panose="02020603050405020304" pitchFamily="18" charset="0"/>
              </a:rPr>
              <a:t>− Использование литературных произведений, малых форм фольклорного жанра: песенок, </a:t>
            </a:r>
            <a:r>
              <a:rPr lang="ru-RU" sz="1600" dirty="0" err="1">
                <a:latin typeface="Times New Roman" panose="02020603050405020304" pitchFamily="18" charset="0"/>
                <a:cs typeface="Times New Roman" panose="02020603050405020304" pitchFamily="18" charset="0"/>
              </a:rPr>
              <a:t>потешек</a:t>
            </a:r>
            <a:r>
              <a:rPr lang="ru-RU" sz="1600" dirty="0">
                <a:latin typeface="Times New Roman" panose="02020603050405020304" pitchFamily="18" charset="0"/>
                <a:cs typeface="Times New Roman" panose="02020603050405020304" pitchFamily="18" charset="0"/>
              </a:rPr>
              <a:t>.</a:t>
            </a:r>
          </a:p>
          <a:p>
            <a:r>
              <a:rPr lang="ru-RU" sz="1600" dirty="0">
                <a:latin typeface="Times New Roman" panose="02020603050405020304" pitchFamily="18" charset="0"/>
                <a:cs typeface="Times New Roman" panose="02020603050405020304" pitchFamily="18" charset="0"/>
              </a:rPr>
              <a:t> − Рассматривание иллюстраций, картин (« Дети моют руки», « Дети обедают» и т.д.).</a:t>
            </a:r>
          </a:p>
          <a:p>
            <a:r>
              <a:rPr lang="ru-RU" sz="1600" dirty="0">
                <a:latin typeface="Times New Roman" panose="02020603050405020304" pitchFamily="18" charset="0"/>
                <a:cs typeface="Times New Roman" panose="02020603050405020304" pitchFamily="18" charset="0"/>
              </a:rPr>
              <a:t> − Вопросы к детям, побуждающие к решению проблемы («Кукла Катя испачкалась, что делать?»)</a:t>
            </a:r>
          </a:p>
          <a:p>
            <a:r>
              <a:rPr lang="ru-RU" sz="1600" dirty="0">
                <a:latin typeface="Times New Roman" panose="02020603050405020304" pitchFamily="18" charset="0"/>
                <a:cs typeface="Times New Roman" panose="02020603050405020304" pitchFamily="18" charset="0"/>
              </a:rPr>
              <a:t>Метод показа</a:t>
            </a:r>
          </a:p>
          <a:p>
            <a:r>
              <a:rPr lang="ru-RU" sz="1600" dirty="0">
                <a:latin typeface="Times New Roman" panose="02020603050405020304" pitchFamily="18" charset="0"/>
                <a:cs typeface="Times New Roman" panose="02020603050405020304" pitchFamily="18" charset="0"/>
              </a:rPr>
              <a:t>Метод практического действия (упражнения)</a:t>
            </a:r>
          </a:p>
          <a:p>
            <a:endParaRPr lang="ru-RU" sz="16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340070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059121"/>
            <a:ext cx="4572000" cy="4739759"/>
          </a:xfrm>
          <a:prstGeom prst="rect">
            <a:avLst/>
          </a:prstGeom>
        </p:spPr>
        <p:txBody>
          <a:bodyPr>
            <a:spAutoFit/>
          </a:bodyPr>
          <a:lstStyle/>
          <a:p>
            <a:pPr lvl="0" indent="450850" algn="ctr" fontAlgn="base">
              <a:spcBef>
                <a:spcPct val="0"/>
              </a:spcBef>
              <a:spcAft>
                <a:spcPct val="0"/>
              </a:spcAft>
            </a:pPr>
            <a:r>
              <a:rPr lang="ru-RU" b="1" dirty="0">
                <a:solidFill>
                  <a:prstClr val="black"/>
                </a:solidFill>
                <a:latin typeface="Times New Roman" pitchFamily="18" charset="0"/>
                <a:ea typeface="Calibri" pitchFamily="34" charset="0"/>
                <a:cs typeface="Times New Roman" pitchFamily="18" charset="0"/>
              </a:rPr>
              <a:t>Формирование культурно-гигиенических навыков</a:t>
            </a:r>
          </a:p>
          <a:p>
            <a:pPr lvl="0" indent="450850" algn="ctr" fontAlgn="base">
              <a:spcBef>
                <a:spcPct val="0"/>
              </a:spcBef>
              <a:spcAft>
                <a:spcPct val="0"/>
              </a:spcAft>
            </a:pP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К числу основных условий успешного формирования культурно-гигиенических навыков относятся рационально организованная обстановка, четкий режим дня и руководство взрослых. </a:t>
            </a: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Под рационально организованной обстановкой понимается наличие чистого, достаточно просторного помещения с необходимым оборудованием, обеспечивающим проведение всех режимных элементов (умывание, питание, сон, занятия и игры).</a:t>
            </a: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Режим дня обеспечивает ежедневное повторение гигиенических процедур в одно и тоже время - это способствует постепенному формированию навыков и привычек культуры поведения. Формирование их происходит в игровой, трудовой, образовательной и в самостоятельной деятельности. Ежедневно повторяясь, режим дня приучает организм ребенка к определенному ритму, обеспечивает смену деятельности, тем самым предохраняя нервную систему детей от переутомления.</a:t>
            </a:r>
            <a:endParaRPr lang="ru-RU" sz="1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267975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332656"/>
            <a:ext cx="5328592" cy="6463308"/>
          </a:xfrm>
          <a:prstGeom prst="rect">
            <a:avLst/>
          </a:prstGeom>
        </p:spPr>
        <p:txBody>
          <a:bodyPr wrap="square">
            <a:spAutoFit/>
          </a:bodyPr>
          <a:lstStyle/>
          <a:p>
            <a:pPr lvl="0" indent="450850" algn="ctr" fontAlgn="base">
              <a:spcBef>
                <a:spcPct val="0"/>
              </a:spcBef>
              <a:spcAft>
                <a:spcPct val="0"/>
              </a:spcAft>
            </a:pPr>
            <a:r>
              <a:rPr lang="ru-RU" b="1" dirty="0">
                <a:solidFill>
                  <a:prstClr val="black"/>
                </a:solidFill>
                <a:latin typeface="Times New Roman" pitchFamily="18" charset="0"/>
                <a:ea typeface="Calibri" pitchFamily="34" charset="0"/>
                <a:cs typeface="Times New Roman" pitchFamily="18" charset="0"/>
              </a:rPr>
              <a:t>Гигиенические навыки по соблюдению чистоты тела</a:t>
            </a:r>
          </a:p>
          <a:p>
            <a:pPr lvl="0" indent="450850" algn="ctr" fontAlgn="base">
              <a:spcBef>
                <a:spcPct val="0"/>
              </a:spcBef>
              <a:spcAft>
                <a:spcPct val="0"/>
              </a:spcAft>
            </a:pP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В процессе повседневной работы с детьми необходимо стремиться к тому, чтобы выполнение правил личной гигиены стало для них естественным, а гигиенические навыки с возрастом постоянно совершенствовались. В начале детей приучают к выполнению элементарных правил: мыть руки перед едой, после пользования туалетом, игры, прогулки и т.д. Ребенку старше двух лет прививают привычку полоскать рот питьевой водой после приема пищи, предварительно научив его этому. Дети среднего и старшего дошкольного возраста более осознанно должны относиться к выполнению правил личной гигиены: самостоятельно мыть руки с мылом, намыливая их до образования пены и насухо их вытирать, пользоваться индивидуальным полотенцем, расческой, стаканом для полоскания рта, следить, чтобы все вещи содержались в чистоте.</a:t>
            </a:r>
          </a:p>
          <a:p>
            <a:pPr lvl="0" indent="450850" algn="just" eaLnBrk="0" fontAlgn="base" hangingPunct="0">
              <a:spcBef>
                <a:spcPct val="0"/>
              </a:spcBef>
              <a:spcAft>
                <a:spcPct val="0"/>
              </a:spcAft>
            </a:pP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cs typeface="Times New Roman" pitchFamily="18" charset="0"/>
              </a:rPr>
              <a:t>«Сделай лодочку»                          </a:t>
            </a:r>
          </a:p>
          <a:p>
            <a:pPr lvl="0" indent="450850" algn="just" eaLnBrk="0" fontAlgn="base" hangingPunct="0">
              <a:spcBef>
                <a:spcPct val="0"/>
              </a:spcBef>
              <a:spcAft>
                <a:spcPct val="0"/>
              </a:spcAft>
            </a:pPr>
            <a:r>
              <a:rPr lang="ru-RU" sz="1400" dirty="0">
                <a:solidFill>
                  <a:prstClr val="black"/>
                </a:solidFill>
                <a:latin typeface="Times New Roman" pitchFamily="18" charset="0"/>
                <a:cs typeface="Times New Roman" pitchFamily="18" charset="0"/>
              </a:rPr>
              <a:t>«Мыльные перчатки»</a:t>
            </a:r>
          </a:p>
          <a:p>
            <a:pPr lvl="0" indent="450850" algn="just" eaLnBrk="0" fontAlgn="base" hangingPunct="0">
              <a:spcBef>
                <a:spcPct val="0"/>
              </a:spcBef>
              <a:spcAft>
                <a:spcPct val="0"/>
              </a:spcAft>
            </a:pPr>
            <a:r>
              <a:rPr lang="ru-RU" sz="1400" dirty="0">
                <a:solidFill>
                  <a:prstClr val="black"/>
                </a:solidFill>
                <a:latin typeface="Times New Roman" pitchFamily="18" charset="0"/>
                <a:cs typeface="Times New Roman" pitchFamily="18" charset="0"/>
              </a:rPr>
              <a:t>Игры: «Водичка-водичка»</a:t>
            </a:r>
          </a:p>
          <a:p>
            <a:pPr lvl="0" indent="450850" algn="just" eaLnBrk="0" fontAlgn="base" hangingPunct="0">
              <a:spcBef>
                <a:spcPct val="0"/>
              </a:spcBef>
              <a:spcAft>
                <a:spcPct val="0"/>
              </a:spcAft>
            </a:pP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cs typeface="Times New Roman" pitchFamily="18" charset="0"/>
              </a:rPr>
              <a:t>                                                       Чистая водичка</a:t>
            </a:r>
          </a:p>
          <a:p>
            <a:pPr lvl="0" indent="450850" algn="just" eaLnBrk="0" fontAlgn="base" hangingPunct="0">
              <a:spcBef>
                <a:spcPct val="0"/>
              </a:spcBef>
              <a:spcAft>
                <a:spcPct val="0"/>
              </a:spcAft>
            </a:pPr>
            <a:r>
              <a:rPr lang="ru-RU" sz="1400" dirty="0">
                <a:solidFill>
                  <a:prstClr val="black"/>
                </a:solidFill>
                <a:latin typeface="Times New Roman" pitchFamily="18" charset="0"/>
                <a:cs typeface="Times New Roman" pitchFamily="18" charset="0"/>
              </a:rPr>
              <a:t>                                                        Моет Вове личико,</a:t>
            </a:r>
          </a:p>
          <a:p>
            <a:pPr lvl="0" indent="450850" algn="just" eaLnBrk="0" fontAlgn="base" hangingPunct="0">
              <a:spcBef>
                <a:spcPct val="0"/>
              </a:spcBef>
              <a:spcAft>
                <a:spcPct val="0"/>
              </a:spcAft>
            </a:pPr>
            <a:r>
              <a:rPr lang="ru-RU" sz="1400" dirty="0">
                <a:solidFill>
                  <a:prstClr val="black"/>
                </a:solidFill>
                <a:latin typeface="Times New Roman" pitchFamily="18" charset="0"/>
                <a:cs typeface="Times New Roman" pitchFamily="18" charset="0"/>
              </a:rPr>
              <a:t>                                                        Танечке ладошки, </a:t>
            </a:r>
          </a:p>
          <a:p>
            <a:pPr lvl="0" indent="450850" algn="just" eaLnBrk="0" fontAlgn="base" hangingPunct="0">
              <a:spcBef>
                <a:spcPct val="0"/>
              </a:spcBef>
              <a:spcAft>
                <a:spcPct val="0"/>
              </a:spcAft>
            </a:pPr>
            <a:r>
              <a:rPr lang="ru-RU" sz="1400" dirty="0">
                <a:solidFill>
                  <a:prstClr val="black"/>
                </a:solidFill>
                <a:latin typeface="Times New Roman" pitchFamily="18" charset="0"/>
                <a:cs typeface="Times New Roman" pitchFamily="18" charset="0"/>
              </a:rPr>
              <a:t>                                                        Пальчики Антошке</a:t>
            </a:r>
          </a:p>
          <a:p>
            <a:pPr lvl="0" indent="450850" algn="just" eaLnBrk="0" fontAlgn="base" hangingPunct="0">
              <a:spcBef>
                <a:spcPct val="0"/>
              </a:spcBef>
              <a:spcAft>
                <a:spcPct val="0"/>
              </a:spcAft>
            </a:pP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endParaRPr lang="ru-RU" sz="1400" dirty="0">
              <a:solidFill>
                <a:prstClr val="black"/>
              </a:solidFill>
              <a:latin typeface="Times New Roman" pitchFamily="18" charset="0"/>
              <a:cs typeface="Times New Roman"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548680"/>
            <a:ext cx="2520280" cy="3380979"/>
          </a:xfrm>
          <a:prstGeom prst="rect">
            <a:avLst/>
          </a:prstGeom>
        </p:spPr>
      </p:pic>
    </p:spTree>
    <p:extLst>
      <p:ext uri="{BB962C8B-B14F-4D97-AF65-F5344CB8AC3E}">
        <p14:creationId xmlns:p14="http://schemas.microsoft.com/office/powerpoint/2010/main" val="2866894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124744"/>
            <a:ext cx="4572000" cy="4370427"/>
          </a:xfrm>
          <a:prstGeom prst="rect">
            <a:avLst/>
          </a:prstGeom>
        </p:spPr>
        <p:txBody>
          <a:bodyPr>
            <a:spAutoFit/>
          </a:bodyPr>
          <a:lstStyle/>
          <a:p>
            <a:pPr lvl="0" indent="450850" algn="ctr" fontAlgn="base">
              <a:spcBef>
                <a:spcPct val="0"/>
              </a:spcBef>
              <a:spcAft>
                <a:spcPct val="0"/>
              </a:spcAft>
            </a:pPr>
            <a:r>
              <a:rPr lang="ru-RU" b="1" dirty="0">
                <a:solidFill>
                  <a:prstClr val="black"/>
                </a:solidFill>
                <a:latin typeface="Times New Roman" pitchFamily="18" charset="0"/>
                <a:ea typeface="Calibri" pitchFamily="34" charset="0"/>
                <a:cs typeface="Times New Roman" pitchFamily="18" charset="0"/>
              </a:rPr>
              <a:t>Культура еды</a:t>
            </a:r>
          </a:p>
          <a:p>
            <a:pPr lvl="0" indent="450850" algn="ctr" fontAlgn="base">
              <a:spcBef>
                <a:spcPct val="0"/>
              </a:spcBef>
              <a:spcAft>
                <a:spcPct val="0"/>
              </a:spcAft>
            </a:pPr>
            <a:endParaRPr lang="ru-RU" b="1" dirty="0">
              <a:solidFill>
                <a:prstClr val="black"/>
              </a:solidFill>
              <a:latin typeface="Times New Roman" pitchFamily="18" charset="0"/>
              <a:cs typeface="Times New Roman" pitchFamily="18" charset="0"/>
            </a:endParaRPr>
          </a:p>
          <a:p>
            <a:pPr lvl="0" indent="450850" algn="ctr" fontAlgn="base">
              <a:spcBef>
                <a:spcPct val="0"/>
              </a:spcBef>
              <a:spcAft>
                <a:spcPct val="0"/>
              </a:spcAft>
            </a:pPr>
            <a:endParaRPr lang="ru-RU"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Гигиеническое воспитание и обучение неразрывно связано с воспитанием культурного поведения. С самого младшего возраста детей приучают правильно сидеть за столом во время еды, аккуратно есть, тщательно, бесшумно пережевывать пищу, уметь пользоваться столовыми приборами, салфеткой. Детям, которые дежурят по столовой, нужно не только уметь правильно накрыть стол и ставить посуду, но и твердо усвоить, что, перед тем как приступить к выполнению своих обязанностей, необходимо тщательно помыть руки с мылом, привести себя в порядок, причесаться.</a:t>
            </a:r>
          </a:p>
          <a:p>
            <a:pPr lvl="0" indent="450850" algn="just" eaLnBrk="0" fontAlgn="base" hangingPunct="0">
              <a:spcBef>
                <a:spcPct val="0"/>
              </a:spcBef>
              <a:spcAft>
                <a:spcPct val="0"/>
              </a:spcAft>
            </a:pPr>
            <a:endParaRPr lang="ru-RU" sz="1400" dirty="0">
              <a:solidFill>
                <a:prstClr val="black"/>
              </a:solidFill>
              <a:latin typeface="Times New Roman" pitchFamily="18" charset="0"/>
              <a:cs typeface="Times New Roman" pitchFamily="18" charset="0"/>
            </a:endParaRPr>
          </a:p>
          <a:p>
            <a:pPr lvl="0" indent="450850" algn="just" eaLnBrk="0" fontAlgn="base" hangingPunct="0">
              <a:spcBef>
                <a:spcPct val="0"/>
              </a:spcBef>
              <a:spcAft>
                <a:spcPct val="0"/>
              </a:spcAft>
            </a:pPr>
            <a:r>
              <a:rPr lang="ru-RU" sz="1400" dirty="0">
                <a:solidFill>
                  <a:prstClr val="black"/>
                </a:solidFill>
                <a:latin typeface="Times New Roman" pitchFamily="18" charset="0"/>
                <a:ea typeface="Calibri" pitchFamily="34" charset="0"/>
                <a:cs typeface="Times New Roman" pitchFamily="18" charset="0"/>
              </a:rPr>
              <a:t>Культуру еды часто относят к гигиеническим навыкам, но она имеет этический аспект - ведь поведение за столом основывается на уважении к сидящим рядом, а также к тем, кто приготовил пищу</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4168" y="692696"/>
            <a:ext cx="2232248" cy="2520280"/>
          </a:xfrm>
          <a:prstGeom prst="rect">
            <a:avLst/>
          </a:prstGeom>
        </p:spPr>
      </p:pic>
    </p:spTree>
    <p:extLst>
      <p:ext uri="{BB962C8B-B14F-4D97-AF65-F5344CB8AC3E}">
        <p14:creationId xmlns:p14="http://schemas.microsoft.com/office/powerpoint/2010/main" val="2223160360"/>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423</TotalTime>
  <Words>1650</Words>
  <Application>Microsoft Office PowerPoint</Application>
  <PresentationFormat>Экран (4:3)</PresentationFormat>
  <Paragraphs>167</Paragraphs>
  <Slides>22</Slides>
  <Notes>3</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22</vt:i4>
      </vt:variant>
    </vt:vector>
  </HeadingPairs>
  <TitlesOfParts>
    <vt:vector size="28" baseType="lpstr">
      <vt:lpstr>Arial</vt:lpstr>
      <vt:lpstr>Calibri</vt:lpstr>
      <vt:lpstr>Century Gothic</vt:lpstr>
      <vt:lpstr>Times New Roman</vt:lpstr>
      <vt:lpstr>Wingdings 3</vt:lpstr>
      <vt:lpstr>Сектор</vt:lpstr>
      <vt:lpstr>Гигиеническое воспитание дошкольника: методические приемы</vt:lpstr>
      <vt:lpstr>Презентация PowerPoint</vt:lpstr>
      <vt:lpstr>Воспитание гигиенических навыков включает широкий круг задач, и для их успешного решения рекомендуется использовать целый ряд педагогических методов с учетом возраста детей:</vt:lpstr>
      <vt:lpstr>Презентация PowerPoint</vt:lpstr>
      <vt:lpstr>Методы формирования культурно-гигиенических навыков дошкольников раннего возраста                                    I группа методов   </vt:lpstr>
      <vt:lpstr>II группа методов</vt:lpstr>
      <vt:lpstr>Презентация PowerPoint</vt:lpstr>
      <vt:lpstr>Презентация PowerPoint</vt:lpstr>
      <vt:lpstr>Презентация PowerPoint</vt:lpstr>
      <vt:lpstr> </vt:lpstr>
      <vt:lpstr>Презентация PowerPoint</vt:lpstr>
      <vt:lpstr>Навыки опрятной одежды </vt:lpstr>
      <vt:lpstr>Самостоятельная деятельность детей</vt:lpstr>
      <vt:lpstr>Презентация PowerPoint</vt:lpstr>
      <vt:lpstr> Сюжетные игры  </vt:lpstr>
      <vt:lpstr>Презентация PowerPoint</vt:lpstr>
      <vt:lpstr>Презентация PowerPoint</vt:lpstr>
      <vt:lpstr>пРИЛОЖЕНИЕ</vt:lpstr>
      <vt:lpstr>Навыки самообслуживания.  Одевание-раздевание </vt:lpstr>
      <vt:lpstr>Навыки культуры еды и поведение за столом</vt:lpstr>
      <vt:lpstr> Навыки Осамообслуживания Одевание-раздевание </vt:lpstr>
      <vt:lpstr>Навыки мытья рук и умывание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«Маски на лице и в жизни»</dc:title>
  <dc:creator>SkynetSoft</dc:creator>
  <cp:lastModifiedBy>Ольга</cp:lastModifiedBy>
  <cp:revision>48</cp:revision>
  <dcterms:created xsi:type="dcterms:W3CDTF">2017-01-02T19:10:25Z</dcterms:created>
  <dcterms:modified xsi:type="dcterms:W3CDTF">2021-04-11T20:45:42Z</dcterms:modified>
</cp:coreProperties>
</file>