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5"/>
  </p:notesMasterIdLst>
  <p:handoutMasterIdLst>
    <p:handoutMasterId r:id="rId26"/>
  </p:handoutMasterIdLst>
  <p:sldIdLst>
    <p:sldId id="315" r:id="rId2"/>
    <p:sldId id="256" r:id="rId3"/>
    <p:sldId id="299" r:id="rId4"/>
    <p:sldId id="257" r:id="rId5"/>
    <p:sldId id="259" r:id="rId6"/>
    <p:sldId id="298" r:id="rId7"/>
    <p:sldId id="306" r:id="rId8"/>
    <p:sldId id="309" r:id="rId9"/>
    <p:sldId id="258" r:id="rId10"/>
    <p:sldId id="308" r:id="rId11"/>
    <p:sldId id="310" r:id="rId12"/>
    <p:sldId id="260" r:id="rId13"/>
    <p:sldId id="300" r:id="rId14"/>
    <p:sldId id="313" r:id="rId15"/>
    <p:sldId id="314" r:id="rId16"/>
    <p:sldId id="261" r:id="rId17"/>
    <p:sldId id="303" r:id="rId18"/>
    <p:sldId id="265" r:id="rId19"/>
    <p:sldId id="302" r:id="rId20"/>
    <p:sldId id="291" r:id="rId21"/>
    <p:sldId id="293" r:id="rId22"/>
    <p:sldId id="307" r:id="rId23"/>
    <p:sldId id="31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645A4C-E91F-44AD-9D3B-DC31B067FA5A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9E5E8C-0902-4D07-A113-BE8846B9B0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47079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4B0BFC-5183-4DF5-BD10-1AEAF536F2B2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EC3A4D-BBF6-4F1D-B8AD-CC4C778768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728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C3A4D-BBF6-4F1D-B8AD-CC4C778768E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D4BDB8-38D0-4291-9E48-AD37C0BF1C71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C28374D-2164-4FD0-AC71-3EC0EC0D4E7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3183" y="0"/>
            <a:ext cx="8950817" cy="1751527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                </a:t>
            </a:r>
            <a:r>
              <a:rPr lang="ru-RU" sz="3200" b="1" u="sng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>
                <a:solidFill>
                  <a:srgbClr val="FF0000"/>
                </a:solidFill>
              </a:rPr>
              <a:t/>
            </a:r>
            <a:br>
              <a:rPr lang="ru-RU" sz="3200" b="1" i="1" dirty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r>
              <a:rPr lang="ru-RU" sz="3200" b="1" i="1" dirty="0" smtClean="0">
                <a:solidFill>
                  <a:srgbClr val="FF0000"/>
                </a:solidFill>
              </a:rPr>
              <a:t>       </a:t>
            </a:r>
            <a:r>
              <a:rPr lang="ru-RU" sz="2800" b="1" dirty="0" smtClean="0">
                <a:solidFill>
                  <a:srgbClr val="FF0000"/>
                </a:solidFill>
              </a:rPr>
              <a:t>Составьте </a:t>
            </a:r>
            <a:r>
              <a:rPr lang="ru-RU" sz="2800" b="1" dirty="0">
                <a:solidFill>
                  <a:srgbClr val="FF0000"/>
                </a:solidFill>
              </a:rPr>
              <a:t>из этих слов предложение, меняя </a:t>
            </a:r>
            <a:r>
              <a:rPr lang="ru-RU" sz="2800" b="1" dirty="0" smtClean="0">
                <a:solidFill>
                  <a:srgbClr val="FF0000"/>
                </a:solidFill>
              </a:rPr>
              <a:t>порядок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и </a:t>
            </a:r>
            <a:r>
              <a:rPr lang="ru-RU" sz="2800" b="1" dirty="0">
                <a:solidFill>
                  <a:srgbClr val="FF0000"/>
                </a:solidFill>
              </a:rPr>
              <a:t>форму слов. </a:t>
            </a:r>
            <a:r>
              <a:rPr lang="ru-RU" sz="2800" b="1" dirty="0" smtClean="0">
                <a:solidFill>
                  <a:srgbClr val="FF0000"/>
                </a:solidFill>
              </a:rPr>
              <a:t>Запишите </a:t>
            </a:r>
            <a:r>
              <a:rPr lang="ru-RU" sz="2800" b="1" dirty="0">
                <a:solidFill>
                  <a:srgbClr val="FF0000"/>
                </a:solidFill>
              </a:rPr>
              <a:t>его</a:t>
            </a:r>
            <a:r>
              <a:rPr lang="ru-RU" sz="2800" b="1" dirty="0" smtClean="0">
                <a:solidFill>
                  <a:srgbClr val="FF0000"/>
                </a:solidFill>
              </a:rPr>
              <a:t>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4781" y="3087754"/>
            <a:ext cx="8167620" cy="608482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chemeClr val="tx2">
                    <a:lumMod val="25000"/>
                  </a:schemeClr>
                </a:solidFill>
              </a:rPr>
              <a:t>Месяц, блестит, звезда, а, горит, в, лоб, коса, под.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30310" y="6065949"/>
            <a:ext cx="67034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i="1" dirty="0" smtClean="0">
                <a:solidFill>
                  <a:srgbClr val="FF0000"/>
                </a:solidFill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</a:rPr>
              <a:t>Составьте схему этого предложения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175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29642" cy="136759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Самостоятельная работа №2</a:t>
            </a:r>
            <a:br>
              <a:rPr lang="ru-RU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Вставить пропущенные буквы. Подчеркнуть  грамматические основы.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2285992"/>
            <a:ext cx="821537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Однажды  </a:t>
            </a:r>
            <a:r>
              <a:rPr lang="ru-RU" sz="2800" dirty="0" err="1" smtClean="0"/>
              <a:t>з_мой</a:t>
            </a:r>
            <a:r>
              <a:rPr lang="ru-RU" sz="2800" dirty="0" smtClean="0"/>
              <a:t> мы отправились в лес. В </a:t>
            </a:r>
            <a:r>
              <a:rPr lang="ru-RU" sz="2800" dirty="0" err="1" smtClean="0"/>
              <a:t>с_сновом</a:t>
            </a:r>
            <a:r>
              <a:rPr lang="ru-RU" sz="2800" dirty="0" smtClean="0"/>
              <a:t> бору было тихо.  Все было </a:t>
            </a:r>
            <a:r>
              <a:rPr lang="ru-RU" sz="2800" dirty="0" err="1" smtClean="0"/>
              <a:t>п_крыто</a:t>
            </a:r>
            <a:r>
              <a:rPr lang="ru-RU" sz="2800" dirty="0" smtClean="0"/>
              <a:t> белым снегом. В свежем воздухе </a:t>
            </a:r>
            <a:r>
              <a:rPr lang="ru-RU" sz="2800" dirty="0" err="1" smtClean="0"/>
              <a:t>н_сились</a:t>
            </a:r>
            <a:r>
              <a:rPr lang="ru-RU" sz="2800" dirty="0" smtClean="0"/>
              <a:t> мелкие пушинки. Кудрявые </a:t>
            </a:r>
            <a:r>
              <a:rPr lang="ru-RU" sz="2800" dirty="0" smtClean="0"/>
              <a:t>ветки </a:t>
            </a:r>
            <a:r>
              <a:rPr lang="ru-RU" sz="2800" dirty="0" smtClean="0"/>
              <a:t>украсились нежным </a:t>
            </a:r>
            <a:r>
              <a:rPr lang="ru-RU" sz="2800" dirty="0" smtClean="0"/>
              <a:t>ин…ем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 №2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000240"/>
            <a:ext cx="8286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Однажды  </a:t>
            </a:r>
            <a:r>
              <a:rPr lang="ru-RU" sz="3200" dirty="0" err="1" smtClean="0"/>
              <a:t>з</a:t>
            </a:r>
            <a:r>
              <a:rPr lang="ru-RU" sz="3200" b="1" dirty="0" err="1" smtClean="0"/>
              <a:t>И</a:t>
            </a:r>
            <a:r>
              <a:rPr lang="ru-RU" sz="3200" dirty="0" err="1" smtClean="0"/>
              <a:t>мой</a:t>
            </a:r>
            <a:r>
              <a:rPr lang="ru-RU" sz="3200" dirty="0" smtClean="0"/>
              <a:t> мы отправились в лес. В </a:t>
            </a:r>
            <a:r>
              <a:rPr lang="ru-RU" sz="3200" dirty="0" err="1" smtClean="0"/>
              <a:t>с</a:t>
            </a:r>
            <a:r>
              <a:rPr lang="ru-RU" sz="3200" b="1" dirty="0" err="1" smtClean="0"/>
              <a:t>О</a:t>
            </a:r>
            <a:r>
              <a:rPr lang="ru-RU" sz="3200" dirty="0" err="1" smtClean="0"/>
              <a:t>сновом</a:t>
            </a:r>
            <a:r>
              <a:rPr lang="ru-RU" sz="3200" dirty="0" smtClean="0"/>
              <a:t> бору было тихо.  Все было </a:t>
            </a:r>
            <a:r>
              <a:rPr lang="ru-RU" sz="3200" dirty="0" err="1" smtClean="0"/>
              <a:t>п</a:t>
            </a:r>
            <a:r>
              <a:rPr lang="ru-RU" sz="3200" b="1" dirty="0" err="1" smtClean="0"/>
              <a:t>О</a:t>
            </a:r>
            <a:r>
              <a:rPr lang="ru-RU" sz="3200" dirty="0" err="1" smtClean="0"/>
              <a:t>крыто</a:t>
            </a:r>
            <a:r>
              <a:rPr lang="ru-RU" sz="3200" dirty="0" smtClean="0"/>
              <a:t> белым снегом. В свежем воздухе </a:t>
            </a:r>
            <a:r>
              <a:rPr lang="ru-RU" sz="3200" dirty="0" err="1" smtClean="0"/>
              <a:t>н</a:t>
            </a:r>
            <a:r>
              <a:rPr lang="ru-RU" sz="3200" b="1" dirty="0" err="1" smtClean="0"/>
              <a:t>О</a:t>
            </a:r>
            <a:r>
              <a:rPr lang="ru-RU" sz="3200" dirty="0" err="1" smtClean="0"/>
              <a:t>сились</a:t>
            </a:r>
            <a:r>
              <a:rPr lang="ru-RU" sz="3200" dirty="0" smtClean="0"/>
              <a:t> мелкие пушинки. Кудрявые ветки украсились нежным </a:t>
            </a:r>
            <a:r>
              <a:rPr lang="ru-RU" sz="3200" dirty="0" err="1" smtClean="0"/>
              <a:t>инЕем</a:t>
            </a:r>
            <a:r>
              <a:rPr lang="ru-RU" sz="3200" dirty="0" smtClean="0"/>
              <a:t>. </a:t>
            </a:r>
            <a:endParaRPr lang="ru-RU" sz="32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4572000" y="2492896"/>
            <a:ext cx="23042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644008" y="2564904"/>
            <a:ext cx="223224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3851920" y="2492896"/>
            <a:ext cx="57606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491880" y="2996952"/>
            <a:ext cx="1800200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491880" y="3068960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5580112" y="2996952"/>
            <a:ext cx="57606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372200" y="2996952"/>
            <a:ext cx="86409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6372200" y="3068960"/>
            <a:ext cx="86409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39552" y="3501008"/>
            <a:ext cx="16561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39552" y="3573016"/>
            <a:ext cx="16561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39552" y="3933056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39552" y="4005064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3923928" y="3933056"/>
            <a:ext cx="16561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39552" y="4437112"/>
            <a:ext cx="1080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1763688" y="4437112"/>
            <a:ext cx="20162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1691680" y="4509120"/>
            <a:ext cx="208823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572560" cy="1643074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Указать главные члены предложения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643314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5720" y="1500174"/>
            <a:ext cx="864399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dirty="0" smtClean="0"/>
              <a:t>Красивы сосны в зимнем наряде!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 Входят семь богатырей.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Перед закатом набежало над лесом облако 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Тонок лед на реке.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Всплакнула осень маленьким дождем.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572560" cy="1643074"/>
          </a:xfrm>
        </p:spPr>
        <p:txBody>
          <a:bodyPr>
            <a:normAutofit fontScale="90000"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Указать главные члены предложения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643314"/>
            <a:ext cx="80010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1571612"/>
            <a:ext cx="8786842" cy="3693319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6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Красивы</a:t>
            </a:r>
            <a:r>
              <a:rPr lang="ru-RU" sz="3600" dirty="0" smtClean="0"/>
              <a:t> </a:t>
            </a:r>
            <a:r>
              <a:rPr lang="ru-RU" sz="3600" u="sng" dirty="0" smtClean="0"/>
              <a:t>сосны </a:t>
            </a:r>
            <a:r>
              <a:rPr lang="ru-RU" sz="3600" dirty="0" smtClean="0"/>
              <a:t>в зимнем наряде!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 </a:t>
            </a:r>
            <a:r>
              <a:rPr lang="ru-RU" sz="3600" u="sng" dirty="0" smtClean="0"/>
              <a:t>Входят</a:t>
            </a:r>
            <a:r>
              <a:rPr lang="ru-RU" sz="3600" dirty="0" smtClean="0"/>
              <a:t> </a:t>
            </a:r>
            <a:r>
              <a:rPr lang="ru-RU" sz="3600" u="sng" dirty="0" smtClean="0"/>
              <a:t>семь богатырей.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smtClean="0"/>
              <a:t>Перед закатом </a:t>
            </a:r>
            <a:r>
              <a:rPr lang="ru-RU" sz="3600" u="sng" dirty="0" smtClean="0"/>
              <a:t>набежало</a:t>
            </a:r>
            <a:r>
              <a:rPr lang="ru-RU" sz="3600" dirty="0" smtClean="0"/>
              <a:t> над лесом </a:t>
            </a:r>
            <a:r>
              <a:rPr lang="ru-RU" sz="3600" u="sng" dirty="0" smtClean="0"/>
              <a:t>облако .</a:t>
            </a:r>
          </a:p>
          <a:p>
            <a:pPr>
              <a:buFont typeface="Wingdings" pitchFamily="2" charset="2"/>
              <a:buChar char="v"/>
            </a:pPr>
            <a:r>
              <a:rPr lang="ru-RU" sz="3600" u="sng" dirty="0" smtClean="0"/>
              <a:t>Тонок </a:t>
            </a:r>
            <a:r>
              <a:rPr lang="ru-RU" sz="3600" dirty="0" smtClean="0"/>
              <a:t> </a:t>
            </a:r>
            <a:r>
              <a:rPr lang="ru-RU" sz="3600" u="sng" dirty="0" smtClean="0"/>
              <a:t>лед </a:t>
            </a:r>
            <a:r>
              <a:rPr lang="ru-RU" sz="3600" dirty="0" smtClean="0"/>
              <a:t>на реке.</a:t>
            </a:r>
          </a:p>
          <a:p>
            <a:pPr>
              <a:buFont typeface="Wingdings" pitchFamily="2" charset="2"/>
              <a:buChar char="v"/>
            </a:pPr>
            <a:r>
              <a:rPr lang="ru-RU" sz="3600" u="sng" dirty="0" smtClean="0"/>
              <a:t>Всплакнула</a:t>
            </a:r>
            <a:r>
              <a:rPr lang="ru-RU" sz="3600" dirty="0" smtClean="0"/>
              <a:t> </a:t>
            </a:r>
            <a:r>
              <a:rPr lang="ru-RU" sz="3600" u="sng" dirty="0" smtClean="0"/>
              <a:t>осень</a:t>
            </a:r>
            <a:r>
              <a:rPr lang="ru-RU" sz="3600" dirty="0" smtClean="0"/>
              <a:t> маленьким дождем.</a:t>
            </a:r>
          </a:p>
          <a:p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99592" y="2204864"/>
            <a:ext cx="1857388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928662" y="2714620"/>
            <a:ext cx="1285884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995936" y="3284984"/>
            <a:ext cx="192882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857224" y="4357694"/>
            <a:ext cx="121444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85786" y="5011588"/>
            <a:ext cx="242889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6824" y="94670"/>
            <a:ext cx="8281114" cy="1325563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             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Самостоятельная </a:t>
            </a:r>
            <a:r>
              <a:rPr lang="ru-RU" sz="3600" b="1" i="1" u="sng" dirty="0">
                <a:solidFill>
                  <a:srgbClr val="FF0000"/>
                </a:solidFill>
              </a:rPr>
              <a:t>работа № </a:t>
            </a:r>
            <a:r>
              <a:rPr lang="ru-RU" sz="3600" b="1" i="1" u="sng" dirty="0" smtClean="0">
                <a:solidFill>
                  <a:srgbClr val="FF0000"/>
                </a:solidFill>
              </a:rPr>
              <a:t>3</a:t>
            </a:r>
            <a:r>
              <a:rPr lang="ru-RU" sz="3600" b="1" i="1" u="sng" dirty="0" smtClean="0">
                <a:solidFill>
                  <a:srgbClr val="FF0000"/>
                </a:solidFill>
              </a:rPr>
              <a:t/>
            </a:r>
            <a:br>
              <a:rPr lang="ru-RU" sz="3600" b="1" i="1" u="sng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</a:t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              «</a:t>
            </a:r>
            <a:r>
              <a:rPr lang="ru-RU" sz="3600" b="1" i="1" dirty="0">
                <a:solidFill>
                  <a:srgbClr val="FF0000"/>
                </a:solidFill>
              </a:rPr>
              <a:t>Установи соответствие»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271457534"/>
              </p:ext>
            </p:extLst>
          </p:nvPr>
        </p:nvGraphicFramePr>
        <p:xfrm>
          <a:off x="628649" y="1690691"/>
          <a:ext cx="7886702" cy="5090739"/>
        </p:xfrm>
        <a:graphic>
          <a:graphicData uri="http://schemas.openxmlformats.org/drawingml/2006/table">
            <a:tbl>
              <a:tblPr firstRow="1" bandRow="1"/>
              <a:tblGrid>
                <a:gridCol w="3943351"/>
                <a:gridCol w="3943351"/>
              </a:tblGrid>
              <a:tr h="7080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 Подлежащее и 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сказуемое- это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А. разговор двух или нескольких лиц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</a:tr>
              <a:tr h="8080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 Сочетание слов, связанных по смыслу и грамматически- это 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Б. называется побудительным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  <a:tr h="70803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 Предложение, содержащее побуждение к действию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В. 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главные </a:t>
                      </a: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члены предложения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</a:tr>
              <a:tr h="10246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4. Предложение, в котором, кроме главных членов, есть второстепенные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словосочетание 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  <a:tr h="10246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5. Однородные члены </a:t>
                      </a:r>
                      <a:r>
                        <a:rPr lang="ru-RU" sz="20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предложения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Д. отвечают на один и тот же вопрос, относятся к одному и тому же члену предложения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FE9"/>
                    </a:solidFill>
                  </a:tcPr>
                </a:tc>
              </a:tr>
              <a:tr h="6555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 Диалог- это 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Е. называется распространенным </a:t>
                      </a:r>
                      <a:endParaRPr lang="ru-RU" sz="2000" dirty="0">
                        <a:solidFill>
                          <a:schemeClr val="bg2">
                            <a:lumMod val="2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DC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43641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0"/>
            <a:ext cx="7886700" cy="811369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</a:t>
            </a:r>
            <a:r>
              <a:rPr lang="ru-RU" b="1" u="sng" dirty="0" smtClean="0">
                <a:solidFill>
                  <a:srgbClr val="FF0000"/>
                </a:solidFill>
              </a:rPr>
              <a:t>Проверь себя.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28650" y="1268760"/>
            <a:ext cx="7886699" cy="511997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7" name="Прямая со стрелкой 6"/>
          <p:cNvCxnSpPr/>
          <p:nvPr/>
        </p:nvCxnSpPr>
        <p:spPr>
          <a:xfrm>
            <a:off x="4198513" y="1880315"/>
            <a:ext cx="476518" cy="12621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082603" y="2691685"/>
            <a:ext cx="592428" cy="11333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696237" y="2498501"/>
            <a:ext cx="978794" cy="1068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825025" y="4198513"/>
            <a:ext cx="850006" cy="177728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3296992" y="5009882"/>
            <a:ext cx="1378039" cy="1288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2331076" y="1764406"/>
            <a:ext cx="2343955" cy="43916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29285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736"/>
            <a:ext cx="8591552" cy="2000264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Расставьте предложения в правильном порядке , чтобы получился текст.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0" y="2333685"/>
            <a:ext cx="87154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 это белка!</a:t>
            </a:r>
          </a:p>
          <a:p>
            <a:r>
              <a:rPr lang="ru-RU" sz="4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sz="4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Вдруг на одном бревне появился рыжий зверек.</a:t>
            </a:r>
          </a:p>
          <a:p>
            <a:r>
              <a:rPr lang="ru-RU" sz="4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4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она очутилась в городе?</a:t>
            </a:r>
          </a:p>
          <a:p>
            <a:r>
              <a:rPr lang="ru-RU" sz="4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4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городе Орле рабочие пилили толстые бревна доски.</a:t>
            </a:r>
            <a:endParaRPr lang="ru-RU" sz="48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736"/>
            <a:ext cx="8591552" cy="2000264"/>
          </a:xfrm>
        </p:spPr>
        <p:txBody>
          <a:bodyPr>
            <a:normAutofit fontScale="90000"/>
          </a:bodyPr>
          <a:lstStyle/>
          <a:p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Расставьте предложения в правильном порядке , чтобы получился текст.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0" y="2333685"/>
            <a:ext cx="87154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А. </a:t>
            </a:r>
            <a:r>
              <a:rPr lang="ru-RU" sz="48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 это белка!</a:t>
            </a:r>
          </a:p>
          <a:p>
            <a:r>
              <a:rPr lang="ru-RU" sz="4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Б. </a:t>
            </a:r>
            <a:r>
              <a:rPr lang="ru-RU" sz="4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Вдруг на одном бревне появился рыжий зверек.</a:t>
            </a:r>
          </a:p>
          <a:p>
            <a:r>
              <a:rPr lang="ru-RU" sz="4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В.</a:t>
            </a:r>
            <a:r>
              <a:rPr lang="ru-RU" sz="4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Как она очутилась в городе?</a:t>
            </a:r>
          </a:p>
          <a:p>
            <a:r>
              <a:rPr lang="ru-RU" sz="4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48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городе Орле рабочие пилили толстые бревна доски</a:t>
            </a:r>
            <a:r>
              <a:rPr lang="ru-RU" sz="48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.(ГБАВ)</a:t>
            </a:r>
            <a:endParaRPr lang="ru-RU" sz="48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642937"/>
          </a:xfrm>
        </p:spPr>
        <p:txBody>
          <a:bodyPr>
            <a:normAutofit fontScale="90000"/>
          </a:bodyPr>
          <a:lstStyle/>
          <a:p>
            <a:pPr algn="ctr" eaLnBrk="1" hangingPunct="1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142984"/>
          <a:ext cx="6643734" cy="4749514"/>
        </p:xfrm>
        <a:graphic>
          <a:graphicData uri="http://schemas.openxmlformats.org/drawingml/2006/table">
            <a:tbl>
              <a:tblPr/>
              <a:tblGrid>
                <a:gridCol w="3357586"/>
                <a:gridCol w="3286148"/>
              </a:tblGrid>
              <a:tr h="2974996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В первом предложении подчеркнуть грамматическую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основу.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ru-RU" sz="2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3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Подчеркните</a:t>
                      </a:r>
                      <a:r>
                        <a:rPr lang="ru-RU" sz="32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подлежащее, которое выражено местоимением</a:t>
                      </a:r>
                      <a:endParaRPr lang="ru-RU" sz="32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0019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8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aseline="0" dirty="0" smtClean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Во 2 предложении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2800" baseline="0" dirty="0" smtClean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найдите наречие и выделите окончание</a:t>
                      </a:r>
                      <a:r>
                        <a:rPr lang="ru-RU" sz="2800" baseline="0" dirty="0" smtClean="0">
                          <a:latin typeface="Calibri"/>
                          <a:ea typeface="Calibri"/>
                          <a:cs typeface="Times New Roman"/>
                        </a:rPr>
                        <a:t>.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642937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 себя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764704"/>
          <a:ext cx="6643734" cy="5830726"/>
        </p:xfrm>
        <a:graphic>
          <a:graphicData uri="http://schemas.openxmlformats.org/drawingml/2006/table">
            <a:tbl>
              <a:tblPr/>
              <a:tblGrid>
                <a:gridCol w="3643338"/>
                <a:gridCol w="3000396"/>
              </a:tblGrid>
              <a:tr h="2996086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В первом предложении подчеркнуть грамматическую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основу.</a:t>
                      </a:r>
                      <a:r>
                        <a:rPr lang="ru-RU" sz="28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(рабочие пилили)</a:t>
                      </a:r>
                      <a:endParaRPr lang="ru-RU" sz="2800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32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Подчеркните</a:t>
                      </a:r>
                      <a:r>
                        <a:rPr lang="ru-RU" sz="32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Calibri"/>
                          <a:ea typeface="Calibri"/>
                          <a:cs typeface="Times New Roman"/>
                        </a:rPr>
                        <a:t>  подлежащее, которое выражено местоимением </a:t>
                      </a:r>
                      <a:r>
                        <a:rPr lang="ru-RU" sz="3200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(Она)</a:t>
                      </a:r>
                      <a:endParaRPr lang="ru-RU" sz="32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25400" marR="254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500198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Char char="Ø"/>
                      </a:pPr>
                      <a:r>
                        <a:rPr lang="ru-RU" sz="2800" baseline="0" dirty="0" smtClean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800" baseline="0" dirty="0" smtClean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Times New Roman"/>
                        </a:rPr>
                        <a:t>Во 2 предложении</a:t>
                      </a:r>
                    </a:p>
                    <a:p>
                      <a:pPr algn="l">
                        <a:spcAft>
                          <a:spcPts val="0"/>
                        </a:spcAft>
                        <a:buFont typeface="Wingdings" pitchFamily="2" charset="2"/>
                        <a:buNone/>
                      </a:pPr>
                      <a:r>
                        <a:rPr lang="ru-RU" sz="2800" baseline="0" dirty="0" smtClean="0">
                          <a:solidFill>
                            <a:srgbClr val="7030A0"/>
                          </a:solidFill>
                          <a:latin typeface="Calibri"/>
                          <a:ea typeface="Calibri"/>
                          <a:cs typeface="Times New Roman"/>
                        </a:rPr>
                        <a:t>найдите наречие и выделите окончание.</a:t>
                      </a:r>
                      <a:r>
                        <a:rPr lang="ru-RU" sz="2800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(вдруг, окончания нет, т.к. неизменяемая часть речи)</a:t>
                      </a:r>
                      <a:endParaRPr lang="ru-RU" sz="28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5400" marR="254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57232"/>
            <a:ext cx="7851648" cy="2986094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Главные члены предложения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786322"/>
            <a:ext cx="7854696" cy="1500198"/>
          </a:xfrm>
        </p:spPr>
        <p:txBody>
          <a:bodyPr>
            <a:noAutofit/>
          </a:bodyPr>
          <a:lstStyle/>
          <a:p>
            <a:endParaRPr lang="en-US" sz="2000" i="1" dirty="0" smtClean="0"/>
          </a:p>
          <a:p>
            <a:r>
              <a:rPr lang="ru-RU" sz="2000" i="1" dirty="0" smtClean="0"/>
              <a:t>Учитель русского языка и литературы:</a:t>
            </a:r>
          </a:p>
          <a:p>
            <a:r>
              <a:rPr lang="ru-RU" sz="2000" i="1" dirty="0" smtClean="0"/>
              <a:t>Власова Оксана Николаевна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142873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Домашнее задание: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71604" y="3390896"/>
            <a:ext cx="8229600" cy="346710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ru-RU" sz="3600" b="1" dirty="0" smtClean="0">
                <a:solidFill>
                  <a:srgbClr val="FF0000"/>
                </a:solidFill>
              </a:rPr>
              <a:t>Параграф:31,32 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составить кластер «Грамматическая основа»           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85992"/>
            <a:ext cx="2428875" cy="3960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4431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dirty="0" smtClean="0">
                <a:latin typeface="Mistral" pitchFamily="66" charset="0"/>
              </a:rPr>
              <a:t>Спасибо за урок!</a:t>
            </a:r>
            <a:endParaRPr lang="ru-RU" sz="9600" dirty="0">
              <a:latin typeface="Mistral" pitchFamily="66" charset="0"/>
            </a:endParaRPr>
          </a:p>
        </p:txBody>
      </p:sp>
      <p:pic>
        <p:nvPicPr>
          <p:cNvPr id="54274" name="Picture 2" descr="красивые Анимашки, блестяшки со смыслом, гламурные Анимашки, блестяшки Салют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692696"/>
            <a:ext cx="4114800" cy="5705476"/>
          </a:xfrm>
          <a:prstGeom prst="rect">
            <a:avLst/>
          </a:prstGeom>
          <a:noFill/>
        </p:spPr>
      </p:pic>
      <p:pic>
        <p:nvPicPr>
          <p:cNvPr id="54276" name="Picture 4" descr="http://animashky.ru/flist/3dprazdnik/13/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408630"/>
            <a:ext cx="1368152" cy="2508281"/>
          </a:xfrm>
          <a:prstGeom prst="rect">
            <a:avLst/>
          </a:prstGeom>
          <a:noFill/>
        </p:spPr>
      </p:pic>
      <p:pic>
        <p:nvPicPr>
          <p:cNvPr id="54278" name="Picture 6" descr="http://animashky.ru/flist/3dprazdnik/13/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660232" y="3861048"/>
            <a:ext cx="1152127" cy="2199879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500166" y="2786058"/>
          <a:ext cx="6096000" cy="21336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400" kern="5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7" descr="186420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7554" y="4071942"/>
            <a:ext cx="2143140" cy="261514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Самостоятельная работа </a:t>
            </a:r>
            <a:r>
              <a:rPr lang="ru-RU" dirty="0" smtClean="0"/>
              <a:t>№4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rgbClr val="FF0000"/>
                </a:solidFill>
              </a:rPr>
              <a:t>К выделенным словам подберите проверочные  (письменно). Подчеркните грамматические основы.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12880"/>
            <a:ext cx="828091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Муравей сел на ветку и спасся. Она удивлена, что муравей тонет, и бросила ему ветку в ручей. Волна захлестнула его и чуть не </a:t>
            </a:r>
            <a:r>
              <a:rPr lang="ru-RU" sz="3600" b="1" i="1" dirty="0" smtClean="0">
                <a:solidFill>
                  <a:srgbClr val="7030A0"/>
                </a:solidFill>
              </a:rPr>
              <a:t>потопила</a:t>
            </a:r>
            <a:r>
              <a:rPr lang="ru-RU" sz="3600" dirty="0" smtClean="0"/>
              <a:t>. Муравей спустился к ручью, </a:t>
            </a:r>
            <a:r>
              <a:rPr lang="ru-RU" sz="3600" b="1" i="1" dirty="0" smtClean="0">
                <a:solidFill>
                  <a:srgbClr val="7030A0"/>
                </a:solidFill>
              </a:rPr>
              <a:t>захотел</a:t>
            </a:r>
            <a:r>
              <a:rPr lang="ru-RU" sz="3600" dirty="0" smtClean="0"/>
              <a:t>  напиться. Голубка </a:t>
            </a:r>
            <a:r>
              <a:rPr lang="ru-RU" sz="3600" b="1" i="1" dirty="0" smtClean="0">
                <a:solidFill>
                  <a:srgbClr val="7030A0"/>
                </a:solidFill>
              </a:rPr>
              <a:t>несла</a:t>
            </a:r>
            <a:r>
              <a:rPr lang="ru-RU" sz="3600" i="1" dirty="0" smtClean="0"/>
              <a:t> </a:t>
            </a:r>
            <a:r>
              <a:rPr lang="ru-RU" sz="3600" dirty="0" smtClean="0"/>
              <a:t>ветку.</a:t>
            </a:r>
            <a:endParaRPr lang="ru-RU" sz="3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Самостоятельная работа </a:t>
            </a:r>
            <a:r>
              <a:rPr lang="ru-RU" dirty="0" smtClean="0"/>
              <a:t>№4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340768"/>
            <a:ext cx="87154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Муравей сел на ветку и спасся. Она удивлена, что муравей тонет, и бросила </a:t>
            </a:r>
          </a:p>
          <a:p>
            <a:r>
              <a:rPr lang="ru-RU" sz="3600" dirty="0"/>
              <a:t>е</a:t>
            </a:r>
            <a:r>
              <a:rPr lang="ru-RU" sz="3600" dirty="0" smtClean="0"/>
              <a:t>му ветку в ручей. Волна захлестнула его и чуть не </a:t>
            </a:r>
            <a:r>
              <a:rPr lang="ru-RU" sz="3600" u="sng" dirty="0" smtClean="0"/>
              <a:t>потопила </a:t>
            </a:r>
            <a:r>
              <a:rPr lang="ru-RU" sz="3600" dirty="0" smtClean="0">
                <a:solidFill>
                  <a:srgbClr val="FF0000"/>
                </a:solidFill>
              </a:rPr>
              <a:t>(топит).  </a:t>
            </a:r>
            <a:r>
              <a:rPr lang="ru-RU" sz="3600" dirty="0" smtClean="0"/>
              <a:t>Муравей спустился к ручью, </a:t>
            </a:r>
            <a:r>
              <a:rPr lang="ru-RU" sz="3600" u="sng" dirty="0" smtClean="0"/>
              <a:t>захотел</a:t>
            </a:r>
            <a:r>
              <a:rPr lang="ru-RU" sz="3600" dirty="0" smtClean="0"/>
              <a:t> </a:t>
            </a:r>
            <a:r>
              <a:rPr lang="ru-RU" sz="3600" dirty="0" smtClean="0">
                <a:solidFill>
                  <a:srgbClr val="FF0000"/>
                </a:solidFill>
              </a:rPr>
              <a:t>(хочет) </a:t>
            </a:r>
            <a:r>
              <a:rPr lang="ru-RU" sz="3600" dirty="0" smtClean="0"/>
              <a:t>напиться. Голубка </a:t>
            </a:r>
            <a:r>
              <a:rPr lang="ru-RU" sz="3600" u="sng" dirty="0" smtClean="0"/>
              <a:t>несла </a:t>
            </a:r>
            <a:r>
              <a:rPr lang="ru-RU" sz="3600" dirty="0" smtClean="0">
                <a:solidFill>
                  <a:srgbClr val="FF0000"/>
                </a:solidFill>
              </a:rPr>
              <a:t>(нес)</a:t>
            </a:r>
            <a:r>
              <a:rPr lang="ru-RU" sz="3600" dirty="0" smtClean="0"/>
              <a:t>ветку.</a:t>
            </a:r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23528" y="1916832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63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Цели урока: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1" y="1428750"/>
            <a:ext cx="8072462" cy="5072084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Повторить и углубить сведения о подлежащем и сказуемом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Отрабатывать  умение находить грамматическую основу предложения.</a:t>
            </a:r>
          </a:p>
        </p:txBody>
      </p:sp>
      <p:pic>
        <p:nvPicPr>
          <p:cNvPr id="5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5125" y="2897188"/>
            <a:ext cx="2428875" cy="39608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Путешествие в королевство «Предложение»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2714620"/>
            <a:ext cx="7643834" cy="38576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rgbClr val="7030A0"/>
                </a:solidFill>
              </a:rPr>
              <a:t>Я ко всем наукам ключ имею,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7030A0"/>
                </a:solidFill>
              </a:rPr>
              <a:t>Я со всей  вселенною знаком.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7030A0"/>
                </a:solidFill>
              </a:rPr>
              <a:t>Это потому что я владею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rgbClr val="7030A0"/>
                </a:solidFill>
              </a:rPr>
              <a:t>Русским всеохватным языком.</a:t>
            </a:r>
          </a:p>
          <a:p>
            <a:pPr algn="r">
              <a:buNone/>
            </a:pPr>
            <a:r>
              <a:rPr lang="ru-RU" sz="3200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С.Данилов</a:t>
            </a:r>
            <a:endParaRPr lang="ru-RU" sz="3200" i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4" descr="dd36efffaae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36838"/>
            <a:ext cx="2428875" cy="3960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Найдите в этих предложениях</a:t>
            </a:r>
            <a:br>
              <a:rPr lang="ru-RU" dirty="0" smtClean="0"/>
            </a:br>
            <a:r>
              <a:rPr lang="ru-RU" dirty="0" smtClean="0"/>
              <a:t>грамматическую основу и выпишите ее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928802"/>
            <a:ext cx="7429520" cy="4929198"/>
          </a:xfrm>
        </p:spPr>
        <p:txBody>
          <a:bodyPr>
            <a:normAutofit lnSpcReduction="10000"/>
          </a:bodyPr>
          <a:lstStyle/>
          <a:p>
            <a:pPr marL="514350" indent="-514350" algn="just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чаще молчаливой темнота лежит.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Ночью я вышел на улицу. 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Сквозь редкий сад шумит в тумане море.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поляне росли анютины глазки.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слова, где происходит оглушение согласных.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глагол с чередующейся гласной  в корне.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Wingdings" pitchFamily="2" charset="2"/>
              <a:buChar char="v"/>
            </a:pPr>
            <a:endParaRPr lang="ru-RU" sz="3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sz="3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3248"/>
            <a:ext cx="2122221" cy="346074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85723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Найдите в этих предложениях</a:t>
            </a:r>
            <a:br>
              <a:rPr lang="ru-RU" dirty="0" smtClean="0"/>
            </a:br>
            <a:r>
              <a:rPr lang="ru-RU" dirty="0" smtClean="0"/>
              <a:t>грамматическую основу и выпишите ее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928802"/>
            <a:ext cx="7429520" cy="4929198"/>
          </a:xfrm>
        </p:spPr>
        <p:txBody>
          <a:bodyPr>
            <a:normAutofit fontScale="92500"/>
          </a:bodyPr>
          <a:lstStyle/>
          <a:p>
            <a:pPr marL="514350" indent="-514350" algn="just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чаще молчаливой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темнота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лежит.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Ночью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вышел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улицу. 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Сквозь редкий сад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шумит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тумане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море.</a:t>
            </a:r>
          </a:p>
          <a:p>
            <a:pPr marL="514350" indent="-514350" algn="just">
              <a:buFont typeface="Wingdings" pitchFamily="2" charset="2"/>
              <a:buChar char="v"/>
            </a:pP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поляне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росли</a:t>
            </a:r>
            <a:r>
              <a:rPr lang="ru-RU" sz="32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u="sng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анютины глазки.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слова, где происходит оглушение согласных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.(сквозь, редкий, сад)</a:t>
            </a:r>
          </a:p>
          <a:p>
            <a:pPr marL="514350" indent="-514350" algn="just">
              <a:buFont typeface="Wingdings" pitchFamily="2" charset="2"/>
              <a:buChar char="Ø"/>
            </a:pP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Найдите глагол с чередующейся гласной  в корне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.(росли)</a:t>
            </a:r>
          </a:p>
          <a:p>
            <a:pPr marL="514350" indent="-514350" algn="just">
              <a:buFont typeface="Wingdings" pitchFamily="2" charset="2"/>
              <a:buChar char="Ø"/>
            </a:pPr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Font typeface="Wingdings" pitchFamily="2" charset="2"/>
              <a:buChar char="v"/>
            </a:pPr>
            <a:endParaRPr lang="ru-RU" sz="3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sz="3200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just">
              <a:buNone/>
            </a:pPr>
            <a:endParaRPr lang="ru-RU" sz="32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dd36efffaa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3248"/>
            <a:ext cx="2122221" cy="3460746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6929454" y="2428868"/>
            <a:ext cx="11430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5429256" y="3571876"/>
            <a:ext cx="107157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071934" y="4071942"/>
            <a:ext cx="100013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7161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7030A0"/>
                </a:solidFill>
              </a:rPr>
              <a:t/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7030A0"/>
                </a:solidFill>
              </a:rPr>
              <a:t>Самостоятельная работа №1</a:t>
            </a:r>
            <a:br>
              <a:rPr lang="ru-RU" sz="3600" dirty="0" smtClean="0">
                <a:solidFill>
                  <a:srgbClr val="7030A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 Вставить пропущенные буквы. Раскрыть скобки. Подчеркнуть грамматические основы. </a:t>
            </a:r>
            <a:r>
              <a:rPr lang="ru-RU" dirty="0" smtClean="0">
                <a:solidFill>
                  <a:srgbClr val="7030A0"/>
                </a:solidFill>
              </a:rPr>
              <a:t/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468880"/>
            <a:ext cx="8229600" cy="4389120"/>
          </a:xfrm>
        </p:spPr>
        <p:txBody>
          <a:bodyPr/>
          <a:lstStyle/>
          <a:p>
            <a:r>
              <a:rPr lang="ru-RU" dirty="0" err="1" smtClean="0"/>
              <a:t>Взгл_ни</a:t>
            </a:r>
            <a:r>
              <a:rPr lang="ru-RU" dirty="0" smtClean="0"/>
              <a:t> в окно. </a:t>
            </a:r>
            <a:r>
              <a:rPr lang="ru-RU" dirty="0" err="1" smtClean="0"/>
              <a:t>Од_нокий</a:t>
            </a:r>
            <a:r>
              <a:rPr lang="ru-RU" dirty="0" smtClean="0"/>
              <a:t> лист кружи(</a:t>
            </a:r>
            <a:r>
              <a:rPr lang="ru-RU" dirty="0" err="1" smtClean="0"/>
              <a:t>т,ть</a:t>
            </a:r>
            <a:r>
              <a:rPr lang="ru-RU" dirty="0" smtClean="0"/>
              <a:t>)</a:t>
            </a:r>
            <a:r>
              <a:rPr lang="ru-RU" dirty="0" err="1" smtClean="0"/>
              <a:t>ся</a:t>
            </a:r>
            <a:r>
              <a:rPr lang="ru-RU" dirty="0" smtClean="0"/>
              <a:t> на </a:t>
            </a:r>
            <a:r>
              <a:rPr lang="ru-RU" dirty="0" smtClean="0"/>
              <a:t>ветке. </a:t>
            </a:r>
            <a:r>
              <a:rPr lang="ru-RU" dirty="0" smtClean="0"/>
              <a:t>И </a:t>
            </a:r>
            <a:r>
              <a:rPr lang="ru-RU" dirty="0" smtClean="0"/>
              <a:t>когда-то </a:t>
            </a:r>
            <a:r>
              <a:rPr lang="ru-RU" dirty="0" smtClean="0"/>
              <a:t>он </a:t>
            </a:r>
            <a:r>
              <a:rPr lang="ru-RU" dirty="0" err="1" smtClean="0"/>
              <a:t>с_дел</a:t>
            </a:r>
            <a:r>
              <a:rPr lang="ru-RU" dirty="0" smtClean="0"/>
              <a:t> на </a:t>
            </a:r>
            <a:r>
              <a:rPr lang="ru-RU" dirty="0" err="1" smtClean="0"/>
              <a:t>ветк</a:t>
            </a:r>
            <a:r>
              <a:rPr lang="ru-RU" dirty="0" smtClean="0"/>
              <a:t>… </a:t>
            </a:r>
            <a:r>
              <a:rPr lang="ru-RU" dirty="0" smtClean="0"/>
              <a:t>рядом с </a:t>
            </a:r>
            <a:r>
              <a:rPr lang="ru-RU" dirty="0" smtClean="0"/>
              <a:t>румяной </a:t>
            </a:r>
            <a:r>
              <a:rPr lang="ru-RU" dirty="0" smtClean="0"/>
              <a:t>вишенкой. Он </a:t>
            </a:r>
            <a:r>
              <a:rPr lang="ru-RU" dirty="0" smtClean="0"/>
              <a:t>любил ее </a:t>
            </a:r>
            <a:r>
              <a:rPr lang="ru-RU" dirty="0" smtClean="0"/>
              <a:t>всем </a:t>
            </a:r>
            <a:r>
              <a:rPr lang="ru-RU" dirty="0" smtClean="0"/>
              <a:t>сер…</a:t>
            </a:r>
            <a:r>
              <a:rPr lang="ru-RU" dirty="0" err="1" smtClean="0"/>
              <a:t>цем</a:t>
            </a:r>
            <a:r>
              <a:rPr lang="ru-RU" dirty="0" smtClean="0"/>
              <a:t>. Ветер  часто звал его </a:t>
            </a:r>
            <a:r>
              <a:rPr lang="ru-RU" dirty="0" err="1" smtClean="0"/>
              <a:t>побр_дить</a:t>
            </a:r>
            <a:r>
              <a:rPr lang="ru-RU" dirty="0" smtClean="0"/>
              <a:t> по свету. Но листик (не)соглашался. Ведь рядом (с)ним была вишенка.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Самостоятельная работа №1</a:t>
            </a:r>
            <a:br>
              <a:rPr lang="ru-RU" dirty="0" smtClean="0">
                <a:solidFill>
                  <a:srgbClr val="7030A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u="sng" dirty="0" err="1" smtClean="0"/>
              <a:t>Взгл</a:t>
            </a:r>
            <a:r>
              <a:rPr lang="ru-RU" sz="2800" u="sng" dirty="0" err="1" smtClean="0">
                <a:solidFill>
                  <a:schemeClr val="accent5">
                    <a:lumMod val="50000"/>
                  </a:schemeClr>
                </a:solidFill>
              </a:rPr>
              <a:t>Я</a:t>
            </a:r>
            <a:r>
              <a:rPr lang="ru-RU" sz="2800" u="sng" dirty="0" err="1" smtClean="0"/>
              <a:t>ни</a:t>
            </a:r>
            <a:r>
              <a:rPr lang="ru-RU" sz="2800" dirty="0" smtClean="0"/>
              <a:t> в окно. </a:t>
            </a:r>
            <a:r>
              <a:rPr lang="ru-RU" sz="2800" dirty="0" err="1" smtClean="0"/>
              <a:t>Од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И</a:t>
            </a:r>
            <a:r>
              <a:rPr lang="ru-RU" sz="2800" dirty="0" err="1" smtClean="0"/>
              <a:t>нокий</a:t>
            </a:r>
            <a:r>
              <a:rPr lang="ru-RU" sz="2800" dirty="0" smtClean="0"/>
              <a:t> лист  </a:t>
            </a:r>
            <a:r>
              <a:rPr lang="ru-RU" sz="2800" dirty="0" err="1" smtClean="0"/>
              <a:t>кружи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Т</a:t>
            </a:r>
            <a:r>
              <a:rPr lang="ru-RU" sz="2800" dirty="0" err="1" smtClean="0"/>
              <a:t>ся</a:t>
            </a:r>
            <a:r>
              <a:rPr lang="ru-RU" sz="2800" dirty="0" smtClean="0"/>
              <a:t> на ветке. </a:t>
            </a:r>
            <a:r>
              <a:rPr lang="ru-RU" sz="2800" dirty="0" smtClean="0"/>
              <a:t>И </a:t>
            </a:r>
            <a:r>
              <a:rPr lang="ru-RU" sz="2800" dirty="0" smtClean="0"/>
              <a:t>к</a:t>
            </a:r>
            <a:r>
              <a:rPr lang="ru-RU" sz="2800" dirty="0" smtClean="0"/>
              <a:t>огда-то </a:t>
            </a:r>
            <a:r>
              <a:rPr lang="ru-RU" sz="2800" dirty="0" smtClean="0"/>
              <a:t>он </a:t>
            </a:r>
            <a:r>
              <a:rPr lang="ru-RU" sz="2800" dirty="0" err="1" smtClean="0"/>
              <a:t>с</a:t>
            </a:r>
            <a:r>
              <a:rPr lang="ru-RU" sz="2800" dirty="0" err="1" smtClean="0">
                <a:solidFill>
                  <a:schemeClr val="accent4">
                    <a:lumMod val="50000"/>
                  </a:schemeClr>
                </a:solidFill>
              </a:rPr>
              <a:t>И</a:t>
            </a:r>
            <a:r>
              <a:rPr lang="ru-RU" sz="2800" dirty="0" err="1" smtClean="0"/>
              <a:t>дел</a:t>
            </a:r>
            <a:r>
              <a:rPr lang="ru-RU" sz="2800" dirty="0" smtClean="0"/>
              <a:t> на </a:t>
            </a:r>
            <a:r>
              <a:rPr lang="ru-RU" sz="2800" dirty="0" err="1" smtClean="0"/>
              <a:t>веткЕ</a:t>
            </a:r>
            <a:r>
              <a:rPr lang="ru-RU" sz="2800" dirty="0" smtClean="0"/>
              <a:t> </a:t>
            </a:r>
            <a:r>
              <a:rPr lang="ru-RU" sz="2800" dirty="0" smtClean="0"/>
              <a:t>рядом с румяной вишенкой. Он любил  ее всем </a:t>
            </a:r>
            <a:r>
              <a:rPr lang="ru-RU" sz="2800" dirty="0" err="1" smtClean="0"/>
              <a:t>серДцем</a:t>
            </a:r>
            <a:r>
              <a:rPr lang="ru-RU" sz="2800" dirty="0" smtClean="0"/>
              <a:t>. Ветер  часто звал его </a:t>
            </a:r>
            <a:r>
              <a:rPr lang="ru-RU" sz="2800" dirty="0" err="1" smtClean="0"/>
              <a:t>побр</a:t>
            </a:r>
            <a:r>
              <a:rPr lang="ru-RU" sz="2800" dirty="0" err="1" smtClean="0">
                <a:solidFill>
                  <a:schemeClr val="accent5">
                    <a:lumMod val="50000"/>
                  </a:schemeClr>
                </a:solidFill>
              </a:rPr>
              <a:t>О</a:t>
            </a:r>
            <a:r>
              <a:rPr lang="ru-RU" sz="2800" dirty="0" err="1" smtClean="0"/>
              <a:t>дить</a:t>
            </a:r>
            <a:r>
              <a:rPr lang="ru-RU" sz="2800" dirty="0" smtClean="0"/>
              <a:t> по свету. Но листик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НЕ</a:t>
            </a:r>
            <a:r>
              <a:rPr lang="ru-RU" sz="2800" dirty="0" smtClean="0"/>
              <a:t> соглашался. Ведь рядом </a:t>
            </a:r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С</a:t>
            </a:r>
            <a:r>
              <a:rPr lang="ru-RU" sz="2800" dirty="0" smtClean="0"/>
              <a:t> ним жила вишенка.</a:t>
            </a:r>
            <a:endParaRPr lang="ru-RU" sz="28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827584" y="2420888"/>
            <a:ext cx="136815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64088" y="2348880"/>
            <a:ext cx="72008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300192" y="2348880"/>
            <a:ext cx="151216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300192" y="2420888"/>
            <a:ext cx="151216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3707904" y="2780928"/>
            <a:ext cx="36004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211960" y="2852936"/>
            <a:ext cx="100811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139952" y="2780928"/>
            <a:ext cx="1080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4139952" y="3212976"/>
            <a:ext cx="50405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716016" y="3284984"/>
            <a:ext cx="1080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4716016" y="3212976"/>
            <a:ext cx="1080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339752" y="3645024"/>
            <a:ext cx="100811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>
            <a:off x="4499992" y="3645024"/>
            <a:ext cx="57606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>
            <a:off x="4499992" y="3717032"/>
            <a:ext cx="64807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>
            <a:off x="5796136" y="3717032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5796136" y="3645024"/>
            <a:ext cx="18002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2339752" y="4077072"/>
            <a:ext cx="108012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3491880" y="4149080"/>
            <a:ext cx="244827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3491880" y="4077072"/>
            <a:ext cx="244827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1619672" y="4509120"/>
            <a:ext cx="72008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>
            <a:off x="1619672" y="4581128"/>
            <a:ext cx="72008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2483768" y="4509120"/>
            <a:ext cx="144016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305800" cy="2357454"/>
          </a:xfrm>
        </p:spPr>
        <p:txBody>
          <a:bodyPr>
            <a:noAutofit/>
          </a:bodyPr>
          <a:lstStyle/>
          <a:p>
            <a:pPr algn="ctr"/>
            <a:r>
              <a:rPr lang="ru-RU" sz="6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Игра «кто </a:t>
            </a:r>
            <a:r>
              <a:rPr lang="ru-RU" sz="6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быстрее</a:t>
            </a:r>
            <a:r>
              <a:rPr lang="en-US" sz="6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66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4000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Вставляем подлежащее или сказуемое , выделяем грамматическую основу, указываем, какой частью речи выражены главные члены. </a:t>
            </a:r>
            <a:r>
              <a:rPr lang="ru-RU" sz="1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4143380"/>
            <a:ext cx="7143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643182"/>
            <a:ext cx="71438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 </a:t>
            </a:r>
            <a:r>
              <a:rPr lang="ru-RU" sz="3200" dirty="0" smtClean="0"/>
              <a:t>Прошло теплое ______.  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Наступает дождливая _____.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Перелетные птицы ____ на юг.  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____ люблю позднюю осень.</a:t>
            </a:r>
          </a:p>
          <a:p>
            <a:pPr>
              <a:buFont typeface="Wingdings" pitchFamily="2" charset="2"/>
              <a:buChar char="v"/>
            </a:pPr>
            <a:endParaRPr lang="ru-RU" sz="3200" dirty="0" smtClean="0"/>
          </a:p>
          <a:p>
            <a:pPr>
              <a:buFont typeface="Wingdings" pitchFamily="2" charset="2"/>
              <a:buChar char="v"/>
            </a:pPr>
            <a:r>
              <a:rPr lang="ru-RU" sz="3200" dirty="0" smtClean="0">
                <a:solidFill>
                  <a:srgbClr val="FF0000"/>
                </a:solidFill>
              </a:rPr>
              <a:t>Посчитайте количество букв и звуков в слове </a:t>
            </a:r>
            <a:r>
              <a:rPr lang="ru-RU" sz="3200" b="1" u="sng" dirty="0" smtClean="0"/>
              <a:t>дождливая.</a:t>
            </a:r>
          </a:p>
          <a:p>
            <a:pPr>
              <a:buFont typeface="Wingdings" pitchFamily="2" charset="2"/>
              <a:buChar char="v"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774</TotalTime>
  <Words>825</Words>
  <Application>Microsoft Office PowerPoint</Application>
  <PresentationFormat>Экран (4:3)</PresentationFormat>
  <Paragraphs>107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                          Составьте из этих слов предложение, меняя порядок                          и форму слов. Запишите его.</vt:lpstr>
      <vt:lpstr>Главные члены предложения</vt:lpstr>
      <vt:lpstr>Цели урока:</vt:lpstr>
      <vt:lpstr>Путешествие в королевство «Предложение»</vt:lpstr>
      <vt:lpstr>Найдите в этих предложениях грамматическую основу и выпишите ее</vt:lpstr>
      <vt:lpstr>Найдите в этих предложениях грамматическую основу и выпишите ее</vt:lpstr>
      <vt:lpstr> Самостоятельная работа №1  Вставить пропущенные буквы. Раскрыть скобки. Подчеркнуть грамматические основы.  </vt:lpstr>
      <vt:lpstr>Самостоятельная работа №1 </vt:lpstr>
      <vt:lpstr>Игра «кто быстрее?» Вставляем подлежащее или сказуемое , выделяем грамматическую основу, указываем, какой частью речи выражены главные члены.   .</vt:lpstr>
      <vt:lpstr>Самостоятельная работа №2 Вставить пропущенные буквы. Подчеркнуть  грамматические основы.</vt:lpstr>
      <vt:lpstr>Самостоятельная работа №2</vt:lpstr>
      <vt:lpstr>Указать главные члены предложения  </vt:lpstr>
      <vt:lpstr>Указать главные члены предложения  </vt:lpstr>
      <vt:lpstr>              Самостоятельная работа № 3                 «Установи соответствие»</vt:lpstr>
      <vt:lpstr>                  Проверь себя.</vt:lpstr>
      <vt:lpstr>    Расставьте предложения в правильном порядке , чтобы получился текст.  </vt:lpstr>
      <vt:lpstr>    Расставьте предложения в правильном порядке , чтобы получился текст.  </vt:lpstr>
      <vt:lpstr>Слайд 18</vt:lpstr>
      <vt:lpstr>Проверь себя</vt:lpstr>
      <vt:lpstr>Домашнее задание:</vt:lpstr>
      <vt:lpstr>Спасибо за урок!</vt:lpstr>
      <vt:lpstr>Самостоятельная работа №4 К выделенным словам подберите проверочные  (письменно). Подчеркните грамматические основы.</vt:lpstr>
      <vt:lpstr>Самостоятельная работа №4 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Площадь.  Формула площади прямоугольника.</dc:title>
  <dc:creator>Admin</dc:creator>
  <cp:lastModifiedBy>1</cp:lastModifiedBy>
  <cp:revision>88</cp:revision>
  <dcterms:created xsi:type="dcterms:W3CDTF">2002-01-01T00:50:54Z</dcterms:created>
  <dcterms:modified xsi:type="dcterms:W3CDTF">2018-10-08T15:40:04Z</dcterms:modified>
</cp:coreProperties>
</file>